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g" ContentType="vide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19"/>
  </p:notesMasterIdLst>
  <p:handoutMasterIdLst>
    <p:handoutMasterId r:id="rId20"/>
  </p:handoutMasterIdLst>
  <p:sldIdLst>
    <p:sldId id="1254" r:id="rId2"/>
    <p:sldId id="1268" r:id="rId3"/>
    <p:sldId id="1262" r:id="rId4"/>
    <p:sldId id="433" r:id="rId5"/>
    <p:sldId id="1266" r:id="rId6"/>
    <p:sldId id="1261" r:id="rId7"/>
    <p:sldId id="1223" r:id="rId8"/>
    <p:sldId id="1224" r:id="rId9"/>
    <p:sldId id="1252" r:id="rId10"/>
    <p:sldId id="1260" r:id="rId11"/>
    <p:sldId id="1265" r:id="rId12"/>
    <p:sldId id="1238" r:id="rId13"/>
    <p:sldId id="1264" r:id="rId14"/>
    <p:sldId id="1269" r:id="rId15"/>
    <p:sldId id="1263" r:id="rId16"/>
    <p:sldId id="1267" r:id="rId17"/>
    <p:sldId id="1140" r:id="rId18"/>
  </p:sldIdLst>
  <p:sldSz cx="9144000" cy="6858000" type="screen4x3"/>
  <p:notesSz cx="7162800" cy="9448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8">
          <p15:clr>
            <a:srgbClr val="A4A3A4"/>
          </p15:clr>
        </p15:guide>
        <p15:guide id="2" orient="horz" pos="1706">
          <p15:clr>
            <a:srgbClr val="A4A3A4"/>
          </p15:clr>
        </p15:guide>
        <p15:guide id="3" orient="horz" pos="2840">
          <p15:clr>
            <a:srgbClr val="A4A3A4"/>
          </p15:clr>
        </p15:guide>
        <p15:guide id="4" orient="horz" pos="3884">
          <p15:clr>
            <a:srgbClr val="A4A3A4"/>
          </p15:clr>
        </p15:guide>
        <p15:guide id="5" pos="208">
          <p15:clr>
            <a:srgbClr val="A4A3A4"/>
          </p15:clr>
        </p15:guide>
        <p15:guide id="6" pos="2018">
          <p15:clr>
            <a:srgbClr val="A4A3A4"/>
          </p15:clr>
        </p15:guide>
        <p15:guide id="7" pos="5556">
          <p15:clr>
            <a:srgbClr val="A4A3A4"/>
          </p15:clr>
        </p15:guide>
        <p15:guide id="8" pos="374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E2CD"/>
    <a:srgbClr val="FF00FF"/>
    <a:srgbClr val="FF0000"/>
    <a:srgbClr val="33CC33"/>
    <a:srgbClr val="0000FF"/>
    <a:srgbClr val="990099"/>
    <a:srgbClr val="FFFF00"/>
    <a:srgbClr val="FFFF6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89" autoAdjust="0"/>
    <p:restoredTop sz="83839" autoAdjust="0"/>
  </p:normalViewPr>
  <p:slideViewPr>
    <p:cSldViewPr>
      <p:cViewPr varScale="1">
        <p:scale>
          <a:sx n="81" d="100"/>
          <a:sy n="81" d="100"/>
        </p:scale>
        <p:origin x="1017" y="39"/>
      </p:cViewPr>
      <p:guideLst>
        <p:guide orient="horz" pos="578"/>
        <p:guide orient="horz" pos="1706"/>
        <p:guide orient="horz" pos="2840"/>
        <p:guide orient="horz" pos="3884"/>
        <p:guide pos="208"/>
        <p:guide pos="2018"/>
        <p:guide pos="5556"/>
        <p:guide pos="3742"/>
      </p:guideLst>
    </p:cSldViewPr>
  </p:slideViewPr>
  <p:outlineViewPr>
    <p:cViewPr>
      <p:scale>
        <a:sx n="33" d="100"/>
        <a:sy n="33" d="100"/>
      </p:scale>
      <p:origin x="0" y="150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14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03563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97" tIns="46598" rIns="93197" bIns="46598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59238" y="0"/>
            <a:ext cx="3103562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97" tIns="46598" rIns="93197" bIns="46598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75725"/>
            <a:ext cx="3103563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97" tIns="46598" rIns="93197" bIns="46598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59238" y="8975725"/>
            <a:ext cx="3103562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97" tIns="46598" rIns="93197" bIns="46598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fld id="{2883B387-9239-4519-A4C7-94D4670D6BE8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8246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242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85" tIns="44892" rIns="89785" bIns="44892" numCol="1" anchor="t" anchorCtr="0" compatLnSpc="1">
            <a:prstTxWarp prst="textNoShape">
              <a:avLst/>
            </a:prstTxWarp>
          </a:bodyPr>
          <a:lstStyle>
            <a:lvl1pPr defTabSz="898525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38600" y="0"/>
            <a:ext cx="31242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85" tIns="44892" rIns="89785" bIns="44892" numCol="1" anchor="t" anchorCtr="0" compatLnSpc="1">
            <a:prstTxWarp prst="textNoShape">
              <a:avLst/>
            </a:prstTxWarp>
          </a:bodyPr>
          <a:lstStyle>
            <a:lvl1pPr algn="r" defTabSz="898525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2213" y="684213"/>
            <a:ext cx="4779962" cy="3584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4495800"/>
            <a:ext cx="5181600" cy="426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85" tIns="44892" rIns="89785" bIns="448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93188"/>
            <a:ext cx="31242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85" tIns="44892" rIns="89785" bIns="44892" numCol="1" anchor="b" anchorCtr="0" compatLnSpc="1">
            <a:prstTxWarp prst="textNoShape">
              <a:avLst/>
            </a:prstTxWarp>
          </a:bodyPr>
          <a:lstStyle>
            <a:lvl1pPr defTabSz="898525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38600" y="8993188"/>
            <a:ext cx="31242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785" tIns="44892" rIns="89785" bIns="44892" numCol="1" anchor="b" anchorCtr="0" compatLnSpc="1">
            <a:prstTxWarp prst="textNoShape">
              <a:avLst/>
            </a:prstTxWarp>
          </a:bodyPr>
          <a:lstStyle>
            <a:lvl1pPr algn="r" defTabSz="898525">
              <a:defRPr sz="1200"/>
            </a:lvl1pPr>
          </a:lstStyle>
          <a:p>
            <a:fld id="{27D8855F-01BD-412D-B01C-0B9FC548D589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0871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defTabSz="898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defTabSz="898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defTabSz="898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defTabSz="898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/>
            <a:fld id="{6E290761-7D31-4845-881E-A0E980B87348}" type="slidenum">
              <a:rPr lang="en-GB" sz="1200"/>
              <a:pPr eaLnBrk="1" hangingPunct="1"/>
              <a:t>1</a:t>
            </a:fld>
            <a:endParaRPr lang="en-GB" sz="1200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23220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defTabSz="898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defTabSz="898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defTabSz="898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defTabSz="898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defTabSz="8985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/>
            <a:fld id="{6631134A-D68E-4341-865D-D7B48EDF51A7}" type="slidenum">
              <a:rPr lang="en-GB" sz="1200"/>
              <a:pPr eaLnBrk="1" hangingPunct="1"/>
              <a:t>17</a:t>
            </a:fld>
            <a:endParaRPr lang="en-GB" sz="1200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8855F-01BD-412D-B01C-0B9FC548D589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487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AC3BB-5170-1D46-9665-D80923111016}" type="slidenum">
              <a:rPr lang="en-GB" altLang="en-US" smtClean="0"/>
              <a:pPr/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52615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8855F-01BD-412D-B01C-0B9FC548D589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712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8855F-01BD-412D-B01C-0B9FC548D589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90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8855F-01BD-412D-B01C-0B9FC548D589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234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AC3BB-5170-1D46-9665-D80923111016}" type="slidenum">
              <a:rPr lang="en-GB" altLang="en-US" smtClean="0"/>
              <a:pPr/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53286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8855F-01BD-412D-B01C-0B9FC548D589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296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D8855F-01BD-412D-B01C-0B9FC548D589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579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slide_style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1484313"/>
            <a:ext cx="8496300" cy="13684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3068638"/>
            <a:ext cx="8496300" cy="309721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23850" y="6245225"/>
            <a:ext cx="84963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96015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7969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7663" y="115888"/>
            <a:ext cx="2122487" cy="6049962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0200" y="115888"/>
            <a:ext cx="6215063" cy="6049962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9774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30200" y="115888"/>
            <a:ext cx="8489950" cy="604996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0211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68197" cy="452596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F30D2C-8B64-2B48-BC5D-4A714E97EDAC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0DC034A-9858-514A-B924-BEDCF3C77348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Picture 10" descr="MIGlogoTran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6163"/>
            <a:ext cx="826731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9299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68197" cy="452596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F30D2C-8B64-2B48-BC5D-4A714E97EDAC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0DC034A-9858-514A-B924-BEDCF3C77348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Picture 10" descr="MIGlogoTran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6163"/>
            <a:ext cx="826731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684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68197" cy="452596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F30D2C-8B64-2B48-BC5D-4A714E97EDAC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0DC034A-9858-514A-B924-BEDCF3C77348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Picture 10" descr="MIGlogoTran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6163"/>
            <a:ext cx="826731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6726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79408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365596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200" y="2708275"/>
            <a:ext cx="4168775" cy="3457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75" y="2708275"/>
            <a:ext cx="4168775" cy="3457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25479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1573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65460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957488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619241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597309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24075" y="115888"/>
            <a:ext cx="3960813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0200" y="2708275"/>
            <a:ext cx="848995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91" name="Text Box 19"/>
          <p:cNvSpPr txBox="1">
            <a:spLocks noChangeArrowheads="1"/>
          </p:cNvSpPr>
          <p:nvPr userDrawn="1"/>
        </p:nvSpPr>
        <p:spPr bwMode="auto">
          <a:xfrm>
            <a:off x="0" y="6491288"/>
            <a:ext cx="2209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200"/>
              <a:t>Daniel Alexander.  </a:t>
            </a:r>
            <a:fld id="{31993C7A-B356-42D7-96E0-3888A9DD3EAF}" type="slidenum">
              <a:rPr lang="en-GB" sz="1200"/>
              <a:pPr eaLnBrk="1" hangingPunct="1">
                <a:spcBef>
                  <a:spcPct val="50000"/>
                </a:spcBef>
              </a:pPr>
              <a:t>‹nr.›</a:t>
            </a:fld>
            <a:endParaRPr lang="en-GB" sz="1200"/>
          </a:p>
        </p:txBody>
      </p:sp>
      <p:pic>
        <p:nvPicPr>
          <p:cNvPr id="6" name="Picture 21" descr="slide_style1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10" r:id="rId13"/>
    <p:sldLayoutId id="2147483711" r:id="rId14"/>
    <p:sldLayoutId id="2147483712" r:id="rId15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-dads.github.io/" TargetMode="Externa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microsoft.com/office/2007/relationships/media" Target="../media/media2.mpg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video" Target="../media/media3.mpg"/><Relationship Id="rId5" Type="http://schemas.microsoft.com/office/2007/relationships/media" Target="../media/media3.mpg"/><Relationship Id="rId10" Type="http://schemas.openxmlformats.org/officeDocument/2006/relationships/image" Target="../media/image12.png"/><Relationship Id="rId4" Type="http://schemas.openxmlformats.org/officeDocument/2006/relationships/video" Target="../media/media2.mp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528" y="1268760"/>
            <a:ext cx="8712968" cy="1368425"/>
          </a:xfrm>
        </p:spPr>
        <p:txBody>
          <a:bodyPr/>
          <a:lstStyle/>
          <a:p>
            <a:pPr eaLnBrk="1" hangingPunct="1"/>
            <a:r>
              <a:rPr lang="en-US" dirty="0"/>
              <a:t>E-DADS: Early detection of Alzheimer’s disease subtypes</a:t>
            </a:r>
            <a:endParaRPr lang="en-GB" dirty="0">
              <a:ea typeface="ＭＳ Ｐゴシック" charset="-128"/>
            </a:endParaRPr>
          </a:p>
        </p:txBody>
      </p:sp>
      <p:sp>
        <p:nvSpPr>
          <p:cNvPr id="512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3573463"/>
            <a:ext cx="8496300" cy="3097212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GB" sz="2400">
                <a:ea typeface="ＭＳ Ｐゴシック" charset="-128"/>
              </a:rPr>
              <a:t>Daniel C. Alexander</a:t>
            </a:r>
          </a:p>
          <a:p>
            <a:pPr eaLnBrk="1" hangingPunct="1">
              <a:spcBef>
                <a:spcPct val="50000"/>
              </a:spcBef>
            </a:pPr>
            <a:r>
              <a:rPr lang="en-GB" sz="2400">
                <a:ea typeface="ＭＳ Ｐゴシック" charset="-128"/>
              </a:rPr>
              <a:t>Centre for Medical Image Computing (CMIC)</a:t>
            </a:r>
          </a:p>
          <a:p>
            <a:pPr eaLnBrk="1" hangingPunct="1">
              <a:spcBef>
                <a:spcPct val="50000"/>
              </a:spcBef>
            </a:pPr>
            <a:r>
              <a:rPr lang="en-GB" sz="2400">
                <a:ea typeface="ＭＳ Ｐゴシック" charset="-128"/>
              </a:rPr>
              <a:t>Dept. Computer Science</a:t>
            </a:r>
          </a:p>
          <a:p>
            <a:pPr eaLnBrk="1" hangingPunct="1">
              <a:spcBef>
                <a:spcPct val="50000"/>
              </a:spcBef>
            </a:pPr>
            <a:r>
              <a:rPr lang="en-GB" sz="2400">
                <a:ea typeface="ＭＳ Ｐゴシック" charset="-128"/>
              </a:rPr>
              <a:t>UCL</a:t>
            </a:r>
          </a:p>
        </p:txBody>
      </p:sp>
      <p:pic>
        <p:nvPicPr>
          <p:cNvPr id="5123" name="Picture 4" descr="cm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5313363"/>
            <a:ext cx="5076825" cy="154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04775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15243" y="116632"/>
            <a:ext cx="5400973" cy="1296987"/>
          </a:xfrm>
        </p:spPr>
        <p:txBody>
          <a:bodyPr/>
          <a:lstStyle/>
          <a:p>
            <a:r>
              <a:rPr lang="en-US" sz="3000" dirty="0"/>
              <a:t>Digital Brain / </a:t>
            </a:r>
            <a:r>
              <a:rPr lang="en-US" sz="3000" dirty="0" err="1"/>
              <a:t>Leaspy</a:t>
            </a:r>
            <a:endParaRPr lang="en-US" sz="30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B9802A9-C1A8-F24B-B2E6-543402123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2736"/>
            <a:ext cx="9144000" cy="533376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29410D-4CD3-EB45-8C9B-F3C6FAFCA3A4}"/>
              </a:ext>
            </a:extLst>
          </p:cNvPr>
          <p:cNvSpPr txBox="1"/>
          <p:nvPr/>
        </p:nvSpPr>
        <p:spPr>
          <a:xfrm>
            <a:off x="0" y="6488668"/>
            <a:ext cx="29714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Koval</a:t>
            </a:r>
            <a:r>
              <a:rPr lang="en-US" dirty="0"/>
              <a:t> Sci. Rep. 2021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6BD6E3-1C9F-824A-A443-F6F3AFD4F500}"/>
              </a:ext>
            </a:extLst>
          </p:cNvPr>
          <p:cNvSpPr txBox="1"/>
          <p:nvPr/>
        </p:nvSpPr>
        <p:spPr>
          <a:xfrm>
            <a:off x="6732240" y="648866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Poulet IPMI 2021</a:t>
            </a:r>
          </a:p>
        </p:txBody>
      </p:sp>
    </p:spTree>
    <p:extLst>
      <p:ext uri="{BB962C8B-B14F-4D97-AF65-F5344CB8AC3E}">
        <p14:creationId xmlns:p14="http://schemas.microsoft.com/office/powerpoint/2010/main" val="177797248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5BBD0-D3AB-5C43-AC92-7AB76E9F5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75" y="115888"/>
            <a:ext cx="4536157" cy="1296987"/>
          </a:xfrm>
        </p:spPr>
        <p:txBody>
          <a:bodyPr/>
          <a:lstStyle/>
          <a:p>
            <a:r>
              <a:rPr lang="en-US" dirty="0"/>
              <a:t>E-DADS: NMF-DEBM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7E5EB0-97DB-1C4F-A486-1DE6B17F95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58"/>
          <a:stretch/>
        </p:blipFill>
        <p:spPr>
          <a:xfrm>
            <a:off x="0" y="4984949"/>
            <a:ext cx="8361323" cy="12969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B79F8E-AF37-2F46-B307-8355D3B5A5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2" b="84240"/>
          <a:stretch/>
        </p:blipFill>
        <p:spPr>
          <a:xfrm>
            <a:off x="-2" y="1268760"/>
            <a:ext cx="8373618" cy="12369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1DEF33-33E5-C746-8303-E779632609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42" b="37955"/>
          <a:stretch/>
        </p:blipFill>
        <p:spPr>
          <a:xfrm>
            <a:off x="0" y="2420713"/>
            <a:ext cx="8373618" cy="24668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2C8E4F-96AB-CB4F-B23B-0FB2A28D5F83}"/>
              </a:ext>
            </a:extLst>
          </p:cNvPr>
          <p:cNvSpPr txBox="1"/>
          <p:nvPr/>
        </p:nvSpPr>
        <p:spPr>
          <a:xfrm>
            <a:off x="5148064" y="6281936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Venkatraghavan</a:t>
            </a:r>
            <a:r>
              <a:rPr lang="en-US" dirty="0"/>
              <a:t> AAIC 2022</a:t>
            </a:r>
          </a:p>
        </p:txBody>
      </p:sp>
    </p:spTree>
    <p:extLst>
      <p:ext uri="{BB962C8B-B14F-4D97-AF65-F5344CB8AC3E}">
        <p14:creationId xmlns:p14="http://schemas.microsoft.com/office/powerpoint/2010/main" val="409441294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7" y="115888"/>
            <a:ext cx="6552728" cy="1296987"/>
          </a:xfrm>
        </p:spPr>
        <p:txBody>
          <a:bodyPr/>
          <a:lstStyle/>
          <a:p>
            <a:r>
              <a:rPr lang="en-US" dirty="0"/>
              <a:t>E-DADS: subtype associations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06582C4C-9D59-EE43-AA93-D4CE5D472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6792"/>
            <a:ext cx="9144000" cy="48357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C85313-A853-AA4A-8466-540B59C75C7E}"/>
              </a:ext>
            </a:extLst>
          </p:cNvPr>
          <p:cNvSpPr txBox="1"/>
          <p:nvPr/>
        </p:nvSpPr>
        <p:spPr>
          <a:xfrm>
            <a:off x="6372200" y="1052736"/>
            <a:ext cx="27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Vogel Nature Med. 2021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51AFF02-3008-704A-9754-D0EC60A067EA}"/>
              </a:ext>
            </a:extLst>
          </p:cNvPr>
          <p:cNvGrpSpPr/>
          <p:nvPr/>
        </p:nvGrpSpPr>
        <p:grpSpPr>
          <a:xfrm>
            <a:off x="3851920" y="1052735"/>
            <a:ext cx="5315606" cy="5760740"/>
            <a:chOff x="3851920" y="1052735"/>
            <a:chExt cx="5315606" cy="576074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05B46F1-CD68-9943-B3DC-922B9515A805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232" b="51064"/>
            <a:stretch/>
          </p:blipFill>
          <p:spPr bwMode="auto">
            <a:xfrm>
              <a:off x="3851920" y="1052735"/>
              <a:ext cx="5275699" cy="5105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9A4EC21-518C-D94F-BBBD-02BA4BBB29B7}"/>
                </a:ext>
              </a:extLst>
            </p:cNvPr>
            <p:cNvSpPr txBox="1"/>
            <p:nvPr/>
          </p:nvSpPr>
          <p:spPr>
            <a:xfrm>
              <a:off x="3891827" y="6167144"/>
              <a:ext cx="527569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Young AAIC 2018</a:t>
              </a:r>
              <a:r>
                <a:rPr lang="en-US" dirty="0"/>
                <a:t>: Association of SuStaIn subtypes with fixed factors.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65775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92F52-E50B-C744-9113-A7DECA192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9" y="115888"/>
            <a:ext cx="5041280" cy="1296987"/>
          </a:xfrm>
        </p:spPr>
        <p:txBody>
          <a:bodyPr/>
          <a:lstStyle/>
          <a:p>
            <a:r>
              <a:rPr lang="en-US" dirty="0"/>
              <a:t>E-DADS: Early detection</a:t>
            </a:r>
          </a:p>
        </p:txBody>
      </p:sp>
      <p:pic>
        <p:nvPicPr>
          <p:cNvPr id="5" name="Picture 4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F1A6BD9B-CD1E-5A45-9629-4F7BFAF28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01218"/>
            <a:ext cx="7992888" cy="575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8334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2604C-B6AE-5846-990A-CECC0087D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856" y="115888"/>
            <a:ext cx="5761360" cy="1296987"/>
          </a:xfrm>
        </p:spPr>
        <p:txBody>
          <a:bodyPr/>
          <a:lstStyle/>
          <a:p>
            <a:r>
              <a:rPr lang="en-US" dirty="0"/>
              <a:t>E-DADS: Preclinical </a:t>
            </a:r>
            <a:r>
              <a:rPr lang="en-US" dirty="0" err="1"/>
              <a:t>SuStaIn</a:t>
            </a:r>
            <a:endParaRPr lang="en-US" dirty="0"/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2A6E1B03-5D6F-164B-B380-F1B95D5AA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9054838" cy="16561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A6D6D1-B583-4F44-9066-B6500783F344}"/>
              </a:ext>
            </a:extLst>
          </p:cNvPr>
          <p:cNvSpPr txBox="1"/>
          <p:nvPr/>
        </p:nvSpPr>
        <p:spPr>
          <a:xfrm>
            <a:off x="0" y="1547500"/>
            <a:ext cx="4932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Three </a:t>
            </a:r>
            <a:r>
              <a:rPr lang="en-US" dirty="0" err="1"/>
              <a:t>SuStaIn</a:t>
            </a:r>
            <a:r>
              <a:rPr lang="en-US" dirty="0"/>
              <a:t> atrophy subtypes from ADNI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8B0C93-5D6B-7B4C-955F-1E3E80D70062}"/>
              </a:ext>
            </a:extLst>
          </p:cNvPr>
          <p:cNvSpPr txBox="1"/>
          <p:nvPr/>
        </p:nvSpPr>
        <p:spPr>
          <a:xfrm>
            <a:off x="1822" y="4036323"/>
            <a:ext cx="5506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Three </a:t>
            </a:r>
            <a:r>
              <a:rPr lang="en-US" dirty="0" err="1"/>
              <a:t>SuStaIn</a:t>
            </a:r>
            <a:r>
              <a:rPr lang="en-US" dirty="0"/>
              <a:t> atrophy subtypes from UK Biobank</a:t>
            </a: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FE34E68-CAB5-134B-AE90-7FAD04308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1128"/>
            <a:ext cx="9054838" cy="165618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764E6E-F70B-5B49-A8AD-C4C758ADC613}"/>
              </a:ext>
            </a:extLst>
          </p:cNvPr>
          <p:cNvSpPr txBox="1"/>
          <p:nvPr/>
        </p:nvSpPr>
        <p:spPr>
          <a:xfrm>
            <a:off x="6300192" y="1156201"/>
            <a:ext cx="2754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Chen, In revision, 2022</a:t>
            </a:r>
          </a:p>
        </p:txBody>
      </p:sp>
    </p:spTree>
    <p:extLst>
      <p:ext uri="{BB962C8B-B14F-4D97-AF65-F5344CB8AC3E}">
        <p14:creationId xmlns:p14="http://schemas.microsoft.com/office/powerpoint/2010/main" val="41066004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7B9D2-F5B5-2A46-9202-45084B124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864" y="115888"/>
            <a:ext cx="5689352" cy="1296987"/>
          </a:xfrm>
        </p:spPr>
        <p:txBody>
          <a:bodyPr/>
          <a:lstStyle/>
          <a:p>
            <a:r>
              <a:rPr lang="en-US" dirty="0"/>
              <a:t>E-DADS: Preclinical </a:t>
            </a:r>
            <a:r>
              <a:rPr lang="en-US" dirty="0" err="1"/>
              <a:t>SuStaIn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21D718-63FB-1948-B937-DB5FAB966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4810820" cy="4392488"/>
          </a:xfrm>
          <a:prstGeom prst="rect">
            <a:avLst/>
          </a:prstGeom>
        </p:spPr>
      </p:pic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F0C8F8AE-2D43-E143-9E21-683204EBC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1034582"/>
            <a:ext cx="3205350" cy="54675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21C783-DF0B-6646-9DCB-EED05C4F39ED}"/>
              </a:ext>
            </a:extLst>
          </p:cNvPr>
          <p:cNvSpPr txBox="1"/>
          <p:nvPr/>
        </p:nvSpPr>
        <p:spPr>
          <a:xfrm>
            <a:off x="179512" y="544522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Chen, in revision, 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4ACCDB-2FEA-474A-BFB5-E7329D0C06C4}"/>
              </a:ext>
            </a:extLst>
          </p:cNvPr>
          <p:cNvSpPr txBox="1"/>
          <p:nvPr/>
        </p:nvSpPr>
        <p:spPr>
          <a:xfrm>
            <a:off x="5938650" y="6444044"/>
            <a:ext cx="3205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Estarellas</a:t>
            </a:r>
            <a:r>
              <a:rPr lang="en-US" dirty="0"/>
              <a:t>-Garcia AAIC 2020</a:t>
            </a:r>
          </a:p>
        </p:txBody>
      </p:sp>
    </p:spTree>
    <p:extLst>
      <p:ext uri="{BB962C8B-B14F-4D97-AF65-F5344CB8AC3E}">
        <p14:creationId xmlns:p14="http://schemas.microsoft.com/office/powerpoint/2010/main" val="391442419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4A551-205F-AD4B-9AF9-91FA38278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E-DADS vision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8FE4E-C150-094F-80E8-A152773F4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2736"/>
            <a:ext cx="9144000" cy="5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3194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4075" y="115888"/>
            <a:ext cx="4680173" cy="1296987"/>
          </a:xfrm>
        </p:spPr>
        <p:txBody>
          <a:bodyPr/>
          <a:lstStyle/>
          <a:p>
            <a:pPr eaLnBrk="1" hangingPunct="1"/>
            <a:r>
              <a:rPr lang="en-GB" dirty="0">
                <a:ea typeface="ＭＳ Ｐゴシック" charset="-128"/>
              </a:rPr>
              <a:t>Acknowledgements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96752"/>
            <a:ext cx="8839200" cy="34575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sz="2400" dirty="0">
                <a:ea typeface="ＭＳ Ｐゴシック" charset="-128"/>
              </a:rPr>
              <a:t>Thanks to the E-DADS consortium: </a:t>
            </a:r>
            <a:r>
              <a:rPr lang="en-GB" sz="2400" dirty="0">
                <a:ea typeface="ＭＳ Ｐゴシック" charset="-128"/>
                <a:hlinkClick r:id="rId3"/>
              </a:rPr>
              <a:t>https://e-dads.github.io</a:t>
            </a:r>
            <a:r>
              <a:rPr lang="en-GB" sz="2400" dirty="0">
                <a:ea typeface="ＭＳ Ｐゴシック" charset="-128"/>
              </a:rPr>
              <a:t>.</a:t>
            </a:r>
          </a:p>
          <a:p>
            <a:pPr eaLnBrk="1" hangingPunct="1">
              <a:lnSpc>
                <a:spcPct val="80000"/>
              </a:lnSpc>
            </a:pPr>
            <a:endParaRPr lang="en-GB" sz="2400" dirty="0">
              <a:ea typeface="ＭＳ Ｐゴシック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GB" sz="2400" dirty="0">
                <a:ea typeface="ＭＳ Ｐゴシック" charset="-128"/>
              </a:rPr>
              <a:t>Thanks to JPND!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GB" sz="2400" dirty="0">
              <a:ea typeface="ＭＳ Ｐゴシック" charset="-128"/>
            </a:endParaRPr>
          </a:p>
          <a:p>
            <a:pPr eaLnBrk="1" hangingPunct="1">
              <a:lnSpc>
                <a:spcPct val="80000"/>
              </a:lnSpc>
            </a:pPr>
            <a:endParaRPr lang="en-GB" sz="2400" dirty="0">
              <a:ea typeface="ＭＳ Ｐゴシック" charset="-128"/>
            </a:endParaRPr>
          </a:p>
          <a:p>
            <a:pPr lvl="2" eaLnBrk="1" hangingPunct="1">
              <a:lnSpc>
                <a:spcPct val="80000"/>
              </a:lnSpc>
            </a:pPr>
            <a:endParaRPr lang="en-GB" sz="2800" dirty="0"/>
          </a:p>
        </p:txBody>
      </p:sp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63F86F70-4197-5E41-8127-2F1F53F998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16" t="29409" r="34250"/>
          <a:stretch/>
        </p:blipFill>
        <p:spPr>
          <a:xfrm>
            <a:off x="5292080" y="4547367"/>
            <a:ext cx="2274756" cy="2326788"/>
          </a:xfrm>
          <a:prstGeom prst="rect">
            <a:avLst/>
          </a:prstGeom>
        </p:spPr>
      </p:pic>
      <p:pic>
        <p:nvPicPr>
          <p:cNvPr id="18" name="Picture 17" descr="Map&#10;&#10;Description automatically generated">
            <a:extLst>
              <a:ext uri="{FF2B5EF4-FFF2-40B4-BE49-F238E27FC236}">
                <a16:creationId xmlns:a16="http://schemas.microsoft.com/office/drawing/2014/main" id="{0C341E91-2304-314C-B09D-B272215941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0374" y="5805264"/>
            <a:ext cx="1416195" cy="1068890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1619BE53-2550-4B4C-B703-88A359E183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83" y="4256934"/>
            <a:ext cx="5256897" cy="2628449"/>
          </a:xfrm>
          <a:prstGeom prst="rect">
            <a:avLst/>
          </a:prstGeom>
        </p:spPr>
      </p:pic>
      <p:pic>
        <p:nvPicPr>
          <p:cNvPr id="7" name="Picture 4" descr="JPND">
            <a:extLst>
              <a:ext uri="{FF2B5EF4-FFF2-40B4-BE49-F238E27FC236}">
                <a16:creationId xmlns:a16="http://schemas.microsoft.com/office/drawing/2014/main" id="{C8CAAC53-F68A-0E4E-AB59-A51BDDAA1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103" y="2006674"/>
            <a:ext cx="2493434" cy="129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1080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E8430-86BF-C84E-91C8-BAEE3D0F9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5888"/>
            <a:ext cx="6120679" cy="1296987"/>
          </a:xfrm>
        </p:spPr>
        <p:txBody>
          <a:bodyPr/>
          <a:lstStyle/>
          <a:p>
            <a:r>
              <a:rPr lang="en-US" dirty="0"/>
              <a:t>AD imaging manifestations</a:t>
            </a:r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04132E20-A1C6-0F49-B5C9-C990B52E9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7265"/>
            <a:ext cx="9144000" cy="52741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F154E7-6D75-A242-913C-6E8C3136112B}"/>
              </a:ext>
            </a:extLst>
          </p:cNvPr>
          <p:cNvSpPr txBox="1"/>
          <p:nvPr/>
        </p:nvSpPr>
        <p:spPr>
          <a:xfrm>
            <a:off x="6372200" y="1052736"/>
            <a:ext cx="27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Vogel Nature Med. 2021</a:t>
            </a:r>
          </a:p>
        </p:txBody>
      </p:sp>
    </p:spTree>
    <p:extLst>
      <p:ext uri="{BB962C8B-B14F-4D97-AF65-F5344CB8AC3E}">
        <p14:creationId xmlns:p14="http://schemas.microsoft.com/office/powerpoint/2010/main" val="364891724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4A551-205F-AD4B-9AF9-91FA38278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E-DADS vision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8FE4E-C150-094F-80E8-A152773F4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2736"/>
            <a:ext cx="9144000" cy="5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1652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2259"/>
          <a:stretch/>
        </p:blipFill>
        <p:spPr>
          <a:xfrm>
            <a:off x="4286250" y="3464322"/>
            <a:ext cx="4857749" cy="339367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01638" y="-70642"/>
            <a:ext cx="7886700" cy="1147762"/>
          </a:xfrm>
        </p:spPr>
        <p:txBody>
          <a:bodyPr anchor="ctr"/>
          <a:lstStyle/>
          <a:p>
            <a:r>
              <a:rPr lang="en-US" sz="3000" dirty="0" err="1"/>
              <a:t>EuroPond</a:t>
            </a:r>
            <a:r>
              <a:rPr lang="en-US" sz="3000" dirty="0"/>
              <a:t> 2016-2021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01638" y="2376486"/>
            <a:ext cx="8520112" cy="3978275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000" dirty="0"/>
              <a:t>European Progression of Neurological Disease consortium.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 err="1"/>
              <a:t>www.europond.eu</a:t>
            </a:r>
            <a:endParaRPr lang="en-US" sz="1600" dirty="0"/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4 year H2020 project: Jan 2016 to Jan 2021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Partners from 7 sites across Europe: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/>
              <a:t>Computer science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/>
              <a:t>Statistics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/>
              <a:t>Image analysis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/>
              <a:t>Neurology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/>
              <a:t>Radiology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/>
              <a:t>Epidemiology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FA24E9-22A1-5546-90D2-8EFAB9D379B6}"/>
              </a:ext>
            </a:extLst>
          </p:cNvPr>
          <p:cNvSpPr txBox="1"/>
          <p:nvPr/>
        </p:nvSpPr>
        <p:spPr>
          <a:xfrm>
            <a:off x="5072607" y="683404"/>
            <a:ext cx="407139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www.europond.eu</a:t>
            </a:r>
            <a:endParaRPr lang="en-US" dirty="0"/>
          </a:p>
        </p:txBody>
      </p:sp>
      <p:pic>
        <p:nvPicPr>
          <p:cNvPr id="6" name="Picture 5" descr="EuroPONDlogo.png">
            <a:extLst>
              <a:ext uri="{FF2B5EF4-FFF2-40B4-BE49-F238E27FC236}">
                <a16:creationId xmlns:a16="http://schemas.microsoft.com/office/drawing/2014/main" id="{579DB850-3D90-B642-82D2-F6E5F97560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608" y="0"/>
            <a:ext cx="4071392" cy="76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5150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57B7E-C528-844D-8801-D3B423369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75" y="115888"/>
            <a:ext cx="4392141" cy="1296987"/>
          </a:xfrm>
        </p:spPr>
        <p:txBody>
          <a:bodyPr/>
          <a:lstStyle/>
          <a:p>
            <a:r>
              <a:rPr lang="en-US" dirty="0"/>
              <a:t>E-DADS consortium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5625B6FE-0005-0641-90D3-BDB9593D9F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16" t="29409" r="34250"/>
          <a:stretch/>
        </p:blipFill>
        <p:spPr>
          <a:xfrm>
            <a:off x="0" y="2365395"/>
            <a:ext cx="4392141" cy="44926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635F8E-CB10-D842-9929-9E38C769B29D}"/>
              </a:ext>
            </a:extLst>
          </p:cNvPr>
          <p:cNvSpPr txBox="1"/>
          <p:nvPr/>
        </p:nvSpPr>
        <p:spPr>
          <a:xfrm>
            <a:off x="107504" y="1196752"/>
            <a:ext cx="302433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University College London</a:t>
            </a:r>
          </a:p>
          <a:p>
            <a:r>
              <a:rPr lang="en-US" dirty="0"/>
              <a:t>Alexander, Altmann, Oxtoby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E901E3-57AC-D54D-AC80-6A736E8A00EA}"/>
              </a:ext>
            </a:extLst>
          </p:cNvPr>
          <p:cNvSpPr txBox="1"/>
          <p:nvPr/>
        </p:nvSpPr>
        <p:spPr>
          <a:xfrm>
            <a:off x="3491880" y="1197180"/>
            <a:ext cx="309634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VUMC Amsterdam</a:t>
            </a:r>
          </a:p>
          <a:p>
            <a:r>
              <a:rPr lang="en-US" dirty="0"/>
              <a:t>Van der Flier, </a:t>
            </a:r>
            <a:r>
              <a:rPr lang="en-US" dirty="0" err="1"/>
              <a:t>Tijms</a:t>
            </a:r>
            <a:r>
              <a:rPr lang="en-US" dirty="0"/>
              <a:t>, </a:t>
            </a:r>
            <a:r>
              <a:rPr lang="en-US" dirty="0" err="1"/>
              <a:t>Barkhof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F88412-7AAB-7040-B535-8BC37575835B}"/>
              </a:ext>
            </a:extLst>
          </p:cNvPr>
          <p:cNvSpPr txBox="1"/>
          <p:nvPr/>
        </p:nvSpPr>
        <p:spPr>
          <a:xfrm>
            <a:off x="4717969" y="2365395"/>
            <a:ext cx="309634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INSERM, Paris.</a:t>
            </a:r>
          </a:p>
          <a:p>
            <a:r>
              <a:rPr lang="en-US" dirty="0" err="1"/>
              <a:t>Durrleman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6B12CC-36AC-AD48-B9AF-B4C1C0391499}"/>
              </a:ext>
            </a:extLst>
          </p:cNvPr>
          <p:cNvSpPr txBox="1"/>
          <p:nvPr/>
        </p:nvSpPr>
        <p:spPr>
          <a:xfrm>
            <a:off x="4717969" y="3503866"/>
            <a:ext cx="309634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Fatebenefratelli</a:t>
            </a:r>
            <a:r>
              <a:rPr lang="en-US" dirty="0"/>
              <a:t>, Brescia.</a:t>
            </a:r>
          </a:p>
          <a:p>
            <a:r>
              <a:rPr lang="en-US" dirty="0" err="1"/>
              <a:t>Redolfi</a:t>
            </a:r>
            <a:endParaRPr lang="en-US" dirty="0"/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20C529EE-E3FE-3541-9897-5C6BC5AB2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3337" y="5445224"/>
            <a:ext cx="1871817" cy="14127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887BD9-97DA-5A42-85A3-6E13B2C759C4}"/>
              </a:ext>
            </a:extLst>
          </p:cNvPr>
          <p:cNvSpPr txBox="1"/>
          <p:nvPr/>
        </p:nvSpPr>
        <p:spPr>
          <a:xfrm>
            <a:off x="4717968" y="4591676"/>
            <a:ext cx="331041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CSIRO, Melbourne, Australia.</a:t>
            </a:r>
          </a:p>
          <a:p>
            <a:r>
              <a:rPr lang="en-US" dirty="0"/>
              <a:t>Burnham, Laws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E6E19E9-BED3-7143-877F-7DA543973EC6}"/>
              </a:ext>
            </a:extLst>
          </p:cNvPr>
          <p:cNvCxnSpPr>
            <a:cxnSpLocks/>
          </p:cNvCxnSpPr>
          <p:nvPr/>
        </p:nvCxnSpPr>
        <p:spPr>
          <a:xfrm flipH="1">
            <a:off x="1907704" y="1843083"/>
            <a:ext cx="1224136" cy="25220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005A929-5805-3D4C-A71F-206F4A9FD3BE}"/>
              </a:ext>
            </a:extLst>
          </p:cNvPr>
          <p:cNvCxnSpPr>
            <a:cxnSpLocks/>
          </p:cNvCxnSpPr>
          <p:nvPr/>
        </p:nvCxnSpPr>
        <p:spPr>
          <a:xfrm flipH="1">
            <a:off x="2433954" y="1843083"/>
            <a:ext cx="1057926" cy="24500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3058271-1460-DA4A-BD72-7D03520015E1}"/>
              </a:ext>
            </a:extLst>
          </p:cNvPr>
          <p:cNvCxnSpPr>
            <a:cxnSpLocks/>
          </p:cNvCxnSpPr>
          <p:nvPr/>
        </p:nvCxnSpPr>
        <p:spPr>
          <a:xfrm flipH="1">
            <a:off x="1991785" y="3011726"/>
            <a:ext cx="2760076" cy="18032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B01D8D5-C39E-6A40-8D2E-B1E66CE1B81A}"/>
              </a:ext>
            </a:extLst>
          </p:cNvPr>
          <p:cNvCxnSpPr>
            <a:cxnSpLocks/>
          </p:cNvCxnSpPr>
          <p:nvPr/>
        </p:nvCxnSpPr>
        <p:spPr>
          <a:xfrm flipH="1">
            <a:off x="2987824" y="4150197"/>
            <a:ext cx="1730145" cy="11866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3E2220B-9B02-EC45-B276-210D9E71A83F}"/>
              </a:ext>
            </a:extLst>
          </p:cNvPr>
          <p:cNvCxnSpPr>
            <a:cxnSpLocks/>
          </p:cNvCxnSpPr>
          <p:nvPr/>
        </p:nvCxnSpPr>
        <p:spPr>
          <a:xfrm>
            <a:off x="8028383" y="5238007"/>
            <a:ext cx="504057" cy="13593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87268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5B80-8D61-2A40-9C30-63AA559C5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25" y="115888"/>
            <a:ext cx="6876255" cy="1296987"/>
          </a:xfrm>
        </p:spPr>
        <p:txBody>
          <a:bodyPr/>
          <a:lstStyle/>
          <a:p>
            <a:r>
              <a:rPr lang="en-US" dirty="0"/>
              <a:t>Non-negative matrix </a:t>
            </a:r>
            <a:r>
              <a:rPr lang="en-US" dirty="0" err="1"/>
              <a:t>factorisation</a:t>
            </a:r>
            <a:endParaRPr lang="en-US" dirty="0"/>
          </a:p>
        </p:txBody>
      </p:sp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8DAE2F5-5613-5643-B4ED-38B58AE23D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366"/>
          <a:stretch/>
        </p:blipFill>
        <p:spPr>
          <a:xfrm>
            <a:off x="-2" y="2978936"/>
            <a:ext cx="9018746" cy="3425848"/>
          </a:xfrm>
          <a:prstGeom prst="rect">
            <a:avLst/>
          </a:prstGeom>
        </p:spPr>
      </p:pic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36526F4-3264-E74A-BE6B-55410D11E8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45" b="97823"/>
          <a:stretch/>
        </p:blipFill>
        <p:spPr>
          <a:xfrm>
            <a:off x="-2" y="1052732"/>
            <a:ext cx="9036558" cy="286371"/>
          </a:xfrm>
          <a:prstGeom prst="rect">
            <a:avLst/>
          </a:prstGeom>
        </p:spPr>
      </p:pic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B2AF1A1-4E4B-1747-BECF-62904AB6C3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250" b="53479"/>
          <a:stretch/>
        </p:blipFill>
        <p:spPr>
          <a:xfrm>
            <a:off x="12924" y="1412875"/>
            <a:ext cx="9051617" cy="15840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84E539-0AC1-4949-A53A-B3F68E744BEA}"/>
              </a:ext>
            </a:extLst>
          </p:cNvPr>
          <p:cNvSpPr txBox="1"/>
          <p:nvPr/>
        </p:nvSpPr>
        <p:spPr>
          <a:xfrm>
            <a:off x="6012160" y="640478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Ten Kate Brain 2018</a:t>
            </a:r>
          </a:p>
        </p:txBody>
      </p:sp>
    </p:spTree>
    <p:extLst>
      <p:ext uri="{BB962C8B-B14F-4D97-AF65-F5344CB8AC3E}">
        <p14:creationId xmlns:p14="http://schemas.microsoft.com/office/powerpoint/2010/main" val="414734862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6336704" cy="1296987"/>
          </a:xfrm>
        </p:spPr>
        <p:txBody>
          <a:bodyPr/>
          <a:lstStyle/>
          <a:p>
            <a:r>
              <a:rPr lang="en-US" dirty="0" err="1"/>
              <a:t>SuStaIn</a:t>
            </a:r>
            <a:r>
              <a:rPr lang="en-US" dirty="0"/>
              <a:t> AD subtypes (ADNI 3T)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0BFF13-1618-614B-A631-A3F7E66B888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9592" y="1052736"/>
            <a:ext cx="7650784" cy="5760212"/>
          </a:xfrm>
          <a:prstGeom prst="rect">
            <a:avLst/>
          </a:prstGeom>
        </p:spPr>
      </p:pic>
      <p:pic>
        <p:nvPicPr>
          <p:cNvPr id="5" name="Online Media 5" descr="adni3t_SubcorticalSubtype.mpg">
            <a:hlinkClick r:id="" action="ppaction://media"/>
            <a:extLst>
              <a:ext uri="{FF2B5EF4-FFF2-40B4-BE49-F238E27FC236}">
                <a16:creationId xmlns:a16="http://schemas.microsoft.com/office/drawing/2014/main" id="{6248A460-BEAC-B842-9140-B9513B058E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50176" y="4916354"/>
            <a:ext cx="828000" cy="1429641"/>
          </a:xfrm>
          <a:prstGeom prst="rect">
            <a:avLst/>
          </a:prstGeom>
        </p:spPr>
      </p:pic>
      <p:pic>
        <p:nvPicPr>
          <p:cNvPr id="6" name="Online Media 9" descr="adni3t_TypicalSubtype.mpg">
            <a:hlinkClick r:id="" action="ppaction://media"/>
            <a:extLst>
              <a:ext uri="{FF2B5EF4-FFF2-40B4-BE49-F238E27FC236}">
                <a16:creationId xmlns:a16="http://schemas.microsoft.com/office/drawing/2014/main" id="{9295664E-653D-0047-BC30-5E7BE306DAD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50176" y="1348030"/>
            <a:ext cx="828000" cy="1429641"/>
          </a:xfrm>
          <a:prstGeom prst="rect">
            <a:avLst/>
          </a:prstGeom>
        </p:spPr>
      </p:pic>
      <p:pic>
        <p:nvPicPr>
          <p:cNvPr id="8" name="Online Media 10" descr="adni3t_CorticalSubtype.mpg">
            <a:hlinkClick r:id="" action="ppaction://media"/>
            <a:extLst>
              <a:ext uri="{FF2B5EF4-FFF2-40B4-BE49-F238E27FC236}">
                <a16:creationId xmlns:a16="http://schemas.microsoft.com/office/drawing/2014/main" id="{8799F84E-9226-DB43-8E89-276E68C59224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50177" y="3125166"/>
            <a:ext cx="828000" cy="142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528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9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4075" y="115888"/>
            <a:ext cx="4968205" cy="1296987"/>
          </a:xfrm>
        </p:spPr>
        <p:txBody>
          <a:bodyPr/>
          <a:lstStyle/>
          <a:p>
            <a:r>
              <a:rPr lang="en-US" dirty="0"/>
              <a:t>Subtype assignment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" t="48387" r="50783"/>
          <a:stretch/>
        </p:blipFill>
        <p:spPr>
          <a:xfrm>
            <a:off x="755576" y="1412776"/>
            <a:ext cx="7704856" cy="44644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2161" y="6488668"/>
            <a:ext cx="313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Young Nat. </a:t>
            </a:r>
            <a:r>
              <a:rPr lang="en-US" dirty="0" err="1"/>
              <a:t>Comms</a:t>
            </a:r>
            <a:r>
              <a:rPr lang="en-US" dirty="0"/>
              <a:t>. 2018</a:t>
            </a:r>
          </a:p>
        </p:txBody>
      </p:sp>
    </p:spTree>
    <p:extLst>
      <p:ext uri="{BB962C8B-B14F-4D97-AF65-F5344CB8AC3E}">
        <p14:creationId xmlns:p14="http://schemas.microsoft.com/office/powerpoint/2010/main" val="45872625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94059-D47C-6440-9AE8-A4CE83DDB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075" y="115888"/>
            <a:ext cx="5328245" cy="1296987"/>
          </a:xfrm>
        </p:spPr>
        <p:txBody>
          <a:bodyPr/>
          <a:lstStyle/>
          <a:p>
            <a:r>
              <a:rPr lang="en-US" dirty="0"/>
              <a:t>Patterns of tau deposition</a:t>
            </a: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94B7ADD0-C0D1-6B48-B03C-3AF27E130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7265"/>
            <a:ext cx="9144000" cy="52741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627E52-2967-F945-A0FF-D31EAEFBD5F6}"/>
              </a:ext>
            </a:extLst>
          </p:cNvPr>
          <p:cNvSpPr txBox="1"/>
          <p:nvPr/>
        </p:nvSpPr>
        <p:spPr>
          <a:xfrm>
            <a:off x="6372200" y="1052736"/>
            <a:ext cx="27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Vogel Nature Med. 2021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A82238-2BD5-284B-A5C4-12180E71E913}"/>
              </a:ext>
            </a:extLst>
          </p:cNvPr>
          <p:cNvSpPr/>
          <p:nvPr/>
        </p:nvSpPr>
        <p:spPr>
          <a:xfrm>
            <a:off x="3635896" y="1422068"/>
            <a:ext cx="2088232" cy="3507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753448-8FC2-0340-986A-B07153332F67}"/>
              </a:ext>
            </a:extLst>
          </p:cNvPr>
          <p:cNvSpPr/>
          <p:nvPr/>
        </p:nvSpPr>
        <p:spPr>
          <a:xfrm>
            <a:off x="0" y="1383307"/>
            <a:ext cx="216024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BF2528-86FE-4B43-BDE9-BD9729A19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1405354"/>
            <a:ext cx="6588224" cy="54738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9BFEFC-5773-DB43-BC36-E27224A76EC5}"/>
              </a:ext>
            </a:extLst>
          </p:cNvPr>
          <p:cNvSpPr txBox="1"/>
          <p:nvPr/>
        </p:nvSpPr>
        <p:spPr>
          <a:xfrm>
            <a:off x="-36512" y="2924944"/>
            <a:ext cx="9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Limbic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9D34A7-B0C3-0747-86D6-33204071E708}"/>
              </a:ext>
            </a:extLst>
          </p:cNvPr>
          <p:cNvSpPr txBox="1"/>
          <p:nvPr/>
        </p:nvSpPr>
        <p:spPr>
          <a:xfrm>
            <a:off x="-36512" y="4027141"/>
            <a:ext cx="9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MTL sparing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DDD710-F501-2746-AD4B-3C3376E0553A}"/>
              </a:ext>
            </a:extLst>
          </p:cNvPr>
          <p:cNvSpPr txBox="1"/>
          <p:nvPr/>
        </p:nvSpPr>
        <p:spPr>
          <a:xfrm>
            <a:off x="-36512" y="5193074"/>
            <a:ext cx="9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Posterior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641E2F-BD23-2F4D-A1D8-5A2E918BA9A8}"/>
              </a:ext>
            </a:extLst>
          </p:cNvPr>
          <p:cNvSpPr txBox="1"/>
          <p:nvPr/>
        </p:nvSpPr>
        <p:spPr>
          <a:xfrm>
            <a:off x="-36512" y="6364653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Lateral temporal</a:t>
            </a:r>
          </a:p>
        </p:txBody>
      </p:sp>
    </p:spTree>
    <p:extLst>
      <p:ext uri="{BB962C8B-B14F-4D97-AF65-F5344CB8AC3E}">
        <p14:creationId xmlns:p14="http://schemas.microsoft.com/office/powerpoint/2010/main" val="7306015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Design 15">
      <a:dk1>
        <a:srgbClr val="000000"/>
      </a:dk1>
      <a:lt1>
        <a:srgbClr val="FFFFFF"/>
      </a:lt1>
      <a:dk2>
        <a:srgbClr val="4B4620"/>
      </a:dk2>
      <a:lt2>
        <a:srgbClr val="808080"/>
      </a:lt2>
      <a:accent1>
        <a:srgbClr val="7FA1AC"/>
      </a:accent1>
      <a:accent2>
        <a:srgbClr val="004359"/>
      </a:accent2>
      <a:accent3>
        <a:srgbClr val="FFFFFF"/>
      </a:accent3>
      <a:accent4>
        <a:srgbClr val="000000"/>
      </a:accent4>
      <a:accent5>
        <a:srgbClr val="C0CDD2"/>
      </a:accent5>
      <a:accent6>
        <a:srgbClr val="003C50"/>
      </a:accent6>
      <a:hlink>
        <a:srgbClr val="4B4620"/>
      </a:hlink>
      <a:folHlink>
        <a:srgbClr val="B9C19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4">
        <a:dk1>
          <a:srgbClr val="000000"/>
        </a:dk1>
        <a:lt1>
          <a:srgbClr val="FFFFFF"/>
        </a:lt1>
        <a:dk2>
          <a:srgbClr val="004359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5">
        <a:dk1>
          <a:srgbClr val="000000"/>
        </a:dk1>
        <a:lt1>
          <a:srgbClr val="FFFFFF"/>
        </a:lt1>
        <a:dk2>
          <a:srgbClr val="4B4620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9C19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191176</TotalTime>
  <Words>267</Words>
  <Application>Microsoft Office PowerPoint</Application>
  <PresentationFormat>Diavoorstelling (4:3)</PresentationFormat>
  <Paragraphs>76</Paragraphs>
  <Slides>17</Slides>
  <Notes>10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19" baseType="lpstr">
      <vt:lpstr>Arial</vt:lpstr>
      <vt:lpstr>Custom Design</vt:lpstr>
      <vt:lpstr>E-DADS: Early detection of Alzheimer’s disease subtypes</vt:lpstr>
      <vt:lpstr>AD imaging manifestations</vt:lpstr>
      <vt:lpstr>E-DADS vision</vt:lpstr>
      <vt:lpstr>EuroPond 2016-2021</vt:lpstr>
      <vt:lpstr>E-DADS consortium</vt:lpstr>
      <vt:lpstr>Non-negative matrix factorisation</vt:lpstr>
      <vt:lpstr>SuStaIn AD subtypes (ADNI 3T)</vt:lpstr>
      <vt:lpstr>Subtype assignment</vt:lpstr>
      <vt:lpstr>Patterns of tau deposition</vt:lpstr>
      <vt:lpstr>Digital Brain / Leaspy</vt:lpstr>
      <vt:lpstr>E-DADS: NMF-DEBM</vt:lpstr>
      <vt:lpstr>E-DADS: subtype associations</vt:lpstr>
      <vt:lpstr>E-DADS: Early detection</vt:lpstr>
      <vt:lpstr>E-DADS: Preclinical SuStaIn</vt:lpstr>
      <vt:lpstr>E-DADS: Preclinical SuStaIn</vt:lpstr>
      <vt:lpstr>E-DADS vision</vt:lpstr>
      <vt:lpstr>Acknowledgements</vt:lpstr>
    </vt:vector>
  </TitlesOfParts>
  <Company>UCL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Simon Brown</dc:creator>
  <cp:lastModifiedBy>Christine Greve</cp:lastModifiedBy>
  <cp:revision>999</cp:revision>
  <cp:lastPrinted>2016-04-26T10:38:29Z</cp:lastPrinted>
  <dcterms:created xsi:type="dcterms:W3CDTF">2010-09-27T00:43:55Z</dcterms:created>
  <dcterms:modified xsi:type="dcterms:W3CDTF">2022-04-27T13:40:06Z</dcterms:modified>
</cp:coreProperties>
</file>