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86" r:id="rId2"/>
    <p:sldId id="459" r:id="rId3"/>
    <p:sldId id="490" r:id="rId4"/>
    <p:sldId id="491" r:id="rId5"/>
    <p:sldId id="492" r:id="rId6"/>
    <p:sldId id="455" r:id="rId7"/>
    <p:sldId id="456" r:id="rId8"/>
    <p:sldId id="450" r:id="rId9"/>
    <p:sldId id="451" r:id="rId10"/>
    <p:sldId id="458" r:id="rId11"/>
    <p:sldId id="462" r:id="rId12"/>
    <p:sldId id="489" r:id="rId13"/>
    <p:sldId id="493" r:id="rId14"/>
    <p:sldId id="478" r:id="rId15"/>
    <p:sldId id="484" r:id="rId16"/>
    <p:sldId id="424" r:id="rId17"/>
    <p:sldId id="454" r:id="rId18"/>
    <p:sldId id="497" r:id="rId19"/>
    <p:sldId id="475" r:id="rId20"/>
    <p:sldId id="474" r:id="rId21"/>
    <p:sldId id="499" r:id="rId22"/>
    <p:sldId id="480" r:id="rId23"/>
    <p:sldId id="500" r:id="rId24"/>
    <p:sldId id="501" r:id="rId25"/>
    <p:sldId id="502" r:id="rId26"/>
    <p:sldId id="452" r:id="rId27"/>
    <p:sldId id="503" r:id="rId2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EDA3"/>
    <a:srgbClr val="B8DC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6" d="100"/>
          <a:sy n="66" d="100"/>
        </p:scale>
        <p:origin x="-164" y="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2BE2E6-88C1-4DB2-8457-F532A86D26FD}" type="datetimeFigureOut">
              <a:rPr lang="nl-NL" smtClean="0"/>
              <a:t>6-6-2022</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FB9D8B-33C0-43C0-A835-8164A3204E83}" type="slidenum">
              <a:rPr lang="nl-NL" smtClean="0"/>
              <a:t>‹#›</a:t>
            </a:fld>
            <a:endParaRPr lang="nl-NL"/>
          </a:p>
        </p:txBody>
      </p:sp>
    </p:spTree>
    <p:extLst>
      <p:ext uri="{BB962C8B-B14F-4D97-AF65-F5344CB8AC3E}">
        <p14:creationId xmlns:p14="http://schemas.microsoft.com/office/powerpoint/2010/main" val="3207068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a:defRPr/>
            </a:pPr>
            <a:fld id="{85633FF2-7530-4E12-ADB0-109309077325}" type="slidenum">
              <a:rPr lang="nl-NL" smtClean="0"/>
              <a:pPr>
                <a:defRPr/>
              </a:pPr>
              <a:t>7</a:t>
            </a:fld>
            <a:endParaRPr lang="nl-NL"/>
          </a:p>
        </p:txBody>
      </p:sp>
    </p:spTree>
    <p:extLst>
      <p:ext uri="{BB962C8B-B14F-4D97-AF65-F5344CB8AC3E}">
        <p14:creationId xmlns:p14="http://schemas.microsoft.com/office/powerpoint/2010/main" val="3486445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4C9F0-F5B0-40EB-82F8-3BD904CA25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0FB1444F-CA05-4799-A738-C72777B9DF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1E9E813E-FBA2-4604-8A48-10CF2207055D}"/>
              </a:ext>
            </a:extLst>
          </p:cNvPr>
          <p:cNvSpPr>
            <a:spLocks noGrp="1"/>
          </p:cNvSpPr>
          <p:nvPr>
            <p:ph type="dt" sz="half" idx="10"/>
          </p:nvPr>
        </p:nvSpPr>
        <p:spPr/>
        <p:txBody>
          <a:bodyPr/>
          <a:lstStyle/>
          <a:p>
            <a:fld id="{8C78FE4A-CFD5-4A4E-9750-561177E87316}" type="datetimeFigureOut">
              <a:rPr lang="nl-NL" smtClean="0"/>
              <a:t>6-6-2022</a:t>
            </a:fld>
            <a:endParaRPr lang="nl-NL"/>
          </a:p>
        </p:txBody>
      </p:sp>
      <p:sp>
        <p:nvSpPr>
          <p:cNvPr id="5" name="Footer Placeholder 4">
            <a:extLst>
              <a:ext uri="{FF2B5EF4-FFF2-40B4-BE49-F238E27FC236}">
                <a16:creationId xmlns:a16="http://schemas.microsoft.com/office/drawing/2014/main" id="{B2401C29-C1E2-4689-BD30-E8CFF54B9D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14EFA77F-8715-4514-ACA1-4421C08D5E4D}"/>
              </a:ext>
            </a:extLst>
          </p:cNvPr>
          <p:cNvSpPr>
            <a:spLocks noGrp="1"/>
          </p:cNvSpPr>
          <p:nvPr>
            <p:ph type="sldNum" sz="quarter" idx="12"/>
          </p:nvPr>
        </p:nvSpPr>
        <p:spPr/>
        <p:txBody>
          <a:bodyPr/>
          <a:lstStyle/>
          <a:p>
            <a:fld id="{16CCBBFF-5653-43CC-8996-5E229D3613D5}" type="slidenum">
              <a:rPr lang="nl-NL" smtClean="0"/>
              <a:t>‹#›</a:t>
            </a:fld>
            <a:endParaRPr lang="nl-NL"/>
          </a:p>
        </p:txBody>
      </p:sp>
    </p:spTree>
    <p:extLst>
      <p:ext uri="{BB962C8B-B14F-4D97-AF65-F5344CB8AC3E}">
        <p14:creationId xmlns:p14="http://schemas.microsoft.com/office/powerpoint/2010/main" val="1624520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E0313-C840-4E9D-BF35-F9EF95B7AE55}"/>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86F3A7CE-F565-4697-9B34-E4F136521C1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4494C0BE-80F1-436D-9E12-5277669DAC14}"/>
              </a:ext>
            </a:extLst>
          </p:cNvPr>
          <p:cNvSpPr>
            <a:spLocks noGrp="1"/>
          </p:cNvSpPr>
          <p:nvPr>
            <p:ph type="dt" sz="half" idx="10"/>
          </p:nvPr>
        </p:nvSpPr>
        <p:spPr/>
        <p:txBody>
          <a:bodyPr/>
          <a:lstStyle/>
          <a:p>
            <a:fld id="{8C78FE4A-CFD5-4A4E-9750-561177E87316}" type="datetimeFigureOut">
              <a:rPr lang="nl-NL" smtClean="0"/>
              <a:t>6-6-2022</a:t>
            </a:fld>
            <a:endParaRPr lang="nl-NL"/>
          </a:p>
        </p:txBody>
      </p:sp>
      <p:sp>
        <p:nvSpPr>
          <p:cNvPr id="5" name="Footer Placeholder 4">
            <a:extLst>
              <a:ext uri="{FF2B5EF4-FFF2-40B4-BE49-F238E27FC236}">
                <a16:creationId xmlns:a16="http://schemas.microsoft.com/office/drawing/2014/main" id="{3059EEE0-A289-45AB-8F53-A952D0B3E74C}"/>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041A9D40-8614-4180-89EF-866699D8D0DE}"/>
              </a:ext>
            </a:extLst>
          </p:cNvPr>
          <p:cNvSpPr>
            <a:spLocks noGrp="1"/>
          </p:cNvSpPr>
          <p:nvPr>
            <p:ph type="sldNum" sz="quarter" idx="12"/>
          </p:nvPr>
        </p:nvSpPr>
        <p:spPr/>
        <p:txBody>
          <a:bodyPr/>
          <a:lstStyle/>
          <a:p>
            <a:fld id="{16CCBBFF-5653-43CC-8996-5E229D3613D5}" type="slidenum">
              <a:rPr lang="nl-NL" smtClean="0"/>
              <a:t>‹#›</a:t>
            </a:fld>
            <a:endParaRPr lang="nl-NL"/>
          </a:p>
        </p:txBody>
      </p:sp>
    </p:spTree>
    <p:extLst>
      <p:ext uri="{BB962C8B-B14F-4D97-AF65-F5344CB8AC3E}">
        <p14:creationId xmlns:p14="http://schemas.microsoft.com/office/powerpoint/2010/main" val="4156121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F95542-0B50-442B-9597-2FCC00EB019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7BCD7822-1AF8-404F-9ABD-CC798D36C8E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6211635A-ED4B-414C-B0D9-5DF12CEFBEE8}"/>
              </a:ext>
            </a:extLst>
          </p:cNvPr>
          <p:cNvSpPr>
            <a:spLocks noGrp="1"/>
          </p:cNvSpPr>
          <p:nvPr>
            <p:ph type="dt" sz="half" idx="10"/>
          </p:nvPr>
        </p:nvSpPr>
        <p:spPr/>
        <p:txBody>
          <a:bodyPr/>
          <a:lstStyle/>
          <a:p>
            <a:fld id="{8C78FE4A-CFD5-4A4E-9750-561177E87316}" type="datetimeFigureOut">
              <a:rPr lang="nl-NL" smtClean="0"/>
              <a:t>6-6-2022</a:t>
            </a:fld>
            <a:endParaRPr lang="nl-NL"/>
          </a:p>
        </p:txBody>
      </p:sp>
      <p:sp>
        <p:nvSpPr>
          <p:cNvPr id="5" name="Footer Placeholder 4">
            <a:extLst>
              <a:ext uri="{FF2B5EF4-FFF2-40B4-BE49-F238E27FC236}">
                <a16:creationId xmlns:a16="http://schemas.microsoft.com/office/drawing/2014/main" id="{CBF11747-D894-429B-8441-DAB8F11CF2F9}"/>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3CF9F9BC-A409-494A-AA2B-9287BE1D8B61}"/>
              </a:ext>
            </a:extLst>
          </p:cNvPr>
          <p:cNvSpPr>
            <a:spLocks noGrp="1"/>
          </p:cNvSpPr>
          <p:nvPr>
            <p:ph type="sldNum" sz="quarter" idx="12"/>
          </p:nvPr>
        </p:nvSpPr>
        <p:spPr/>
        <p:txBody>
          <a:bodyPr/>
          <a:lstStyle/>
          <a:p>
            <a:fld id="{16CCBBFF-5653-43CC-8996-5E229D3613D5}" type="slidenum">
              <a:rPr lang="nl-NL" smtClean="0"/>
              <a:t>‹#›</a:t>
            </a:fld>
            <a:endParaRPr lang="nl-NL"/>
          </a:p>
        </p:txBody>
      </p:sp>
    </p:spTree>
    <p:extLst>
      <p:ext uri="{BB962C8B-B14F-4D97-AF65-F5344CB8AC3E}">
        <p14:creationId xmlns:p14="http://schemas.microsoft.com/office/powerpoint/2010/main" val="3822575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Afgeschuind enkele hoek rechthoek 1"/>
          <p:cNvSpPr/>
          <p:nvPr userDrawn="1"/>
        </p:nvSpPr>
        <p:spPr bwMode="auto">
          <a:xfrm flipV="1">
            <a:off x="0" y="-2117"/>
            <a:ext cx="12192000" cy="245535"/>
          </a:xfrm>
          <a:prstGeom prst="snip1Rect">
            <a:avLst/>
          </a:prstGeom>
          <a:solidFill>
            <a:srgbClr val="00ADD9"/>
          </a:solidFill>
          <a:ln w="12700" cap="flat" cmpd="sng" algn="ctr">
            <a:noFill/>
            <a:prstDash val="solid"/>
            <a:round/>
            <a:headEnd type="none" w="sm" len="sm"/>
            <a:tailEnd type="none" w="sm" len="sm"/>
          </a:ln>
          <a:effectLst/>
        </p:spPr>
        <p:txBody>
          <a:bodyPr lIns="523260" tIns="272095" rIns="523260" bIns="272095"/>
          <a:lstStyle>
            <a:defPPr>
              <a:defRPr lang="en-GB"/>
            </a:defPPr>
            <a:lvl1pPr algn="ctr" rtl="0" eaLnBrk="0" fontAlgn="base" hangingPunct="0">
              <a:spcBef>
                <a:spcPct val="0"/>
              </a:spcBef>
              <a:spcAft>
                <a:spcPct val="0"/>
              </a:spcAft>
              <a:defRPr sz="3100" kern="1200">
                <a:solidFill>
                  <a:schemeClr val="tx1"/>
                </a:solidFill>
                <a:latin typeface="Lucida Sans Unicode" pitchFamily="34" charset="0"/>
                <a:ea typeface="ＭＳ Ｐゴシック" pitchFamily="34" charset="-128"/>
                <a:cs typeface="+mn-cs"/>
              </a:defRPr>
            </a:lvl1pPr>
            <a:lvl2pPr marL="1992313" indent="-1535113" algn="ctr" rtl="0" eaLnBrk="0" fontAlgn="base" hangingPunct="0">
              <a:spcBef>
                <a:spcPct val="0"/>
              </a:spcBef>
              <a:spcAft>
                <a:spcPct val="0"/>
              </a:spcAft>
              <a:defRPr sz="3100" kern="1200">
                <a:solidFill>
                  <a:schemeClr val="tx1"/>
                </a:solidFill>
                <a:latin typeface="Lucida Sans Unicode" pitchFamily="34" charset="0"/>
                <a:ea typeface="ＭＳ Ｐゴシック" pitchFamily="34" charset="-128"/>
                <a:cs typeface="+mn-cs"/>
              </a:defRPr>
            </a:lvl2pPr>
            <a:lvl3pPr marL="3986213" indent="-3071813" algn="ctr" rtl="0" eaLnBrk="0" fontAlgn="base" hangingPunct="0">
              <a:spcBef>
                <a:spcPct val="0"/>
              </a:spcBef>
              <a:spcAft>
                <a:spcPct val="0"/>
              </a:spcAft>
              <a:defRPr sz="3100" kern="1200">
                <a:solidFill>
                  <a:schemeClr val="tx1"/>
                </a:solidFill>
                <a:latin typeface="Lucida Sans Unicode" pitchFamily="34" charset="0"/>
                <a:ea typeface="ＭＳ Ｐゴシック" pitchFamily="34" charset="-128"/>
                <a:cs typeface="+mn-cs"/>
              </a:defRPr>
            </a:lvl3pPr>
            <a:lvl4pPr marL="5980113" indent="-4608513" algn="ctr" rtl="0" eaLnBrk="0" fontAlgn="base" hangingPunct="0">
              <a:spcBef>
                <a:spcPct val="0"/>
              </a:spcBef>
              <a:spcAft>
                <a:spcPct val="0"/>
              </a:spcAft>
              <a:defRPr sz="3100" kern="1200">
                <a:solidFill>
                  <a:schemeClr val="tx1"/>
                </a:solidFill>
                <a:latin typeface="Lucida Sans Unicode" pitchFamily="34" charset="0"/>
                <a:ea typeface="ＭＳ Ｐゴシック" pitchFamily="34" charset="-128"/>
                <a:cs typeface="+mn-cs"/>
              </a:defRPr>
            </a:lvl4pPr>
            <a:lvl5pPr marL="7974013" indent="-6145213" algn="ctr" rtl="0" eaLnBrk="0" fontAlgn="base" hangingPunct="0">
              <a:spcBef>
                <a:spcPct val="0"/>
              </a:spcBef>
              <a:spcAft>
                <a:spcPct val="0"/>
              </a:spcAft>
              <a:defRPr sz="3100" kern="1200">
                <a:solidFill>
                  <a:schemeClr val="tx1"/>
                </a:solidFill>
                <a:latin typeface="Lucida Sans Unicode" pitchFamily="34" charset="0"/>
                <a:ea typeface="ＭＳ Ｐゴシック" pitchFamily="34" charset="-128"/>
                <a:cs typeface="+mn-cs"/>
              </a:defRPr>
            </a:lvl5pPr>
            <a:lvl6pPr marL="2286000" algn="l" defTabSz="914400" rtl="0" eaLnBrk="1" latinLnBrk="0" hangingPunct="1">
              <a:defRPr sz="3100" kern="1200">
                <a:solidFill>
                  <a:schemeClr val="tx1"/>
                </a:solidFill>
                <a:latin typeface="Lucida Sans Unicode" pitchFamily="34" charset="0"/>
                <a:ea typeface="ＭＳ Ｐゴシック" pitchFamily="34" charset="-128"/>
                <a:cs typeface="+mn-cs"/>
              </a:defRPr>
            </a:lvl6pPr>
            <a:lvl7pPr marL="2743200" algn="l" defTabSz="914400" rtl="0" eaLnBrk="1" latinLnBrk="0" hangingPunct="1">
              <a:defRPr sz="3100" kern="1200">
                <a:solidFill>
                  <a:schemeClr val="tx1"/>
                </a:solidFill>
                <a:latin typeface="Lucida Sans Unicode" pitchFamily="34" charset="0"/>
                <a:ea typeface="ＭＳ Ｐゴシック" pitchFamily="34" charset="-128"/>
                <a:cs typeface="+mn-cs"/>
              </a:defRPr>
            </a:lvl7pPr>
            <a:lvl8pPr marL="3200400" algn="l" defTabSz="914400" rtl="0" eaLnBrk="1" latinLnBrk="0" hangingPunct="1">
              <a:defRPr sz="3100" kern="1200">
                <a:solidFill>
                  <a:schemeClr val="tx1"/>
                </a:solidFill>
                <a:latin typeface="Lucida Sans Unicode" pitchFamily="34" charset="0"/>
                <a:ea typeface="ＭＳ Ｐゴシック" pitchFamily="34" charset="-128"/>
                <a:cs typeface="+mn-cs"/>
              </a:defRPr>
            </a:lvl8pPr>
            <a:lvl9pPr marL="3657600" algn="l" defTabSz="914400" rtl="0" eaLnBrk="1" latinLnBrk="0" hangingPunct="1">
              <a:defRPr sz="3100" kern="1200">
                <a:solidFill>
                  <a:schemeClr val="tx1"/>
                </a:solidFill>
                <a:latin typeface="Lucida Sans Unicode" pitchFamily="34" charset="0"/>
                <a:ea typeface="ＭＳ Ｐゴシック" pitchFamily="34" charset="-128"/>
                <a:cs typeface="+mn-cs"/>
              </a:defRPr>
            </a:lvl9pPr>
          </a:lstStyle>
          <a:p>
            <a:pPr>
              <a:defRPr/>
            </a:pPr>
            <a:endParaRPr lang="nl-NL" sz="4133">
              <a:latin typeface="Lucida Sans Unicode" pitchFamily="-112" charset="-52"/>
              <a:ea typeface="ＭＳ Ｐゴシック" charset="0"/>
              <a:cs typeface="ＭＳ Ｐゴシック" charset="0"/>
            </a:endParaRPr>
          </a:p>
        </p:txBody>
      </p:sp>
    </p:spTree>
    <p:extLst>
      <p:ext uri="{BB962C8B-B14F-4D97-AF65-F5344CB8AC3E}">
        <p14:creationId xmlns:p14="http://schemas.microsoft.com/office/powerpoint/2010/main" val="797575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BC7EA-9F28-4854-9AF9-B718CA3804BF}"/>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8A9E27CA-223C-4E30-A82A-943BC5E8DD0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F39A1883-D781-4F41-8639-C759348D4DA6}"/>
              </a:ext>
            </a:extLst>
          </p:cNvPr>
          <p:cNvSpPr>
            <a:spLocks noGrp="1"/>
          </p:cNvSpPr>
          <p:nvPr>
            <p:ph type="dt" sz="half" idx="10"/>
          </p:nvPr>
        </p:nvSpPr>
        <p:spPr/>
        <p:txBody>
          <a:bodyPr/>
          <a:lstStyle/>
          <a:p>
            <a:fld id="{8C78FE4A-CFD5-4A4E-9750-561177E87316}" type="datetimeFigureOut">
              <a:rPr lang="nl-NL" smtClean="0"/>
              <a:t>6-6-2022</a:t>
            </a:fld>
            <a:endParaRPr lang="nl-NL"/>
          </a:p>
        </p:txBody>
      </p:sp>
      <p:sp>
        <p:nvSpPr>
          <p:cNvPr id="5" name="Footer Placeholder 4">
            <a:extLst>
              <a:ext uri="{FF2B5EF4-FFF2-40B4-BE49-F238E27FC236}">
                <a16:creationId xmlns:a16="http://schemas.microsoft.com/office/drawing/2014/main" id="{0433E50B-4C85-4163-8234-B9916253560A}"/>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D09AB7B8-D307-4DB7-BE3E-C94CA9305DAF}"/>
              </a:ext>
            </a:extLst>
          </p:cNvPr>
          <p:cNvSpPr>
            <a:spLocks noGrp="1"/>
          </p:cNvSpPr>
          <p:nvPr>
            <p:ph type="sldNum" sz="quarter" idx="12"/>
          </p:nvPr>
        </p:nvSpPr>
        <p:spPr/>
        <p:txBody>
          <a:bodyPr/>
          <a:lstStyle/>
          <a:p>
            <a:fld id="{16CCBBFF-5653-43CC-8996-5E229D3613D5}" type="slidenum">
              <a:rPr lang="nl-NL" smtClean="0"/>
              <a:t>‹#›</a:t>
            </a:fld>
            <a:endParaRPr lang="nl-NL"/>
          </a:p>
        </p:txBody>
      </p:sp>
    </p:spTree>
    <p:extLst>
      <p:ext uri="{BB962C8B-B14F-4D97-AF65-F5344CB8AC3E}">
        <p14:creationId xmlns:p14="http://schemas.microsoft.com/office/powerpoint/2010/main" val="92602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31E75-E3BF-4EDD-ADD5-139686EA9F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93DD167C-7475-49FE-854B-58866A7EFA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F0D6BAD-A0D4-43DB-8D30-3AA4D4DD7A02}"/>
              </a:ext>
            </a:extLst>
          </p:cNvPr>
          <p:cNvSpPr>
            <a:spLocks noGrp="1"/>
          </p:cNvSpPr>
          <p:nvPr>
            <p:ph type="dt" sz="half" idx="10"/>
          </p:nvPr>
        </p:nvSpPr>
        <p:spPr/>
        <p:txBody>
          <a:bodyPr/>
          <a:lstStyle/>
          <a:p>
            <a:fld id="{8C78FE4A-CFD5-4A4E-9750-561177E87316}" type="datetimeFigureOut">
              <a:rPr lang="nl-NL" smtClean="0"/>
              <a:t>6-6-2022</a:t>
            </a:fld>
            <a:endParaRPr lang="nl-NL"/>
          </a:p>
        </p:txBody>
      </p:sp>
      <p:sp>
        <p:nvSpPr>
          <p:cNvPr id="5" name="Footer Placeholder 4">
            <a:extLst>
              <a:ext uri="{FF2B5EF4-FFF2-40B4-BE49-F238E27FC236}">
                <a16:creationId xmlns:a16="http://schemas.microsoft.com/office/drawing/2014/main" id="{FE97D84F-D1A7-48C1-900E-4131771F4CE2}"/>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E9D47B8D-9E60-4CFA-82BC-D290C157E3C0}"/>
              </a:ext>
            </a:extLst>
          </p:cNvPr>
          <p:cNvSpPr>
            <a:spLocks noGrp="1"/>
          </p:cNvSpPr>
          <p:nvPr>
            <p:ph type="sldNum" sz="quarter" idx="12"/>
          </p:nvPr>
        </p:nvSpPr>
        <p:spPr/>
        <p:txBody>
          <a:bodyPr/>
          <a:lstStyle/>
          <a:p>
            <a:fld id="{16CCBBFF-5653-43CC-8996-5E229D3613D5}" type="slidenum">
              <a:rPr lang="nl-NL" smtClean="0"/>
              <a:t>‹#›</a:t>
            </a:fld>
            <a:endParaRPr lang="nl-NL"/>
          </a:p>
        </p:txBody>
      </p:sp>
    </p:spTree>
    <p:extLst>
      <p:ext uri="{BB962C8B-B14F-4D97-AF65-F5344CB8AC3E}">
        <p14:creationId xmlns:p14="http://schemas.microsoft.com/office/powerpoint/2010/main" val="1869349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E28D7-B2F5-4307-9400-C31706DA20CF}"/>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E3503034-D515-4E35-9911-EFBA2A86D67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0B1891DE-E71A-4433-B779-E510F9149D7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97A24903-7109-4C46-9247-CF6C632D95B5}"/>
              </a:ext>
            </a:extLst>
          </p:cNvPr>
          <p:cNvSpPr>
            <a:spLocks noGrp="1"/>
          </p:cNvSpPr>
          <p:nvPr>
            <p:ph type="dt" sz="half" idx="10"/>
          </p:nvPr>
        </p:nvSpPr>
        <p:spPr/>
        <p:txBody>
          <a:bodyPr/>
          <a:lstStyle/>
          <a:p>
            <a:fld id="{8C78FE4A-CFD5-4A4E-9750-561177E87316}" type="datetimeFigureOut">
              <a:rPr lang="nl-NL" smtClean="0"/>
              <a:t>6-6-2022</a:t>
            </a:fld>
            <a:endParaRPr lang="nl-NL"/>
          </a:p>
        </p:txBody>
      </p:sp>
      <p:sp>
        <p:nvSpPr>
          <p:cNvPr id="6" name="Footer Placeholder 5">
            <a:extLst>
              <a:ext uri="{FF2B5EF4-FFF2-40B4-BE49-F238E27FC236}">
                <a16:creationId xmlns:a16="http://schemas.microsoft.com/office/drawing/2014/main" id="{3EC433C2-23BD-43F7-94AA-D60846F310AA}"/>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CD104A89-AC2E-425C-AE47-9BDDD1650C83}"/>
              </a:ext>
            </a:extLst>
          </p:cNvPr>
          <p:cNvSpPr>
            <a:spLocks noGrp="1"/>
          </p:cNvSpPr>
          <p:nvPr>
            <p:ph type="sldNum" sz="quarter" idx="12"/>
          </p:nvPr>
        </p:nvSpPr>
        <p:spPr/>
        <p:txBody>
          <a:bodyPr/>
          <a:lstStyle/>
          <a:p>
            <a:fld id="{16CCBBFF-5653-43CC-8996-5E229D3613D5}" type="slidenum">
              <a:rPr lang="nl-NL" smtClean="0"/>
              <a:t>‹#›</a:t>
            </a:fld>
            <a:endParaRPr lang="nl-NL"/>
          </a:p>
        </p:txBody>
      </p:sp>
    </p:spTree>
    <p:extLst>
      <p:ext uri="{BB962C8B-B14F-4D97-AF65-F5344CB8AC3E}">
        <p14:creationId xmlns:p14="http://schemas.microsoft.com/office/powerpoint/2010/main" val="478861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7EA4B-9F38-492D-AF51-A63C7C17BC0C}"/>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DE6AA2CD-870E-4E8F-8E25-59625152AD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CCB21A6-8F25-465F-8909-FC732A42CCE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6F45C877-D335-4C89-8547-59A37F6753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8918D26-32C3-4675-AC8D-8ADDB037147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BF6DC0AE-3BFE-4EFC-BF48-CAFE690891C0}"/>
              </a:ext>
            </a:extLst>
          </p:cNvPr>
          <p:cNvSpPr>
            <a:spLocks noGrp="1"/>
          </p:cNvSpPr>
          <p:nvPr>
            <p:ph type="dt" sz="half" idx="10"/>
          </p:nvPr>
        </p:nvSpPr>
        <p:spPr/>
        <p:txBody>
          <a:bodyPr/>
          <a:lstStyle/>
          <a:p>
            <a:fld id="{8C78FE4A-CFD5-4A4E-9750-561177E87316}" type="datetimeFigureOut">
              <a:rPr lang="nl-NL" smtClean="0"/>
              <a:t>6-6-2022</a:t>
            </a:fld>
            <a:endParaRPr lang="nl-NL"/>
          </a:p>
        </p:txBody>
      </p:sp>
      <p:sp>
        <p:nvSpPr>
          <p:cNvPr id="8" name="Footer Placeholder 7">
            <a:extLst>
              <a:ext uri="{FF2B5EF4-FFF2-40B4-BE49-F238E27FC236}">
                <a16:creationId xmlns:a16="http://schemas.microsoft.com/office/drawing/2014/main" id="{7535865B-5581-4C5F-BD2F-EEDC756F47A7}"/>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C5544127-B2D0-4BF9-BB6A-17DA7D968174}"/>
              </a:ext>
            </a:extLst>
          </p:cNvPr>
          <p:cNvSpPr>
            <a:spLocks noGrp="1"/>
          </p:cNvSpPr>
          <p:nvPr>
            <p:ph type="sldNum" sz="quarter" idx="12"/>
          </p:nvPr>
        </p:nvSpPr>
        <p:spPr/>
        <p:txBody>
          <a:bodyPr/>
          <a:lstStyle/>
          <a:p>
            <a:fld id="{16CCBBFF-5653-43CC-8996-5E229D3613D5}" type="slidenum">
              <a:rPr lang="nl-NL" smtClean="0"/>
              <a:t>‹#›</a:t>
            </a:fld>
            <a:endParaRPr lang="nl-NL"/>
          </a:p>
        </p:txBody>
      </p:sp>
    </p:spTree>
    <p:extLst>
      <p:ext uri="{BB962C8B-B14F-4D97-AF65-F5344CB8AC3E}">
        <p14:creationId xmlns:p14="http://schemas.microsoft.com/office/powerpoint/2010/main" val="3253944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759E3-5D67-46D1-B1A8-D81B400FE096}"/>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E2237A55-FAFB-4D16-9888-05288A7741EF}"/>
              </a:ext>
            </a:extLst>
          </p:cNvPr>
          <p:cNvSpPr>
            <a:spLocks noGrp="1"/>
          </p:cNvSpPr>
          <p:nvPr>
            <p:ph type="dt" sz="half" idx="10"/>
          </p:nvPr>
        </p:nvSpPr>
        <p:spPr/>
        <p:txBody>
          <a:bodyPr/>
          <a:lstStyle/>
          <a:p>
            <a:fld id="{8C78FE4A-CFD5-4A4E-9750-561177E87316}" type="datetimeFigureOut">
              <a:rPr lang="nl-NL" smtClean="0"/>
              <a:t>6-6-2022</a:t>
            </a:fld>
            <a:endParaRPr lang="nl-NL"/>
          </a:p>
        </p:txBody>
      </p:sp>
      <p:sp>
        <p:nvSpPr>
          <p:cNvPr id="4" name="Footer Placeholder 3">
            <a:extLst>
              <a:ext uri="{FF2B5EF4-FFF2-40B4-BE49-F238E27FC236}">
                <a16:creationId xmlns:a16="http://schemas.microsoft.com/office/drawing/2014/main" id="{C3D8F1C6-FD8B-4922-A7EA-3DC65626595B}"/>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5917C123-553E-42C6-9522-72900FB75592}"/>
              </a:ext>
            </a:extLst>
          </p:cNvPr>
          <p:cNvSpPr>
            <a:spLocks noGrp="1"/>
          </p:cNvSpPr>
          <p:nvPr>
            <p:ph type="sldNum" sz="quarter" idx="12"/>
          </p:nvPr>
        </p:nvSpPr>
        <p:spPr/>
        <p:txBody>
          <a:bodyPr/>
          <a:lstStyle/>
          <a:p>
            <a:fld id="{16CCBBFF-5653-43CC-8996-5E229D3613D5}" type="slidenum">
              <a:rPr lang="nl-NL" smtClean="0"/>
              <a:t>‹#›</a:t>
            </a:fld>
            <a:endParaRPr lang="nl-NL"/>
          </a:p>
        </p:txBody>
      </p:sp>
    </p:spTree>
    <p:extLst>
      <p:ext uri="{BB962C8B-B14F-4D97-AF65-F5344CB8AC3E}">
        <p14:creationId xmlns:p14="http://schemas.microsoft.com/office/powerpoint/2010/main" val="1468132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0C28F8-3786-46DE-997C-63B52339EDDC}"/>
              </a:ext>
            </a:extLst>
          </p:cNvPr>
          <p:cNvSpPr>
            <a:spLocks noGrp="1"/>
          </p:cNvSpPr>
          <p:nvPr>
            <p:ph type="dt" sz="half" idx="10"/>
          </p:nvPr>
        </p:nvSpPr>
        <p:spPr/>
        <p:txBody>
          <a:bodyPr/>
          <a:lstStyle/>
          <a:p>
            <a:fld id="{8C78FE4A-CFD5-4A4E-9750-561177E87316}" type="datetimeFigureOut">
              <a:rPr lang="nl-NL" smtClean="0"/>
              <a:t>6-6-2022</a:t>
            </a:fld>
            <a:endParaRPr lang="nl-NL"/>
          </a:p>
        </p:txBody>
      </p:sp>
      <p:sp>
        <p:nvSpPr>
          <p:cNvPr id="3" name="Footer Placeholder 2">
            <a:extLst>
              <a:ext uri="{FF2B5EF4-FFF2-40B4-BE49-F238E27FC236}">
                <a16:creationId xmlns:a16="http://schemas.microsoft.com/office/drawing/2014/main" id="{B43000F3-A55D-418F-9B1B-8A203D3CDC48}"/>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40CBCBBB-4F35-4DE9-9CAE-399C96CF33E7}"/>
              </a:ext>
            </a:extLst>
          </p:cNvPr>
          <p:cNvSpPr>
            <a:spLocks noGrp="1"/>
          </p:cNvSpPr>
          <p:nvPr>
            <p:ph type="sldNum" sz="quarter" idx="12"/>
          </p:nvPr>
        </p:nvSpPr>
        <p:spPr/>
        <p:txBody>
          <a:bodyPr/>
          <a:lstStyle/>
          <a:p>
            <a:fld id="{16CCBBFF-5653-43CC-8996-5E229D3613D5}" type="slidenum">
              <a:rPr lang="nl-NL" smtClean="0"/>
              <a:t>‹#›</a:t>
            </a:fld>
            <a:endParaRPr lang="nl-NL"/>
          </a:p>
        </p:txBody>
      </p:sp>
    </p:spTree>
    <p:extLst>
      <p:ext uri="{BB962C8B-B14F-4D97-AF65-F5344CB8AC3E}">
        <p14:creationId xmlns:p14="http://schemas.microsoft.com/office/powerpoint/2010/main" val="1799339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E1232-54C5-4F04-8EAB-17F360E23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2205418B-6508-4A3D-93A1-0A26C2190A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E78C3831-89FF-4BE8-A328-95D4B78671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7B70EF6-E89D-48A6-A8DA-050C3AED673F}"/>
              </a:ext>
            </a:extLst>
          </p:cNvPr>
          <p:cNvSpPr>
            <a:spLocks noGrp="1"/>
          </p:cNvSpPr>
          <p:nvPr>
            <p:ph type="dt" sz="half" idx="10"/>
          </p:nvPr>
        </p:nvSpPr>
        <p:spPr/>
        <p:txBody>
          <a:bodyPr/>
          <a:lstStyle/>
          <a:p>
            <a:fld id="{8C78FE4A-CFD5-4A4E-9750-561177E87316}" type="datetimeFigureOut">
              <a:rPr lang="nl-NL" smtClean="0"/>
              <a:t>6-6-2022</a:t>
            </a:fld>
            <a:endParaRPr lang="nl-NL"/>
          </a:p>
        </p:txBody>
      </p:sp>
      <p:sp>
        <p:nvSpPr>
          <p:cNvPr id="6" name="Footer Placeholder 5">
            <a:extLst>
              <a:ext uri="{FF2B5EF4-FFF2-40B4-BE49-F238E27FC236}">
                <a16:creationId xmlns:a16="http://schemas.microsoft.com/office/drawing/2014/main" id="{2AC3A903-7232-4E93-8132-39D3C688E92F}"/>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DA45634B-4057-451F-A2FD-523E3A0B71F5}"/>
              </a:ext>
            </a:extLst>
          </p:cNvPr>
          <p:cNvSpPr>
            <a:spLocks noGrp="1"/>
          </p:cNvSpPr>
          <p:nvPr>
            <p:ph type="sldNum" sz="quarter" idx="12"/>
          </p:nvPr>
        </p:nvSpPr>
        <p:spPr/>
        <p:txBody>
          <a:bodyPr/>
          <a:lstStyle/>
          <a:p>
            <a:fld id="{16CCBBFF-5653-43CC-8996-5E229D3613D5}" type="slidenum">
              <a:rPr lang="nl-NL" smtClean="0"/>
              <a:t>‹#›</a:t>
            </a:fld>
            <a:endParaRPr lang="nl-NL"/>
          </a:p>
        </p:txBody>
      </p:sp>
    </p:spTree>
    <p:extLst>
      <p:ext uri="{BB962C8B-B14F-4D97-AF65-F5344CB8AC3E}">
        <p14:creationId xmlns:p14="http://schemas.microsoft.com/office/powerpoint/2010/main" val="1858981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B15B6-3625-4664-9F4E-DAAFAF4E8E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E48058E5-4F48-4C8D-BFAA-D793C76F57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39993FA4-C9AC-4947-9C52-6E04A327AB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6329A57-012D-4B2A-919B-AFEC064B0D29}"/>
              </a:ext>
            </a:extLst>
          </p:cNvPr>
          <p:cNvSpPr>
            <a:spLocks noGrp="1"/>
          </p:cNvSpPr>
          <p:nvPr>
            <p:ph type="dt" sz="half" idx="10"/>
          </p:nvPr>
        </p:nvSpPr>
        <p:spPr/>
        <p:txBody>
          <a:bodyPr/>
          <a:lstStyle/>
          <a:p>
            <a:fld id="{8C78FE4A-CFD5-4A4E-9750-561177E87316}" type="datetimeFigureOut">
              <a:rPr lang="nl-NL" smtClean="0"/>
              <a:t>6-6-2022</a:t>
            </a:fld>
            <a:endParaRPr lang="nl-NL"/>
          </a:p>
        </p:txBody>
      </p:sp>
      <p:sp>
        <p:nvSpPr>
          <p:cNvPr id="6" name="Footer Placeholder 5">
            <a:extLst>
              <a:ext uri="{FF2B5EF4-FFF2-40B4-BE49-F238E27FC236}">
                <a16:creationId xmlns:a16="http://schemas.microsoft.com/office/drawing/2014/main" id="{306AF0CE-8950-4049-9F8D-D61394BD9D57}"/>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605E10DE-B1B1-4D75-87B4-B7412B335F1E}"/>
              </a:ext>
            </a:extLst>
          </p:cNvPr>
          <p:cNvSpPr>
            <a:spLocks noGrp="1"/>
          </p:cNvSpPr>
          <p:nvPr>
            <p:ph type="sldNum" sz="quarter" idx="12"/>
          </p:nvPr>
        </p:nvSpPr>
        <p:spPr/>
        <p:txBody>
          <a:bodyPr/>
          <a:lstStyle/>
          <a:p>
            <a:fld id="{16CCBBFF-5653-43CC-8996-5E229D3613D5}" type="slidenum">
              <a:rPr lang="nl-NL" smtClean="0"/>
              <a:t>‹#›</a:t>
            </a:fld>
            <a:endParaRPr lang="nl-NL"/>
          </a:p>
        </p:txBody>
      </p:sp>
    </p:spTree>
    <p:extLst>
      <p:ext uri="{BB962C8B-B14F-4D97-AF65-F5344CB8AC3E}">
        <p14:creationId xmlns:p14="http://schemas.microsoft.com/office/powerpoint/2010/main" val="1008508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8ABC75-A8E5-4880-81FE-53291B083A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6241B43C-FEF0-4D5C-AD85-A1134E56DC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58CC403A-A5E4-47CD-A21F-1C314A32C1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78FE4A-CFD5-4A4E-9750-561177E87316}" type="datetimeFigureOut">
              <a:rPr lang="nl-NL" smtClean="0"/>
              <a:t>6-6-2022</a:t>
            </a:fld>
            <a:endParaRPr lang="nl-NL"/>
          </a:p>
        </p:txBody>
      </p:sp>
      <p:sp>
        <p:nvSpPr>
          <p:cNvPr id="5" name="Footer Placeholder 4">
            <a:extLst>
              <a:ext uri="{FF2B5EF4-FFF2-40B4-BE49-F238E27FC236}">
                <a16:creationId xmlns:a16="http://schemas.microsoft.com/office/drawing/2014/main" id="{248C5C31-8521-4293-A112-2C5A05A56D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0B6A113C-B7D5-4CB3-B1F4-BAFA8BF893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CCBBFF-5653-43CC-8996-5E229D3613D5}" type="slidenum">
              <a:rPr lang="nl-NL" smtClean="0"/>
              <a:t>‹#›</a:t>
            </a:fld>
            <a:endParaRPr lang="nl-NL"/>
          </a:p>
        </p:txBody>
      </p:sp>
    </p:spTree>
    <p:extLst>
      <p:ext uri="{BB962C8B-B14F-4D97-AF65-F5344CB8AC3E}">
        <p14:creationId xmlns:p14="http://schemas.microsoft.com/office/powerpoint/2010/main" val="3462094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2.xml"/><Relationship Id="rId5" Type="http://schemas.openxmlformats.org/officeDocument/2006/relationships/image" Target="../media/image47.jpe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8.png"/><Relationship Id="rId2" Type="http://schemas.openxmlformats.org/officeDocument/2006/relationships/image" Target="../media/image2.jpg"/><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65243" y="452670"/>
            <a:ext cx="10081120" cy="980017"/>
          </a:xfrm>
          <a:prstGeom prst="rect">
            <a:avLst/>
          </a:prstGeom>
        </p:spPr>
        <p:txBody>
          <a:bodyPr>
            <a:normAutofit fontScale="5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867" b="1" dirty="0"/>
              <a:t>DRIVER: </a:t>
            </a:r>
            <a:r>
              <a:rPr lang="nl-NL" sz="5867" b="1" dirty="0"/>
              <a:t>drijvende zonne-energiesystemen</a:t>
            </a:r>
          </a:p>
          <a:p>
            <a:r>
              <a:rPr lang="nl-NL" sz="5867" b="1" dirty="0"/>
              <a:t>met behoud van waterkwaliteit</a:t>
            </a:r>
            <a:endParaRPr lang="en-US" sz="5867" b="1" dirty="0"/>
          </a:p>
        </p:txBody>
      </p:sp>
      <p:sp>
        <p:nvSpPr>
          <p:cNvPr id="6" name="TextBox 4"/>
          <p:cNvSpPr txBox="1">
            <a:spLocks noChangeArrowheads="1"/>
          </p:cNvSpPr>
          <p:nvPr/>
        </p:nvSpPr>
        <p:spPr bwMode="auto">
          <a:xfrm>
            <a:off x="2749419" y="1432688"/>
            <a:ext cx="691276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nl-NL" altLang="nl-NL" sz="3200" b="1" i="1" dirty="0">
                <a:solidFill>
                  <a:srgbClr val="00ADD9"/>
                </a:solidFill>
              </a:rPr>
              <a:t>Dr. Sven Teurlincx</a:t>
            </a:r>
          </a:p>
          <a:p>
            <a:pPr algn="ctr"/>
            <a:r>
              <a:rPr lang="nl-NL" altLang="nl-NL" sz="2400" b="1" i="1" dirty="0">
                <a:solidFill>
                  <a:srgbClr val="00ADD9"/>
                </a:solidFill>
              </a:rPr>
              <a:t>NIOO-KNAW: Netherlands </a:t>
            </a:r>
            <a:r>
              <a:rPr lang="nl-NL" altLang="nl-NL" sz="2400" b="1" i="1" dirty="0" err="1">
                <a:solidFill>
                  <a:srgbClr val="00ADD9"/>
                </a:solidFill>
              </a:rPr>
              <a:t>Institute</a:t>
            </a:r>
            <a:r>
              <a:rPr lang="nl-NL" altLang="nl-NL" sz="2400" b="1" i="1" dirty="0">
                <a:solidFill>
                  <a:srgbClr val="00ADD9"/>
                </a:solidFill>
              </a:rPr>
              <a:t> of </a:t>
            </a:r>
            <a:r>
              <a:rPr lang="nl-NL" altLang="nl-NL" sz="2400" b="1" i="1" dirty="0" err="1">
                <a:solidFill>
                  <a:srgbClr val="00ADD9"/>
                </a:solidFill>
              </a:rPr>
              <a:t>Ecology</a:t>
            </a:r>
            <a:endParaRPr lang="nl-NL" altLang="nl-NL" sz="2400" b="1" dirty="0"/>
          </a:p>
        </p:txBody>
      </p:sp>
      <p:pic>
        <p:nvPicPr>
          <p:cNvPr id="7" name="Picture 6">
            <a:extLst>
              <a:ext uri="{FF2B5EF4-FFF2-40B4-BE49-F238E27FC236}">
                <a16:creationId xmlns:a16="http://schemas.microsoft.com/office/drawing/2014/main" id="{F522CC9B-B06D-4D35-AAB8-305F4ECD7F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9900" y="2462587"/>
            <a:ext cx="5732200" cy="4299150"/>
          </a:xfrm>
          <a:prstGeom prst="rect">
            <a:avLst/>
          </a:prstGeom>
        </p:spPr>
      </p:pic>
      <p:pic>
        <p:nvPicPr>
          <p:cNvPr id="5" name="Picture 4">
            <a:extLst>
              <a:ext uri="{FF2B5EF4-FFF2-40B4-BE49-F238E27FC236}">
                <a16:creationId xmlns:a16="http://schemas.microsoft.com/office/drawing/2014/main" id="{525F024F-E587-47F0-A3A0-53F47E88B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9549" y="3066588"/>
            <a:ext cx="2716793" cy="708122"/>
          </a:xfrm>
          <a:prstGeom prst="rect">
            <a:avLst/>
          </a:prstGeom>
        </p:spPr>
      </p:pic>
      <p:pic>
        <p:nvPicPr>
          <p:cNvPr id="3074" name="Picture 2" descr="nieuw-logo-wur - HSV">
            <a:extLst>
              <a:ext uri="{FF2B5EF4-FFF2-40B4-BE49-F238E27FC236}">
                <a16:creationId xmlns:a16="http://schemas.microsoft.com/office/drawing/2014/main" id="{821EC834-DDC2-492B-8754-84E6544096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571" b="32037"/>
          <a:stretch/>
        </p:blipFill>
        <p:spPr bwMode="auto">
          <a:xfrm>
            <a:off x="9629579" y="3862087"/>
            <a:ext cx="2236732" cy="5390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6AC55D7-C7A1-430A-936A-999108179E3D}"/>
              </a:ext>
            </a:extLst>
          </p:cNvPr>
          <p:cNvPicPr>
            <a:picLocks noChangeAspect="1"/>
          </p:cNvPicPr>
          <p:nvPr/>
        </p:nvPicPr>
        <p:blipFill>
          <a:blip r:embed="rId5"/>
          <a:stretch>
            <a:fillRect/>
          </a:stretch>
        </p:blipFill>
        <p:spPr>
          <a:xfrm>
            <a:off x="9735253" y="4247777"/>
            <a:ext cx="2025384" cy="798608"/>
          </a:xfrm>
          <a:prstGeom prst="rect">
            <a:avLst/>
          </a:prstGeom>
        </p:spPr>
      </p:pic>
      <p:pic>
        <p:nvPicPr>
          <p:cNvPr id="3078" name="Picture 6" descr="Heren Recreanten Harfsen Heren Recreanten Harfsen Informatie Spelers Bertus  Schoneveld Bertus Voortman Bertus Wechstapel Gerrit Kroeze Harry Makkink  Jan Nikkels Philip van Zoelen Willem Rienks Wim Makkink Trainer  Trainingstijden Woensdag ...">
            <a:extLst>
              <a:ext uri="{FF2B5EF4-FFF2-40B4-BE49-F238E27FC236}">
                <a16:creationId xmlns:a16="http://schemas.microsoft.com/office/drawing/2014/main" id="{A1980B9A-E65E-4C8C-8440-25C2BBA84C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9579" y="4972702"/>
            <a:ext cx="2236732" cy="82348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ounding of Centre of Excellence for Netherlands Biodiversity Research -  NIOZ">
            <a:extLst>
              <a:ext uri="{FF2B5EF4-FFF2-40B4-BE49-F238E27FC236}">
                <a16:creationId xmlns:a16="http://schemas.microsoft.com/office/drawing/2014/main" id="{4B8ADCA8-F35D-4163-B722-230E119740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09760" y="5884564"/>
            <a:ext cx="2611120" cy="877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741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Afbeeldingsresultaat voor Veluwemeer">
            <a:extLst>
              <a:ext uri="{FF2B5EF4-FFF2-40B4-BE49-F238E27FC236}">
                <a16:creationId xmlns:a16="http://schemas.microsoft.com/office/drawing/2014/main" id="{B6D38F43-D504-4931-A949-2660D6AA02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84" y="164637"/>
            <a:ext cx="12234584" cy="67991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Afbeeldingsresultaat voor Fishing icon">
            <a:extLst>
              <a:ext uri="{FF2B5EF4-FFF2-40B4-BE49-F238E27FC236}">
                <a16:creationId xmlns:a16="http://schemas.microsoft.com/office/drawing/2014/main" id="{6B1F5804-85E0-4DF7-878B-D9531DEC9F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671280" y="4133466"/>
            <a:ext cx="2121123" cy="22232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Afbeeldingsresultaat voor swimming icon">
            <a:extLst>
              <a:ext uri="{FF2B5EF4-FFF2-40B4-BE49-F238E27FC236}">
                <a16:creationId xmlns:a16="http://schemas.microsoft.com/office/drawing/2014/main" id="{CF910A44-7564-49F9-AF2B-A712341F9C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59" y="2226568"/>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descr="Afbeeldingsresultaat voor Diving icon">
            <a:extLst>
              <a:ext uri="{FF2B5EF4-FFF2-40B4-BE49-F238E27FC236}">
                <a16:creationId xmlns:a16="http://schemas.microsoft.com/office/drawing/2014/main" id="{8DCAE8B9-B0D8-4100-BF8E-02E8E9F54B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351" y="3140968"/>
            <a:ext cx="2349320" cy="23493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Afbeeldingsresultaat voor bird watching icon">
            <a:extLst>
              <a:ext uri="{FF2B5EF4-FFF2-40B4-BE49-F238E27FC236}">
                <a16:creationId xmlns:a16="http://schemas.microsoft.com/office/drawing/2014/main" id="{9C5079F5-C844-49A1-A0C1-97E936EC37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195321" y="3140968"/>
            <a:ext cx="2145392" cy="19468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sresultaat voor Dam icon">
            <a:extLst>
              <a:ext uri="{FF2B5EF4-FFF2-40B4-BE49-F238E27FC236}">
                <a16:creationId xmlns:a16="http://schemas.microsoft.com/office/drawing/2014/main" id="{DD71234E-488B-4BE2-AB24-32F82A5A59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30870" y="932723"/>
            <a:ext cx="2041727" cy="20417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abitat Icon #259898 - Free Icons Library">
            <a:extLst>
              <a:ext uri="{FF2B5EF4-FFF2-40B4-BE49-F238E27FC236}">
                <a16:creationId xmlns:a16="http://schemas.microsoft.com/office/drawing/2014/main" id="{AFA5AE55-ADFD-4AE5-803D-E72E1FE023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0151" y="490706"/>
            <a:ext cx="2205508" cy="222329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6BC87FBA-6C48-4881-9ED1-368D3E1A9257}"/>
              </a:ext>
            </a:extLst>
          </p:cNvPr>
          <p:cNvGrpSpPr/>
          <p:nvPr/>
        </p:nvGrpSpPr>
        <p:grpSpPr>
          <a:xfrm>
            <a:off x="5485884" y="1220755"/>
            <a:ext cx="2441771" cy="2589347"/>
            <a:chOff x="6732239" y="1690755"/>
            <a:chExt cx="1831328" cy="1942010"/>
          </a:xfrm>
        </p:grpSpPr>
        <p:pic>
          <p:nvPicPr>
            <p:cNvPr id="12" name="Picture 4" descr="Afbeeldingsresultaat voor solar icon">
              <a:extLst>
                <a:ext uri="{FF2B5EF4-FFF2-40B4-BE49-F238E27FC236}">
                  <a16:creationId xmlns:a16="http://schemas.microsoft.com/office/drawing/2014/main" id="{26BB38AE-D88D-4F79-BA4D-38B31FD9CB2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32240" y="1690755"/>
              <a:ext cx="1831327" cy="176199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2A78BFB8-62C4-4156-9340-D818D6189208}"/>
                </a:ext>
              </a:extLst>
            </p:cNvPr>
            <p:cNvGrpSpPr/>
            <p:nvPr/>
          </p:nvGrpSpPr>
          <p:grpSpPr>
            <a:xfrm>
              <a:off x="6732239" y="3272725"/>
              <a:ext cx="1831327" cy="360040"/>
              <a:chOff x="6732240" y="3272725"/>
              <a:chExt cx="1728192" cy="360040"/>
            </a:xfrm>
          </p:grpSpPr>
          <p:grpSp>
            <p:nvGrpSpPr>
              <p:cNvPr id="14" name="Group 13">
                <a:extLst>
                  <a:ext uri="{FF2B5EF4-FFF2-40B4-BE49-F238E27FC236}">
                    <a16:creationId xmlns:a16="http://schemas.microsoft.com/office/drawing/2014/main" id="{6684154A-A6B2-4DE5-9A7F-77AF1DBB5C73}"/>
                  </a:ext>
                </a:extLst>
              </p:cNvPr>
              <p:cNvGrpSpPr/>
              <p:nvPr/>
            </p:nvGrpSpPr>
            <p:grpSpPr>
              <a:xfrm>
                <a:off x="6732240" y="3272725"/>
                <a:ext cx="1296144" cy="360040"/>
                <a:chOff x="6156176" y="4227934"/>
                <a:chExt cx="1296144" cy="360040"/>
              </a:xfrm>
            </p:grpSpPr>
            <p:pic>
              <p:nvPicPr>
                <p:cNvPr id="16" name="Picture 8" descr="Afbeeldingsresultaat voor swimming icon">
                  <a:extLst>
                    <a:ext uri="{FF2B5EF4-FFF2-40B4-BE49-F238E27FC236}">
                      <a16:creationId xmlns:a16="http://schemas.microsoft.com/office/drawing/2014/main" id="{6AF4F854-7F69-43FF-91D6-436115053F3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8249" t="60296" r="252" b="13454"/>
                <a:stretch/>
              </p:blipFill>
              <p:spPr bwMode="auto">
                <a:xfrm>
                  <a:off x="6156176" y="4227934"/>
                  <a:ext cx="432048" cy="3600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Afbeeldingsresultaat voor swimming icon">
                  <a:extLst>
                    <a:ext uri="{FF2B5EF4-FFF2-40B4-BE49-F238E27FC236}">
                      <a16:creationId xmlns:a16="http://schemas.microsoft.com/office/drawing/2014/main" id="{995791F9-5E70-4957-828C-E219559D371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8249" t="60296" r="252" b="13454"/>
                <a:stretch/>
              </p:blipFill>
              <p:spPr bwMode="auto">
                <a:xfrm>
                  <a:off x="6588224" y="4227934"/>
                  <a:ext cx="432048" cy="3600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Afbeeldingsresultaat voor swimming icon">
                  <a:extLst>
                    <a:ext uri="{FF2B5EF4-FFF2-40B4-BE49-F238E27FC236}">
                      <a16:creationId xmlns:a16="http://schemas.microsoft.com/office/drawing/2014/main" id="{F0BE700E-75A2-41DF-8CF0-953662A772F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8249" t="60296" r="252" b="13454"/>
                <a:stretch/>
              </p:blipFill>
              <p:spPr bwMode="auto">
                <a:xfrm>
                  <a:off x="7020272" y="4227934"/>
                  <a:ext cx="432048" cy="360040"/>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descr="Afbeeldingsresultaat voor swimming icon">
                <a:extLst>
                  <a:ext uri="{FF2B5EF4-FFF2-40B4-BE49-F238E27FC236}">
                    <a16:creationId xmlns:a16="http://schemas.microsoft.com/office/drawing/2014/main" id="{E7827B9D-5F49-4881-B4AE-7D461377794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8249" t="60296" r="252" b="13454"/>
              <a:stretch/>
            </p:blipFill>
            <p:spPr bwMode="auto">
              <a:xfrm>
                <a:off x="8028384" y="3272725"/>
                <a:ext cx="432048" cy="36004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024420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ssessing the causes of coastal eutrophication | EU Science Hub">
            <a:extLst>
              <a:ext uri="{FF2B5EF4-FFF2-40B4-BE49-F238E27FC236}">
                <a16:creationId xmlns:a16="http://schemas.microsoft.com/office/drawing/2014/main" id="{17A4A4AF-D1CE-415D-BADC-D13D235C78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921" y="1291607"/>
            <a:ext cx="8300032" cy="552366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22D591E5-DD57-4E71-AB0C-B95BB4F8365E}"/>
              </a:ext>
            </a:extLst>
          </p:cNvPr>
          <p:cNvSpPr txBox="1">
            <a:spLocks/>
          </p:cNvSpPr>
          <p:nvPr/>
        </p:nvSpPr>
        <p:spPr bwMode="auto">
          <a:xfrm>
            <a:off x="78489" y="260649"/>
            <a:ext cx="10945283" cy="196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nl-NL" altLang="nl-NL" sz="4800" b="1" dirty="0">
                <a:solidFill>
                  <a:srgbClr val="00ADD9"/>
                </a:solidFill>
              </a:rPr>
              <a:t>Waterkwaliteitscrisis?</a:t>
            </a:r>
          </a:p>
        </p:txBody>
      </p:sp>
      <p:pic>
        <p:nvPicPr>
          <p:cNvPr id="4100" name="Picture 4" descr="Ecologische waterkwaliteit">
            <a:extLst>
              <a:ext uri="{FF2B5EF4-FFF2-40B4-BE49-F238E27FC236}">
                <a16:creationId xmlns:a16="http://schemas.microsoft.com/office/drawing/2014/main" id="{33136BE0-0650-465A-9007-912E8E9A3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3840" y="1022342"/>
            <a:ext cx="5598160" cy="5835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861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2D591E5-DD57-4E71-AB0C-B95BB4F8365E}"/>
              </a:ext>
            </a:extLst>
          </p:cNvPr>
          <p:cNvSpPr txBox="1">
            <a:spLocks/>
          </p:cNvSpPr>
          <p:nvPr/>
        </p:nvSpPr>
        <p:spPr bwMode="auto">
          <a:xfrm>
            <a:off x="78489" y="260649"/>
            <a:ext cx="10945283" cy="196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nl-NL" altLang="nl-NL" sz="4800" b="1" dirty="0">
                <a:solidFill>
                  <a:srgbClr val="00ADD9"/>
                </a:solidFill>
              </a:rPr>
              <a:t>Koolstofuitstoot en opslag</a:t>
            </a:r>
          </a:p>
        </p:txBody>
      </p:sp>
      <p:sp>
        <p:nvSpPr>
          <p:cNvPr id="2" name="Rectangle 1">
            <a:extLst>
              <a:ext uri="{FF2B5EF4-FFF2-40B4-BE49-F238E27FC236}">
                <a16:creationId xmlns:a16="http://schemas.microsoft.com/office/drawing/2014/main" id="{1B5F90F3-39D5-4139-9CC5-761F6D17FEF2}"/>
              </a:ext>
            </a:extLst>
          </p:cNvPr>
          <p:cNvSpPr/>
          <p:nvPr/>
        </p:nvSpPr>
        <p:spPr>
          <a:xfrm>
            <a:off x="5967690" y="6044461"/>
            <a:ext cx="6096000" cy="738664"/>
          </a:xfrm>
          <a:prstGeom prst="rect">
            <a:avLst/>
          </a:prstGeom>
        </p:spPr>
        <p:txBody>
          <a:bodyPr>
            <a:spAutoFit/>
          </a:bodyPr>
          <a:lstStyle/>
          <a:p>
            <a:r>
              <a:rPr lang="nl-NL" sz="1400" dirty="0">
                <a:solidFill>
                  <a:srgbClr val="222222"/>
                </a:solidFill>
                <a:latin typeface="Arial" panose="020B0604020202020204" pitchFamily="34" charset="0"/>
              </a:rPr>
              <a:t>Zie bijv.: </a:t>
            </a:r>
            <a:r>
              <a:rPr lang="nl-NL" sz="1400" b="0" i="0" dirty="0">
                <a:solidFill>
                  <a:srgbClr val="222222"/>
                </a:solidFill>
                <a:effectLst/>
                <a:latin typeface="Arial" panose="020B0604020202020204" pitchFamily="34" charset="0"/>
              </a:rPr>
              <a:t>Sanches, L. F., </a:t>
            </a:r>
            <a:r>
              <a:rPr lang="nl-NL" sz="1400" b="0" i="0" dirty="0" err="1">
                <a:solidFill>
                  <a:srgbClr val="222222"/>
                </a:solidFill>
                <a:effectLst/>
                <a:latin typeface="Arial" panose="020B0604020202020204" pitchFamily="34" charset="0"/>
              </a:rPr>
              <a:t>Guenet</a:t>
            </a:r>
            <a:r>
              <a:rPr lang="nl-NL" sz="1400" b="0" i="0" dirty="0">
                <a:solidFill>
                  <a:srgbClr val="222222"/>
                </a:solidFill>
                <a:effectLst/>
                <a:latin typeface="Arial" panose="020B0604020202020204" pitchFamily="34" charset="0"/>
              </a:rPr>
              <a:t>, B., </a:t>
            </a:r>
            <a:r>
              <a:rPr lang="nl-NL" sz="1400" b="0" i="0" dirty="0" err="1">
                <a:solidFill>
                  <a:srgbClr val="222222"/>
                </a:solidFill>
                <a:effectLst/>
                <a:latin typeface="Arial" panose="020B0604020202020204" pitchFamily="34" charset="0"/>
              </a:rPr>
              <a:t>Marinho</a:t>
            </a:r>
            <a:r>
              <a:rPr lang="nl-NL" sz="1400" b="0" i="0" dirty="0">
                <a:solidFill>
                  <a:srgbClr val="222222"/>
                </a:solidFill>
                <a:effectLst/>
                <a:latin typeface="Arial" panose="020B0604020202020204" pitchFamily="34" charset="0"/>
              </a:rPr>
              <a:t>, C. C., Barros, N., &amp; de </a:t>
            </a:r>
            <a:r>
              <a:rPr lang="nl-NL" sz="1400" b="0" i="0" dirty="0" err="1">
                <a:solidFill>
                  <a:srgbClr val="222222"/>
                </a:solidFill>
                <a:effectLst/>
                <a:latin typeface="Arial" panose="020B0604020202020204" pitchFamily="34" charset="0"/>
              </a:rPr>
              <a:t>Assis</a:t>
            </a:r>
            <a:r>
              <a:rPr lang="nl-NL" sz="1400" b="0" i="0" dirty="0">
                <a:solidFill>
                  <a:srgbClr val="222222"/>
                </a:solidFill>
                <a:effectLst/>
                <a:latin typeface="Arial" panose="020B0604020202020204" pitchFamily="34" charset="0"/>
              </a:rPr>
              <a:t> </a:t>
            </a:r>
            <a:r>
              <a:rPr lang="nl-NL" sz="1400" b="0" i="0" dirty="0" err="1">
                <a:solidFill>
                  <a:srgbClr val="222222"/>
                </a:solidFill>
                <a:effectLst/>
                <a:latin typeface="Arial" panose="020B0604020202020204" pitchFamily="34" charset="0"/>
              </a:rPr>
              <a:t>Esteves</a:t>
            </a:r>
            <a:r>
              <a:rPr lang="nl-NL" sz="1400" b="0" i="0" dirty="0">
                <a:solidFill>
                  <a:srgbClr val="222222"/>
                </a:solidFill>
                <a:effectLst/>
                <a:latin typeface="Arial" panose="020B0604020202020204" pitchFamily="34" charset="0"/>
              </a:rPr>
              <a:t>, F. (2019). Global </a:t>
            </a:r>
            <a:r>
              <a:rPr lang="nl-NL" sz="1400" b="0" i="0" dirty="0" err="1">
                <a:solidFill>
                  <a:srgbClr val="222222"/>
                </a:solidFill>
                <a:effectLst/>
                <a:latin typeface="Arial" panose="020B0604020202020204" pitchFamily="34" charset="0"/>
              </a:rPr>
              <a:t>regulation</a:t>
            </a:r>
            <a:r>
              <a:rPr lang="nl-NL" sz="1400" b="0" i="0" dirty="0">
                <a:solidFill>
                  <a:srgbClr val="222222"/>
                </a:solidFill>
                <a:effectLst/>
                <a:latin typeface="Arial" panose="020B0604020202020204" pitchFamily="34" charset="0"/>
              </a:rPr>
              <a:t> of </a:t>
            </a:r>
            <a:r>
              <a:rPr lang="nl-NL" sz="1400" b="0" i="0" dirty="0" err="1">
                <a:solidFill>
                  <a:srgbClr val="222222"/>
                </a:solidFill>
                <a:effectLst/>
                <a:latin typeface="Arial" panose="020B0604020202020204" pitchFamily="34" charset="0"/>
              </a:rPr>
              <a:t>methane</a:t>
            </a:r>
            <a:r>
              <a:rPr lang="nl-NL" sz="1400" b="0" i="0" dirty="0">
                <a:solidFill>
                  <a:srgbClr val="222222"/>
                </a:solidFill>
                <a:effectLst/>
                <a:latin typeface="Arial" panose="020B0604020202020204" pitchFamily="34" charset="0"/>
              </a:rPr>
              <a:t> </a:t>
            </a:r>
            <a:r>
              <a:rPr lang="nl-NL" sz="1400" b="0" i="0" dirty="0" err="1">
                <a:solidFill>
                  <a:srgbClr val="222222"/>
                </a:solidFill>
                <a:effectLst/>
                <a:latin typeface="Arial" panose="020B0604020202020204" pitchFamily="34" charset="0"/>
              </a:rPr>
              <a:t>emission</a:t>
            </a:r>
            <a:r>
              <a:rPr lang="nl-NL" sz="1400" b="0" i="0" dirty="0">
                <a:solidFill>
                  <a:srgbClr val="222222"/>
                </a:solidFill>
                <a:effectLst/>
                <a:latin typeface="Arial" panose="020B0604020202020204" pitchFamily="34" charset="0"/>
              </a:rPr>
              <a:t> </a:t>
            </a:r>
            <a:r>
              <a:rPr lang="nl-NL" sz="1400" b="0" i="0" dirty="0" err="1">
                <a:solidFill>
                  <a:srgbClr val="222222"/>
                </a:solidFill>
                <a:effectLst/>
                <a:latin typeface="Arial" panose="020B0604020202020204" pitchFamily="34" charset="0"/>
              </a:rPr>
              <a:t>from</a:t>
            </a:r>
            <a:r>
              <a:rPr lang="nl-NL" sz="1400" b="0" i="0" dirty="0">
                <a:solidFill>
                  <a:srgbClr val="222222"/>
                </a:solidFill>
                <a:effectLst/>
                <a:latin typeface="Arial" panose="020B0604020202020204" pitchFamily="34" charset="0"/>
              </a:rPr>
              <a:t> </a:t>
            </a:r>
            <a:r>
              <a:rPr lang="nl-NL" sz="1400" b="0" i="0" dirty="0" err="1">
                <a:solidFill>
                  <a:srgbClr val="222222"/>
                </a:solidFill>
                <a:effectLst/>
                <a:latin typeface="Arial" panose="020B0604020202020204" pitchFamily="34" charset="0"/>
              </a:rPr>
              <a:t>natural</a:t>
            </a:r>
            <a:r>
              <a:rPr lang="nl-NL" sz="1400" b="0" i="0" dirty="0">
                <a:solidFill>
                  <a:srgbClr val="222222"/>
                </a:solidFill>
                <a:effectLst/>
                <a:latin typeface="Arial" panose="020B0604020202020204" pitchFamily="34" charset="0"/>
              </a:rPr>
              <a:t> </a:t>
            </a:r>
            <a:r>
              <a:rPr lang="nl-NL" sz="1400" b="0" i="0" dirty="0" err="1">
                <a:solidFill>
                  <a:srgbClr val="222222"/>
                </a:solidFill>
                <a:effectLst/>
                <a:latin typeface="Arial" panose="020B0604020202020204" pitchFamily="34" charset="0"/>
              </a:rPr>
              <a:t>lakes</a:t>
            </a:r>
            <a:r>
              <a:rPr lang="nl-NL" sz="1400" b="0" i="0" dirty="0">
                <a:solidFill>
                  <a:srgbClr val="222222"/>
                </a:solidFill>
                <a:effectLst/>
                <a:latin typeface="Arial" panose="020B0604020202020204" pitchFamily="34" charset="0"/>
              </a:rPr>
              <a:t>. </a:t>
            </a:r>
            <a:r>
              <a:rPr lang="nl-NL" sz="1400" b="0" i="1" dirty="0" err="1">
                <a:solidFill>
                  <a:srgbClr val="222222"/>
                </a:solidFill>
                <a:effectLst/>
                <a:latin typeface="Arial" panose="020B0604020202020204" pitchFamily="34" charset="0"/>
              </a:rPr>
              <a:t>Scientific</a:t>
            </a:r>
            <a:r>
              <a:rPr lang="nl-NL" sz="1400" b="0" i="1" dirty="0">
                <a:solidFill>
                  <a:srgbClr val="222222"/>
                </a:solidFill>
                <a:effectLst/>
                <a:latin typeface="Arial" panose="020B0604020202020204" pitchFamily="34" charset="0"/>
              </a:rPr>
              <a:t> </a:t>
            </a:r>
            <a:r>
              <a:rPr lang="nl-NL" sz="1400" b="0" i="1" dirty="0" err="1">
                <a:solidFill>
                  <a:srgbClr val="222222"/>
                </a:solidFill>
                <a:effectLst/>
                <a:latin typeface="Arial" panose="020B0604020202020204" pitchFamily="34" charset="0"/>
              </a:rPr>
              <a:t>Reports</a:t>
            </a:r>
            <a:r>
              <a:rPr lang="nl-NL" sz="1400" b="0" i="0" dirty="0">
                <a:solidFill>
                  <a:srgbClr val="222222"/>
                </a:solidFill>
                <a:effectLst/>
                <a:latin typeface="Arial" panose="020B0604020202020204" pitchFamily="34" charset="0"/>
              </a:rPr>
              <a:t>, </a:t>
            </a:r>
            <a:r>
              <a:rPr lang="nl-NL" sz="1400" b="0" i="1" dirty="0">
                <a:solidFill>
                  <a:srgbClr val="222222"/>
                </a:solidFill>
                <a:effectLst/>
                <a:latin typeface="Arial" panose="020B0604020202020204" pitchFamily="34" charset="0"/>
              </a:rPr>
              <a:t>9</a:t>
            </a:r>
            <a:r>
              <a:rPr lang="nl-NL" sz="1400" b="0" i="0" dirty="0">
                <a:solidFill>
                  <a:srgbClr val="222222"/>
                </a:solidFill>
                <a:effectLst/>
                <a:latin typeface="Arial" panose="020B0604020202020204" pitchFamily="34" charset="0"/>
              </a:rPr>
              <a:t>(1), 1-10.</a:t>
            </a:r>
            <a:endParaRPr lang="nl-NL" sz="1400" dirty="0"/>
          </a:p>
        </p:txBody>
      </p:sp>
      <p:pic>
        <p:nvPicPr>
          <p:cNvPr id="5" name="Picture 4">
            <a:extLst>
              <a:ext uri="{FF2B5EF4-FFF2-40B4-BE49-F238E27FC236}">
                <a16:creationId xmlns:a16="http://schemas.microsoft.com/office/drawing/2014/main" id="{9D272627-98BA-4110-A6BB-7DECF0F5ED87}"/>
              </a:ext>
            </a:extLst>
          </p:cNvPr>
          <p:cNvPicPr>
            <a:picLocks noChangeAspect="1"/>
          </p:cNvPicPr>
          <p:nvPr/>
        </p:nvPicPr>
        <p:blipFill rotWithShape="1">
          <a:blip r:embed="rId2"/>
          <a:srcRect l="11750" t="9037" r="30167" b="27260"/>
          <a:stretch/>
        </p:blipFill>
        <p:spPr>
          <a:xfrm>
            <a:off x="4744720" y="1152821"/>
            <a:ext cx="7081520" cy="4368800"/>
          </a:xfrm>
          <a:prstGeom prst="rect">
            <a:avLst/>
          </a:prstGeom>
        </p:spPr>
      </p:pic>
      <p:sp>
        <p:nvSpPr>
          <p:cNvPr id="9" name="Content Placeholder 2">
            <a:extLst>
              <a:ext uri="{FF2B5EF4-FFF2-40B4-BE49-F238E27FC236}">
                <a16:creationId xmlns:a16="http://schemas.microsoft.com/office/drawing/2014/main" id="{EB152767-FAFF-4724-808D-B358C9683151}"/>
              </a:ext>
            </a:extLst>
          </p:cNvPr>
          <p:cNvSpPr txBox="1">
            <a:spLocks/>
          </p:cNvSpPr>
          <p:nvPr/>
        </p:nvSpPr>
        <p:spPr>
          <a:xfrm>
            <a:off x="214505" y="1265799"/>
            <a:ext cx="4394200" cy="52107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Meren nemen koolstof op en stoten koolstof uit (broeikasgassen)</a:t>
            </a:r>
          </a:p>
          <a:p>
            <a:endParaRPr lang="nl-NL" dirty="0"/>
          </a:p>
          <a:p>
            <a:r>
              <a:rPr lang="nl-NL" dirty="0"/>
              <a:t>Methaan (CH</a:t>
            </a:r>
            <a:r>
              <a:rPr lang="nl-NL" baseline="-25000" dirty="0"/>
              <a:t>4</a:t>
            </a:r>
            <a:r>
              <a:rPr lang="nl-NL" dirty="0"/>
              <a:t>) is een krachtig broeikasgas</a:t>
            </a:r>
          </a:p>
          <a:p>
            <a:pPr lvl="1"/>
            <a:r>
              <a:rPr lang="nl-NL" dirty="0"/>
              <a:t>Vooral uitgestoten bij zuurstofloosheid</a:t>
            </a:r>
          </a:p>
          <a:p>
            <a:pPr marL="457200" lvl="1" indent="0">
              <a:buNone/>
            </a:pPr>
            <a:endParaRPr lang="nl-NL" dirty="0"/>
          </a:p>
          <a:p>
            <a:r>
              <a:rPr lang="nl-NL" i="1" dirty="0"/>
              <a:t>Koolstofuitstoot beperken is het doel van de groene energiebeweging</a:t>
            </a:r>
          </a:p>
        </p:txBody>
      </p:sp>
    </p:spTree>
    <p:extLst>
      <p:ext uri="{BB962C8B-B14F-4D97-AF65-F5344CB8AC3E}">
        <p14:creationId xmlns:p14="http://schemas.microsoft.com/office/powerpoint/2010/main" val="1612077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47DC2C-9762-4094-8F25-3A127BB6EC61}"/>
              </a:ext>
            </a:extLst>
          </p:cNvPr>
          <p:cNvPicPr>
            <a:picLocks noChangeAspect="1"/>
          </p:cNvPicPr>
          <p:nvPr/>
        </p:nvPicPr>
        <p:blipFill rotWithShape="1">
          <a:blip r:embed="rId2">
            <a:extLst>
              <a:ext uri="{28A0092B-C50C-407E-A947-70E740481C1C}">
                <a14:useLocalDpi xmlns:a14="http://schemas.microsoft.com/office/drawing/2010/main" val="0"/>
              </a:ext>
            </a:extLst>
          </a:blip>
          <a:srcRect l="18570" r="34026"/>
          <a:stretch/>
        </p:blipFill>
        <p:spPr>
          <a:xfrm>
            <a:off x="8016240" y="172720"/>
            <a:ext cx="4175760" cy="6685280"/>
          </a:xfrm>
          <a:prstGeom prst="rect">
            <a:avLst/>
          </a:prstGeom>
        </p:spPr>
      </p:pic>
      <p:pic>
        <p:nvPicPr>
          <p:cNvPr id="12290" name="Picture 2" descr="Portable Fluxmeter - A West System Monitoring Solution">
            <a:extLst>
              <a:ext uri="{FF2B5EF4-FFF2-40B4-BE49-F238E27FC236}">
                <a16:creationId xmlns:a16="http://schemas.microsoft.com/office/drawing/2014/main" id="{1D3991D5-22DA-4465-9F3A-CBED9C6B5A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8721" y="4733304"/>
            <a:ext cx="3017520" cy="2124696"/>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9DD45B1D-4850-4F8C-95AC-EA9D94F6556B}"/>
              </a:ext>
            </a:extLst>
          </p:cNvPr>
          <p:cNvSpPr txBox="1">
            <a:spLocks/>
          </p:cNvSpPr>
          <p:nvPr/>
        </p:nvSpPr>
        <p:spPr>
          <a:xfrm>
            <a:off x="214504" y="1265799"/>
            <a:ext cx="5363335" cy="52107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Maandelijks:</a:t>
            </a:r>
          </a:p>
          <a:p>
            <a:r>
              <a:rPr lang="nl-NL" dirty="0"/>
              <a:t>Waterkwaliteit</a:t>
            </a:r>
          </a:p>
          <a:p>
            <a:pPr lvl="1"/>
            <a:r>
              <a:rPr lang="nl-NL" dirty="0"/>
              <a:t>Algen, planten, nutriënten etc. </a:t>
            </a:r>
          </a:p>
          <a:p>
            <a:r>
              <a:rPr lang="nl-NL" dirty="0"/>
              <a:t>Sedimentatie</a:t>
            </a:r>
          </a:p>
          <a:p>
            <a:r>
              <a:rPr lang="nl-NL" dirty="0"/>
              <a:t>Koolstofuitstoot</a:t>
            </a:r>
          </a:p>
          <a:p>
            <a:pPr marL="0" indent="0">
              <a:buNone/>
            </a:pPr>
            <a:endParaRPr lang="nl-NL" dirty="0"/>
          </a:p>
          <a:p>
            <a:pPr marL="0" indent="0">
              <a:buNone/>
            </a:pPr>
            <a:r>
              <a:rPr lang="nl-NL" dirty="0"/>
              <a:t>Hoog frequent:</a:t>
            </a:r>
          </a:p>
          <a:p>
            <a:r>
              <a:rPr lang="nl-NL" dirty="0"/>
              <a:t>Zuurstof</a:t>
            </a:r>
          </a:p>
          <a:p>
            <a:r>
              <a:rPr lang="nl-NL" dirty="0"/>
              <a:t>Licht</a:t>
            </a:r>
          </a:p>
          <a:p>
            <a:r>
              <a:rPr lang="nl-NL" dirty="0"/>
              <a:t>Temperatuur</a:t>
            </a:r>
          </a:p>
          <a:p>
            <a:r>
              <a:rPr lang="nl-NL" dirty="0"/>
              <a:t>Waterdiepte</a:t>
            </a:r>
          </a:p>
          <a:p>
            <a:endParaRPr lang="nl-NL" dirty="0"/>
          </a:p>
          <a:p>
            <a:pPr lvl="1"/>
            <a:endParaRPr lang="nl-NL" dirty="0"/>
          </a:p>
        </p:txBody>
      </p:sp>
      <p:sp>
        <p:nvSpPr>
          <p:cNvPr id="5" name="Title 1">
            <a:extLst>
              <a:ext uri="{FF2B5EF4-FFF2-40B4-BE49-F238E27FC236}">
                <a16:creationId xmlns:a16="http://schemas.microsoft.com/office/drawing/2014/main" id="{C9A9AFBF-3223-44C1-A10C-54FFA83BB59D}"/>
              </a:ext>
            </a:extLst>
          </p:cNvPr>
          <p:cNvSpPr txBox="1">
            <a:spLocks/>
          </p:cNvSpPr>
          <p:nvPr/>
        </p:nvSpPr>
        <p:spPr bwMode="auto">
          <a:xfrm>
            <a:off x="78489" y="260650"/>
            <a:ext cx="10945283" cy="10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nl-NL" altLang="nl-NL" sz="4800" b="1" dirty="0">
                <a:solidFill>
                  <a:srgbClr val="00ADD9"/>
                </a:solidFill>
              </a:rPr>
              <a:t>Metingen</a:t>
            </a:r>
          </a:p>
        </p:txBody>
      </p:sp>
    </p:spTree>
    <p:extLst>
      <p:ext uri="{BB962C8B-B14F-4D97-AF65-F5344CB8AC3E}">
        <p14:creationId xmlns:p14="http://schemas.microsoft.com/office/powerpoint/2010/main" val="585552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1612 03A afb1">
            <a:extLst>
              <a:ext uri="{FF2B5EF4-FFF2-40B4-BE49-F238E27FC236}">
                <a16:creationId xmlns:a16="http://schemas.microsoft.com/office/drawing/2014/main" id="{731FF4D3-34B7-4F12-99EB-13A5DE36CF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7542"/>
          <a:stretch/>
        </p:blipFill>
        <p:spPr bwMode="auto">
          <a:xfrm>
            <a:off x="5470334" y="349820"/>
            <a:ext cx="6721666" cy="61583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301213D-CCD4-406E-A21F-124DE1D26471}"/>
              </a:ext>
            </a:extLst>
          </p:cNvPr>
          <p:cNvSpPr txBox="1">
            <a:spLocks/>
          </p:cNvSpPr>
          <p:nvPr/>
        </p:nvSpPr>
        <p:spPr bwMode="auto">
          <a:xfrm>
            <a:off x="431371" y="423334"/>
            <a:ext cx="10945283" cy="196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nl-NL" altLang="nl-NL" sz="5333" b="1" dirty="0">
                <a:solidFill>
                  <a:srgbClr val="00ADD9"/>
                </a:solidFill>
              </a:rPr>
              <a:t>Watersysteemanalyse</a:t>
            </a:r>
          </a:p>
        </p:txBody>
      </p:sp>
      <p:sp>
        <p:nvSpPr>
          <p:cNvPr id="5" name="Content Placeholder 2">
            <a:extLst>
              <a:ext uri="{FF2B5EF4-FFF2-40B4-BE49-F238E27FC236}">
                <a16:creationId xmlns:a16="http://schemas.microsoft.com/office/drawing/2014/main" id="{4776AA23-DCE5-4775-8343-BC7D75D051B4}"/>
              </a:ext>
            </a:extLst>
          </p:cNvPr>
          <p:cNvSpPr txBox="1">
            <a:spLocks/>
          </p:cNvSpPr>
          <p:nvPr/>
        </p:nvSpPr>
        <p:spPr>
          <a:xfrm>
            <a:off x="838200" y="1524000"/>
            <a:ext cx="4808456" cy="52107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Ecologische sleutelfactoren (STOWA: KRW doelen)</a:t>
            </a:r>
          </a:p>
          <a:p>
            <a:endParaRPr lang="nl-NL" dirty="0"/>
          </a:p>
          <a:p>
            <a:r>
              <a:rPr lang="nl-NL" b="1" dirty="0"/>
              <a:t>Toestand</a:t>
            </a:r>
            <a:r>
              <a:rPr lang="nl-NL" dirty="0"/>
              <a:t>: Hoe ziet het systeem eruit?</a:t>
            </a:r>
            <a:br>
              <a:rPr lang="nl-NL" dirty="0"/>
            </a:br>
            <a:r>
              <a:rPr lang="nl-NL" i="1" dirty="0"/>
              <a:t>Monitoringsplannen</a:t>
            </a:r>
          </a:p>
          <a:p>
            <a:endParaRPr lang="nl-NL" dirty="0"/>
          </a:p>
          <a:p>
            <a:r>
              <a:rPr lang="nl-NL" b="1" dirty="0"/>
              <a:t>Drivers</a:t>
            </a:r>
            <a:r>
              <a:rPr lang="nl-NL" dirty="0"/>
              <a:t>: Waarom ziet het systeem er zo uit?</a:t>
            </a:r>
            <a:br>
              <a:rPr lang="nl-NL" dirty="0"/>
            </a:br>
            <a:r>
              <a:rPr lang="nl-NL" i="1" dirty="0"/>
              <a:t>Sturing voor modellen</a:t>
            </a:r>
          </a:p>
        </p:txBody>
      </p:sp>
    </p:spTree>
    <p:extLst>
      <p:ext uri="{BB962C8B-B14F-4D97-AF65-F5344CB8AC3E}">
        <p14:creationId xmlns:p14="http://schemas.microsoft.com/office/powerpoint/2010/main" val="2026589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0183E-E981-4632-8B27-5A58282DE800}"/>
              </a:ext>
            </a:extLst>
          </p:cNvPr>
          <p:cNvSpPr txBox="1">
            <a:spLocks/>
          </p:cNvSpPr>
          <p:nvPr/>
        </p:nvSpPr>
        <p:spPr bwMode="auto">
          <a:xfrm>
            <a:off x="431371" y="423334"/>
            <a:ext cx="10945283" cy="196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nl-NL" altLang="nl-NL" sz="5333" b="1" dirty="0">
                <a:solidFill>
                  <a:srgbClr val="00ADD9"/>
                </a:solidFill>
              </a:rPr>
              <a:t>Watersysteemanalyse: Voordelen voor ecologen en PV ontwerpers</a:t>
            </a:r>
          </a:p>
        </p:txBody>
      </p:sp>
      <p:sp>
        <p:nvSpPr>
          <p:cNvPr id="3" name="Content Placeholder 2">
            <a:extLst>
              <a:ext uri="{FF2B5EF4-FFF2-40B4-BE49-F238E27FC236}">
                <a16:creationId xmlns:a16="http://schemas.microsoft.com/office/drawing/2014/main" id="{338179D6-50DE-499C-8847-DB2084D27F7D}"/>
              </a:ext>
            </a:extLst>
          </p:cNvPr>
          <p:cNvSpPr txBox="1">
            <a:spLocks/>
          </p:cNvSpPr>
          <p:nvPr/>
        </p:nvSpPr>
        <p:spPr>
          <a:xfrm>
            <a:off x="838199" y="2383367"/>
            <a:ext cx="10922429"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200" dirty="0"/>
              <a:t>Waterstandsfluctuaties</a:t>
            </a:r>
          </a:p>
          <a:p>
            <a:r>
              <a:rPr lang="nl-NL" sz="3200" dirty="0"/>
              <a:t>Modelberekeningen vooraf en nadien</a:t>
            </a:r>
          </a:p>
          <a:p>
            <a:endParaRPr lang="nl-NL" sz="3200" dirty="0"/>
          </a:p>
        </p:txBody>
      </p:sp>
      <p:pic>
        <p:nvPicPr>
          <p:cNvPr id="5" name="Picture 4">
            <a:extLst>
              <a:ext uri="{FF2B5EF4-FFF2-40B4-BE49-F238E27FC236}">
                <a16:creationId xmlns:a16="http://schemas.microsoft.com/office/drawing/2014/main" id="{35785B65-2F83-4043-8081-06FADE5DC79C}"/>
              </a:ext>
            </a:extLst>
          </p:cNvPr>
          <p:cNvPicPr>
            <a:picLocks noChangeAspect="1"/>
          </p:cNvPicPr>
          <p:nvPr/>
        </p:nvPicPr>
        <p:blipFill>
          <a:blip r:embed="rId2"/>
          <a:stretch>
            <a:fillRect/>
          </a:stretch>
        </p:blipFill>
        <p:spPr>
          <a:xfrm>
            <a:off x="586133" y="4022832"/>
            <a:ext cx="11019733" cy="2685626"/>
          </a:xfrm>
          <a:prstGeom prst="rect">
            <a:avLst/>
          </a:prstGeom>
        </p:spPr>
      </p:pic>
    </p:spTree>
    <p:extLst>
      <p:ext uri="{BB962C8B-B14F-4D97-AF65-F5344CB8AC3E}">
        <p14:creationId xmlns:p14="http://schemas.microsoft.com/office/powerpoint/2010/main" val="1855284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5A6D9-4FE1-4693-A3AD-3ACC1CCF463C}"/>
              </a:ext>
            </a:extLst>
          </p:cNvPr>
          <p:cNvSpPr txBox="1">
            <a:spLocks/>
          </p:cNvSpPr>
          <p:nvPr/>
        </p:nvSpPr>
        <p:spPr bwMode="auto">
          <a:xfrm>
            <a:off x="78489" y="260649"/>
            <a:ext cx="10945283" cy="196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nl-NL" altLang="nl-NL" sz="4800" b="1" dirty="0">
                <a:solidFill>
                  <a:srgbClr val="00ADD9"/>
                </a:solidFill>
              </a:rPr>
              <a:t>Impact op ecologie: Licht </a:t>
            </a:r>
          </a:p>
        </p:txBody>
      </p:sp>
      <p:sp>
        <p:nvSpPr>
          <p:cNvPr id="3" name="Cube 2">
            <a:extLst>
              <a:ext uri="{FF2B5EF4-FFF2-40B4-BE49-F238E27FC236}">
                <a16:creationId xmlns:a16="http://schemas.microsoft.com/office/drawing/2014/main" id="{26EE4388-8A71-4500-B60F-C368950840F9}"/>
              </a:ext>
            </a:extLst>
          </p:cNvPr>
          <p:cNvSpPr/>
          <p:nvPr/>
        </p:nvSpPr>
        <p:spPr>
          <a:xfrm>
            <a:off x="1" y="3429000"/>
            <a:ext cx="12192000" cy="34290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Parallelogram 4" descr="Decomposition leads to higher GHG emission at reduced oxygen conditions">
            <a:extLst>
              <a:ext uri="{FF2B5EF4-FFF2-40B4-BE49-F238E27FC236}">
                <a16:creationId xmlns:a16="http://schemas.microsoft.com/office/drawing/2014/main" id="{0A920C04-1915-4FA7-BCE4-35BDF1CA8370}"/>
              </a:ext>
              <a:ext uri="{C183D7F6-B498-43B3-948B-1728B52AA6E4}">
                <adec:decorative xmlns:adec="http://schemas.microsoft.com/office/drawing/2017/decorative" val="0"/>
              </a:ext>
            </a:extLst>
          </p:cNvPr>
          <p:cNvSpPr/>
          <p:nvPr/>
        </p:nvSpPr>
        <p:spPr>
          <a:xfrm>
            <a:off x="-1" y="5925277"/>
            <a:ext cx="12192000" cy="932723"/>
          </a:xfrm>
          <a:prstGeom prst="parallelogram">
            <a:avLst>
              <a:gd name="adj" fmla="val 96148"/>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nl-NL" sz="2400" b="1" dirty="0"/>
              <a:t>Minder licht </a:t>
            </a:r>
            <a:r>
              <a:rPr lang="nl-NL" sz="2400" b="1" dirty="0">
                <a:sym typeface="Wingdings" panose="05000000000000000000" pitchFamily="2" charset="2"/>
              </a:rPr>
              <a:t> lagere water temperatuur</a:t>
            </a:r>
            <a:r>
              <a:rPr lang="nl-NL" sz="2400" b="1" dirty="0"/>
              <a:t> </a:t>
            </a:r>
            <a:endParaRPr lang="en-US" sz="2400" b="1" dirty="0"/>
          </a:p>
        </p:txBody>
      </p:sp>
      <p:sp>
        <p:nvSpPr>
          <p:cNvPr id="6" name="Parallelogram 5">
            <a:extLst>
              <a:ext uri="{FF2B5EF4-FFF2-40B4-BE49-F238E27FC236}">
                <a16:creationId xmlns:a16="http://schemas.microsoft.com/office/drawing/2014/main" id="{5F0C291E-66A8-4231-A235-017C7F858699}"/>
              </a:ext>
            </a:extLst>
          </p:cNvPr>
          <p:cNvSpPr/>
          <p:nvPr/>
        </p:nvSpPr>
        <p:spPr>
          <a:xfrm>
            <a:off x="623392" y="3429001"/>
            <a:ext cx="2016224" cy="867087"/>
          </a:xfrm>
          <a:prstGeom prst="parallelogram">
            <a:avLst>
              <a:gd name="adj" fmla="val 85691"/>
            </a:avLst>
          </a:prstGeom>
          <a:pattFill prst="diagBrick">
            <a:fgClr>
              <a:schemeClr val="bg1"/>
            </a:fgClr>
            <a:bgClr>
              <a:schemeClr val="tx1">
                <a:lumMod val="75000"/>
                <a:lumOff val="25000"/>
              </a:schemeClr>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a:endParaRPr>
          </a:p>
        </p:txBody>
      </p:sp>
      <p:sp>
        <p:nvSpPr>
          <p:cNvPr id="7" name="Parallelogram 6">
            <a:extLst>
              <a:ext uri="{FF2B5EF4-FFF2-40B4-BE49-F238E27FC236}">
                <a16:creationId xmlns:a16="http://schemas.microsoft.com/office/drawing/2014/main" id="{16A81CF8-E325-4098-BD96-53B6CF64EE89}"/>
              </a:ext>
            </a:extLst>
          </p:cNvPr>
          <p:cNvSpPr/>
          <p:nvPr/>
        </p:nvSpPr>
        <p:spPr>
          <a:xfrm>
            <a:off x="2254895" y="3416329"/>
            <a:ext cx="2016224" cy="867087"/>
          </a:xfrm>
          <a:prstGeom prst="parallelogram">
            <a:avLst>
              <a:gd name="adj" fmla="val 85691"/>
            </a:avLst>
          </a:prstGeom>
          <a:pattFill prst="diagBrick">
            <a:fgClr>
              <a:schemeClr val="bg1"/>
            </a:fgClr>
            <a:bgClr>
              <a:schemeClr val="tx1">
                <a:lumMod val="75000"/>
                <a:lumOff val="25000"/>
              </a:schemeClr>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a:endParaRPr>
          </a:p>
        </p:txBody>
      </p:sp>
      <p:sp>
        <p:nvSpPr>
          <p:cNvPr id="8" name="Parallelogram 7">
            <a:extLst>
              <a:ext uri="{FF2B5EF4-FFF2-40B4-BE49-F238E27FC236}">
                <a16:creationId xmlns:a16="http://schemas.microsoft.com/office/drawing/2014/main" id="{88B5D988-ACAE-4A62-BBDF-E1823F13F933}"/>
              </a:ext>
            </a:extLst>
          </p:cNvPr>
          <p:cNvSpPr/>
          <p:nvPr/>
        </p:nvSpPr>
        <p:spPr>
          <a:xfrm>
            <a:off x="3886839" y="3403657"/>
            <a:ext cx="2016224" cy="867087"/>
          </a:xfrm>
          <a:prstGeom prst="parallelogram">
            <a:avLst>
              <a:gd name="adj" fmla="val 85691"/>
            </a:avLst>
          </a:prstGeom>
          <a:pattFill prst="diagBrick">
            <a:fgClr>
              <a:schemeClr val="bg1"/>
            </a:fgClr>
            <a:bgClr>
              <a:schemeClr val="tx1">
                <a:lumMod val="75000"/>
                <a:lumOff val="25000"/>
              </a:schemeClr>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a:endParaRPr>
          </a:p>
        </p:txBody>
      </p:sp>
      <p:pic>
        <p:nvPicPr>
          <p:cNvPr id="1026" name="Picture 2" descr="Overview | Sun – NASA Solar System Exploration">
            <a:extLst>
              <a:ext uri="{FF2B5EF4-FFF2-40B4-BE49-F238E27FC236}">
                <a16:creationId xmlns:a16="http://schemas.microsoft.com/office/drawing/2014/main" id="{38AE0BD6-06A8-4546-8F7A-E3E7942A4D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31837" y="1508787"/>
            <a:ext cx="1783871" cy="16861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low, temperature, thermometer icon">
            <a:extLst>
              <a:ext uri="{FF2B5EF4-FFF2-40B4-BE49-F238E27FC236}">
                <a16:creationId xmlns:a16="http://schemas.microsoft.com/office/drawing/2014/main" id="{DC215BF8-47CB-49A9-A179-1593363F0B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00256" y="4322121"/>
            <a:ext cx="1526867" cy="1526867"/>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Elbow Connector 7">
            <a:extLst>
              <a:ext uri="{FF2B5EF4-FFF2-40B4-BE49-F238E27FC236}">
                <a16:creationId xmlns:a16="http://schemas.microsoft.com/office/drawing/2014/main" id="{5C851146-041F-40D6-A8AB-884A684C9CA3}"/>
              </a:ext>
            </a:extLst>
          </p:cNvPr>
          <p:cNvCxnSpPr>
            <a:cxnSpLocks/>
          </p:cNvCxnSpPr>
          <p:nvPr/>
        </p:nvCxnSpPr>
        <p:spPr>
          <a:xfrm flipH="1">
            <a:off x="9412607" y="2739079"/>
            <a:ext cx="1399095" cy="1982264"/>
          </a:xfrm>
          <a:prstGeom prst="straightConnector1">
            <a:avLst/>
          </a:prstGeom>
          <a:ln w="38100">
            <a:solidFill>
              <a:schemeClr val="tx1"/>
            </a:solidFill>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1" name="Content Placeholder 2">
            <a:extLst>
              <a:ext uri="{FF2B5EF4-FFF2-40B4-BE49-F238E27FC236}">
                <a16:creationId xmlns:a16="http://schemas.microsoft.com/office/drawing/2014/main" id="{B880EF44-C3FF-41C4-91B6-A55ECFB152DE}"/>
              </a:ext>
            </a:extLst>
          </p:cNvPr>
          <p:cNvSpPr txBox="1">
            <a:spLocks/>
          </p:cNvSpPr>
          <p:nvPr/>
        </p:nvSpPr>
        <p:spPr>
          <a:xfrm>
            <a:off x="547311" y="1136287"/>
            <a:ext cx="10922429"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200" dirty="0"/>
              <a:t>Driver resultaten: geen duidelijk effect</a:t>
            </a:r>
          </a:p>
          <a:p>
            <a:endParaRPr lang="nl-NL" sz="3200" dirty="0"/>
          </a:p>
        </p:txBody>
      </p:sp>
    </p:spTree>
    <p:extLst>
      <p:ext uri="{BB962C8B-B14F-4D97-AF65-F5344CB8AC3E}">
        <p14:creationId xmlns:p14="http://schemas.microsoft.com/office/powerpoint/2010/main" val="171419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66.png">
            <a:extLst>
              <a:ext uri="{FF2B5EF4-FFF2-40B4-BE49-F238E27FC236}">
                <a16:creationId xmlns:a16="http://schemas.microsoft.com/office/drawing/2014/main" id="{5B0FBD12-3882-4E41-8B8B-0A92570CE1E3}"/>
              </a:ext>
            </a:extLst>
          </p:cNvPr>
          <p:cNvPicPr/>
          <p:nvPr/>
        </p:nvPicPr>
        <p:blipFill>
          <a:blip r:embed="rId2"/>
          <a:srcRect/>
          <a:stretch>
            <a:fillRect/>
          </a:stretch>
        </p:blipFill>
        <p:spPr>
          <a:xfrm>
            <a:off x="272161" y="1141948"/>
            <a:ext cx="8892295" cy="4717752"/>
          </a:xfrm>
          <a:prstGeom prst="rect">
            <a:avLst/>
          </a:prstGeom>
          <a:ln/>
        </p:spPr>
      </p:pic>
      <p:sp>
        <p:nvSpPr>
          <p:cNvPr id="3" name="Rectangle 2">
            <a:extLst>
              <a:ext uri="{FF2B5EF4-FFF2-40B4-BE49-F238E27FC236}">
                <a16:creationId xmlns:a16="http://schemas.microsoft.com/office/drawing/2014/main" id="{65E7136F-F091-42BC-8BA1-1D46C49FACBC}"/>
              </a:ext>
            </a:extLst>
          </p:cNvPr>
          <p:cNvSpPr/>
          <p:nvPr/>
        </p:nvSpPr>
        <p:spPr>
          <a:xfrm>
            <a:off x="6672064" y="5897247"/>
            <a:ext cx="5376597" cy="666977"/>
          </a:xfrm>
          <a:prstGeom prst="rect">
            <a:avLst/>
          </a:prstGeom>
        </p:spPr>
        <p:txBody>
          <a:bodyPr wrap="square">
            <a:spAutoFit/>
          </a:bodyPr>
          <a:lstStyle/>
          <a:p>
            <a:r>
              <a:rPr lang="en-US" sz="1867" dirty="0">
                <a:solidFill>
                  <a:srgbClr val="222222"/>
                </a:solidFill>
                <a:latin typeface="Arial" panose="020B0604020202020204" pitchFamily="34" charset="0"/>
              </a:rPr>
              <a:t>Others:</a:t>
            </a:r>
          </a:p>
          <a:p>
            <a:r>
              <a:rPr lang="en-US" sz="1867" dirty="0">
                <a:solidFill>
                  <a:srgbClr val="222222"/>
                </a:solidFill>
                <a:latin typeface="Arial" panose="020B0604020202020204" pitchFamily="34" charset="0"/>
              </a:rPr>
              <a:t>Taboada, M. E., et al. </a:t>
            </a:r>
            <a:r>
              <a:rPr lang="en-US" sz="1867" i="1" dirty="0">
                <a:solidFill>
                  <a:srgbClr val="222222"/>
                </a:solidFill>
                <a:latin typeface="Arial" panose="020B0604020202020204" pitchFamily="34" charset="0"/>
              </a:rPr>
              <a:t>Renewable Energy</a:t>
            </a:r>
            <a:r>
              <a:rPr lang="en-US" sz="1867" dirty="0">
                <a:solidFill>
                  <a:srgbClr val="222222"/>
                </a:solidFill>
                <a:latin typeface="Arial" panose="020B0604020202020204" pitchFamily="34" charset="0"/>
              </a:rPr>
              <a:t>  (2017)</a:t>
            </a:r>
            <a:endParaRPr lang="nl-NL" sz="1867" dirty="0"/>
          </a:p>
        </p:txBody>
      </p:sp>
      <p:sp>
        <p:nvSpPr>
          <p:cNvPr id="6" name="Rectangle 5">
            <a:extLst>
              <a:ext uri="{FF2B5EF4-FFF2-40B4-BE49-F238E27FC236}">
                <a16:creationId xmlns:a16="http://schemas.microsoft.com/office/drawing/2014/main" id="{EC6855E6-549D-4E60-B109-53B7A684BB77}"/>
              </a:ext>
            </a:extLst>
          </p:cNvPr>
          <p:cNvSpPr/>
          <p:nvPr/>
        </p:nvSpPr>
        <p:spPr>
          <a:xfrm>
            <a:off x="239349" y="5897247"/>
            <a:ext cx="6432715" cy="666977"/>
          </a:xfrm>
          <a:prstGeom prst="rect">
            <a:avLst/>
          </a:prstGeom>
        </p:spPr>
        <p:txBody>
          <a:bodyPr wrap="square">
            <a:spAutoFit/>
          </a:bodyPr>
          <a:lstStyle/>
          <a:p>
            <a:r>
              <a:rPr lang="nl-NL" sz="1867" dirty="0">
                <a:solidFill>
                  <a:srgbClr val="222222"/>
                </a:solidFill>
                <a:latin typeface="Arial" panose="020B0604020202020204" pitchFamily="34" charset="0"/>
              </a:rPr>
              <a:t>Ziar, Hesan… </a:t>
            </a:r>
            <a:r>
              <a:rPr lang="nl-NL" sz="1867" b="1" i="1" dirty="0">
                <a:solidFill>
                  <a:srgbClr val="222222"/>
                </a:solidFill>
                <a:latin typeface="Arial" panose="020B0604020202020204" pitchFamily="34" charset="0"/>
              </a:rPr>
              <a:t>Teurlincx, Sven</a:t>
            </a:r>
            <a:r>
              <a:rPr lang="nl-NL" sz="1867" dirty="0">
                <a:solidFill>
                  <a:srgbClr val="222222"/>
                </a:solidFill>
                <a:latin typeface="Arial" panose="020B0604020202020204" pitchFamily="34" charset="0"/>
              </a:rPr>
              <a:t>, et al. </a:t>
            </a:r>
            <a:r>
              <a:rPr lang="nl-NL" sz="1867" i="1" dirty="0" err="1">
                <a:solidFill>
                  <a:srgbClr val="222222"/>
                </a:solidFill>
                <a:latin typeface="Arial" panose="020B0604020202020204" pitchFamily="34" charset="0"/>
              </a:rPr>
              <a:t>Progress</a:t>
            </a:r>
            <a:r>
              <a:rPr lang="nl-NL" sz="1867" i="1" dirty="0">
                <a:solidFill>
                  <a:srgbClr val="222222"/>
                </a:solidFill>
                <a:latin typeface="Arial" panose="020B0604020202020204" pitchFamily="34" charset="0"/>
              </a:rPr>
              <a:t> in </a:t>
            </a:r>
            <a:r>
              <a:rPr lang="nl-NL" sz="1867" i="1" dirty="0" err="1">
                <a:solidFill>
                  <a:srgbClr val="222222"/>
                </a:solidFill>
                <a:latin typeface="Arial" panose="020B0604020202020204" pitchFamily="34" charset="0"/>
              </a:rPr>
              <a:t>Photovoltaics</a:t>
            </a:r>
            <a:r>
              <a:rPr lang="nl-NL" sz="1867" i="1" dirty="0">
                <a:solidFill>
                  <a:srgbClr val="222222"/>
                </a:solidFill>
                <a:latin typeface="Arial" panose="020B0604020202020204" pitchFamily="34" charset="0"/>
              </a:rPr>
              <a:t>: research and </a:t>
            </a:r>
            <a:r>
              <a:rPr lang="nl-NL" sz="1867" i="1" dirty="0" err="1">
                <a:solidFill>
                  <a:srgbClr val="222222"/>
                </a:solidFill>
                <a:latin typeface="Arial" panose="020B0604020202020204" pitchFamily="34" charset="0"/>
              </a:rPr>
              <a:t>applications</a:t>
            </a:r>
            <a:r>
              <a:rPr lang="nl-NL" sz="1867" dirty="0">
                <a:solidFill>
                  <a:srgbClr val="222222"/>
                </a:solidFill>
                <a:latin typeface="Arial" panose="020B0604020202020204" pitchFamily="34" charset="0"/>
              </a:rPr>
              <a:t> (2021)</a:t>
            </a:r>
            <a:endParaRPr lang="nl-NL" sz="1867" dirty="0"/>
          </a:p>
        </p:txBody>
      </p:sp>
      <p:sp>
        <p:nvSpPr>
          <p:cNvPr id="7" name="Title 1">
            <a:extLst>
              <a:ext uri="{FF2B5EF4-FFF2-40B4-BE49-F238E27FC236}">
                <a16:creationId xmlns:a16="http://schemas.microsoft.com/office/drawing/2014/main" id="{F4AA7B7A-2287-473E-9966-C3EA69F4E45E}"/>
              </a:ext>
            </a:extLst>
          </p:cNvPr>
          <p:cNvSpPr txBox="1">
            <a:spLocks/>
          </p:cNvSpPr>
          <p:nvPr/>
        </p:nvSpPr>
        <p:spPr bwMode="auto">
          <a:xfrm>
            <a:off x="78489" y="260649"/>
            <a:ext cx="10945283" cy="737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nl-NL" altLang="nl-NL" sz="4800" b="1" dirty="0">
                <a:solidFill>
                  <a:srgbClr val="00ADD9"/>
                </a:solidFill>
              </a:rPr>
              <a:t>Water temperatuur</a:t>
            </a:r>
          </a:p>
        </p:txBody>
      </p:sp>
    </p:spTree>
    <p:extLst>
      <p:ext uri="{BB962C8B-B14F-4D97-AF65-F5344CB8AC3E}">
        <p14:creationId xmlns:p14="http://schemas.microsoft.com/office/powerpoint/2010/main" val="364962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A2DFFC-6722-4980-AEB9-3B406B966931}"/>
              </a:ext>
            </a:extLst>
          </p:cNvPr>
          <p:cNvSpPr/>
          <p:nvPr/>
        </p:nvSpPr>
        <p:spPr>
          <a:xfrm>
            <a:off x="1199456" y="6200145"/>
            <a:ext cx="10849205" cy="379656"/>
          </a:xfrm>
          <a:prstGeom prst="rect">
            <a:avLst/>
          </a:prstGeom>
        </p:spPr>
        <p:txBody>
          <a:bodyPr wrap="square">
            <a:spAutoFit/>
          </a:bodyPr>
          <a:lstStyle/>
          <a:p>
            <a:r>
              <a:rPr lang="en-US" sz="1867" dirty="0" err="1"/>
              <a:t>Bontempo</a:t>
            </a:r>
            <a:r>
              <a:rPr lang="en-US" sz="1867" dirty="0"/>
              <a:t> </a:t>
            </a:r>
            <a:r>
              <a:rPr lang="en-US" sz="1867" dirty="0" err="1"/>
              <a:t>Scavo</a:t>
            </a:r>
            <a:r>
              <a:rPr lang="en-US" sz="1867" dirty="0"/>
              <a:t>, Fausto, et al. </a:t>
            </a:r>
            <a:r>
              <a:rPr lang="en-US" sz="1867" i="1" dirty="0"/>
              <a:t>International Journal of Energy Research</a:t>
            </a:r>
            <a:r>
              <a:rPr lang="en-US" sz="1867" dirty="0"/>
              <a:t> (2021)</a:t>
            </a:r>
            <a:endParaRPr lang="nl-NL" sz="1867" dirty="0"/>
          </a:p>
        </p:txBody>
      </p:sp>
      <p:pic>
        <p:nvPicPr>
          <p:cNvPr id="3" name="Picture 2">
            <a:extLst>
              <a:ext uri="{FF2B5EF4-FFF2-40B4-BE49-F238E27FC236}">
                <a16:creationId xmlns:a16="http://schemas.microsoft.com/office/drawing/2014/main" id="{2FE93585-829F-4219-9AF1-CF548837EFDD}"/>
              </a:ext>
            </a:extLst>
          </p:cNvPr>
          <p:cNvPicPr>
            <a:picLocks noChangeAspect="1"/>
          </p:cNvPicPr>
          <p:nvPr/>
        </p:nvPicPr>
        <p:blipFill rotWithShape="1">
          <a:blip r:embed="rId2"/>
          <a:srcRect l="9051" t="29000" r="38188" b="24607"/>
          <a:stretch/>
        </p:blipFill>
        <p:spPr>
          <a:xfrm>
            <a:off x="-48683" y="1796819"/>
            <a:ext cx="8400933" cy="4155051"/>
          </a:xfrm>
          <a:prstGeom prst="rect">
            <a:avLst/>
          </a:prstGeom>
        </p:spPr>
      </p:pic>
      <p:sp>
        <p:nvSpPr>
          <p:cNvPr id="4" name="Rectangle 3">
            <a:extLst>
              <a:ext uri="{FF2B5EF4-FFF2-40B4-BE49-F238E27FC236}">
                <a16:creationId xmlns:a16="http://schemas.microsoft.com/office/drawing/2014/main" id="{328D3844-C427-44D7-821F-7340C3EE2E12}"/>
              </a:ext>
            </a:extLst>
          </p:cNvPr>
          <p:cNvSpPr/>
          <p:nvPr/>
        </p:nvSpPr>
        <p:spPr>
          <a:xfrm>
            <a:off x="335360" y="5349213"/>
            <a:ext cx="7476429" cy="301715"/>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nl-NL" sz="2400"/>
          </a:p>
        </p:txBody>
      </p:sp>
      <p:sp>
        <p:nvSpPr>
          <p:cNvPr id="5" name="Title 1">
            <a:extLst>
              <a:ext uri="{FF2B5EF4-FFF2-40B4-BE49-F238E27FC236}">
                <a16:creationId xmlns:a16="http://schemas.microsoft.com/office/drawing/2014/main" id="{9363C0C1-D30C-430F-A8B0-FAF72941859C}"/>
              </a:ext>
            </a:extLst>
          </p:cNvPr>
          <p:cNvSpPr txBox="1">
            <a:spLocks/>
          </p:cNvSpPr>
          <p:nvPr/>
        </p:nvSpPr>
        <p:spPr bwMode="auto">
          <a:xfrm>
            <a:off x="78489" y="260649"/>
            <a:ext cx="10945283" cy="737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nl-NL" altLang="nl-NL" sz="4800" b="1" dirty="0">
                <a:solidFill>
                  <a:srgbClr val="00ADD9"/>
                </a:solidFill>
              </a:rPr>
              <a:t>Minder verdamping</a:t>
            </a:r>
          </a:p>
        </p:txBody>
      </p:sp>
      <p:sp>
        <p:nvSpPr>
          <p:cNvPr id="6" name="TextBox 5">
            <a:extLst>
              <a:ext uri="{FF2B5EF4-FFF2-40B4-BE49-F238E27FC236}">
                <a16:creationId xmlns:a16="http://schemas.microsoft.com/office/drawing/2014/main" id="{C828500C-23EC-43D1-829A-B5D133D67084}"/>
              </a:ext>
            </a:extLst>
          </p:cNvPr>
          <p:cNvSpPr txBox="1"/>
          <p:nvPr/>
        </p:nvSpPr>
        <p:spPr>
          <a:xfrm>
            <a:off x="8352251" y="3234212"/>
            <a:ext cx="3742655" cy="1569660"/>
          </a:xfrm>
          <a:prstGeom prst="rect">
            <a:avLst/>
          </a:prstGeom>
          <a:noFill/>
        </p:spPr>
        <p:txBody>
          <a:bodyPr wrap="square" rtlCol="0">
            <a:spAutoFit/>
          </a:bodyPr>
          <a:lstStyle/>
          <a:p>
            <a:pPr marL="457189" indent="-457189">
              <a:buFont typeface="Arial" panose="020B0604020202020204" pitchFamily="34" charset="0"/>
              <a:buChar char="•"/>
            </a:pPr>
            <a:r>
              <a:rPr lang="nl-NL" sz="3200" dirty="0"/>
              <a:t>Meer zoetwater</a:t>
            </a:r>
          </a:p>
          <a:p>
            <a:pPr marL="457189" indent="-457189">
              <a:buFont typeface="Arial" panose="020B0604020202020204" pitchFamily="34" charset="0"/>
              <a:buChar char="•"/>
            </a:pPr>
            <a:endParaRPr lang="nl-NL" sz="3200" dirty="0"/>
          </a:p>
          <a:p>
            <a:pPr marL="457189" indent="-457189">
              <a:buFont typeface="Arial" panose="020B0604020202020204" pitchFamily="34" charset="0"/>
              <a:buChar char="•"/>
            </a:pPr>
            <a:r>
              <a:rPr lang="nl-NL" sz="3200" dirty="0"/>
              <a:t>Minder koeling</a:t>
            </a:r>
          </a:p>
        </p:txBody>
      </p:sp>
      <p:pic>
        <p:nvPicPr>
          <p:cNvPr id="9218" name="Picture 2" descr="Evaporation - Free nature icons">
            <a:extLst>
              <a:ext uri="{FF2B5EF4-FFF2-40B4-BE49-F238E27FC236}">
                <a16:creationId xmlns:a16="http://schemas.microsoft.com/office/drawing/2014/main" id="{D992AD48-0BB6-4576-865D-517FF710D3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85240" y="574288"/>
            <a:ext cx="2003061" cy="2003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505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5A6D9-4FE1-4693-A3AD-3ACC1CCF463C}"/>
              </a:ext>
            </a:extLst>
          </p:cNvPr>
          <p:cNvSpPr txBox="1">
            <a:spLocks/>
          </p:cNvSpPr>
          <p:nvPr/>
        </p:nvSpPr>
        <p:spPr bwMode="auto">
          <a:xfrm>
            <a:off x="78489" y="260649"/>
            <a:ext cx="10945283" cy="196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nl-NL" altLang="nl-NL" sz="4800" b="1" dirty="0">
                <a:solidFill>
                  <a:srgbClr val="00ADD9"/>
                </a:solidFill>
              </a:rPr>
              <a:t>Impact op ecologie: licht en wind</a:t>
            </a:r>
          </a:p>
        </p:txBody>
      </p:sp>
      <p:sp>
        <p:nvSpPr>
          <p:cNvPr id="3" name="Cube 2">
            <a:extLst>
              <a:ext uri="{FF2B5EF4-FFF2-40B4-BE49-F238E27FC236}">
                <a16:creationId xmlns:a16="http://schemas.microsoft.com/office/drawing/2014/main" id="{26EE4388-8A71-4500-B60F-C368950840F9}"/>
              </a:ext>
            </a:extLst>
          </p:cNvPr>
          <p:cNvSpPr/>
          <p:nvPr/>
        </p:nvSpPr>
        <p:spPr>
          <a:xfrm>
            <a:off x="1" y="3429000"/>
            <a:ext cx="12192000" cy="34290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Parallelogram 4" descr="Decomposition leads to higher GHG emission at reduced oxygen conditions">
            <a:extLst>
              <a:ext uri="{FF2B5EF4-FFF2-40B4-BE49-F238E27FC236}">
                <a16:creationId xmlns:a16="http://schemas.microsoft.com/office/drawing/2014/main" id="{0A920C04-1915-4FA7-BCE4-35BDF1CA8370}"/>
              </a:ext>
              <a:ext uri="{C183D7F6-B498-43B3-948B-1728B52AA6E4}">
                <adec:decorative xmlns:adec="http://schemas.microsoft.com/office/drawing/2017/decorative" val="0"/>
              </a:ext>
            </a:extLst>
          </p:cNvPr>
          <p:cNvSpPr/>
          <p:nvPr/>
        </p:nvSpPr>
        <p:spPr>
          <a:xfrm>
            <a:off x="-1" y="5925277"/>
            <a:ext cx="12192000" cy="932723"/>
          </a:xfrm>
          <a:prstGeom prst="parallelogram">
            <a:avLst>
              <a:gd name="adj" fmla="val 96148"/>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err="1"/>
              <a:t>Veranderende</a:t>
            </a:r>
            <a:r>
              <a:rPr lang="en-US" sz="2400" b="1" dirty="0"/>
              <a:t> </a:t>
            </a:r>
            <a:r>
              <a:rPr lang="en-US" sz="2400" b="1" dirty="0" err="1"/>
              <a:t>stratificatie</a:t>
            </a:r>
            <a:endParaRPr lang="en-US" sz="2400" b="1" dirty="0"/>
          </a:p>
        </p:txBody>
      </p:sp>
      <p:sp>
        <p:nvSpPr>
          <p:cNvPr id="6" name="Parallelogram 5">
            <a:extLst>
              <a:ext uri="{FF2B5EF4-FFF2-40B4-BE49-F238E27FC236}">
                <a16:creationId xmlns:a16="http://schemas.microsoft.com/office/drawing/2014/main" id="{5F0C291E-66A8-4231-A235-017C7F858699}"/>
              </a:ext>
            </a:extLst>
          </p:cNvPr>
          <p:cNvSpPr/>
          <p:nvPr/>
        </p:nvSpPr>
        <p:spPr>
          <a:xfrm>
            <a:off x="623392" y="3429001"/>
            <a:ext cx="2016224" cy="867087"/>
          </a:xfrm>
          <a:prstGeom prst="parallelogram">
            <a:avLst>
              <a:gd name="adj" fmla="val 85691"/>
            </a:avLst>
          </a:prstGeom>
          <a:pattFill prst="diagBrick">
            <a:fgClr>
              <a:schemeClr val="bg1"/>
            </a:fgClr>
            <a:bgClr>
              <a:schemeClr val="tx1">
                <a:lumMod val="75000"/>
                <a:lumOff val="25000"/>
              </a:schemeClr>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a:endParaRPr>
          </a:p>
        </p:txBody>
      </p:sp>
      <p:sp>
        <p:nvSpPr>
          <p:cNvPr id="7" name="Parallelogram 6">
            <a:extLst>
              <a:ext uri="{FF2B5EF4-FFF2-40B4-BE49-F238E27FC236}">
                <a16:creationId xmlns:a16="http://schemas.microsoft.com/office/drawing/2014/main" id="{16A81CF8-E325-4098-BD96-53B6CF64EE89}"/>
              </a:ext>
            </a:extLst>
          </p:cNvPr>
          <p:cNvSpPr/>
          <p:nvPr/>
        </p:nvSpPr>
        <p:spPr>
          <a:xfrm>
            <a:off x="2254895" y="3416329"/>
            <a:ext cx="2016224" cy="867087"/>
          </a:xfrm>
          <a:prstGeom prst="parallelogram">
            <a:avLst>
              <a:gd name="adj" fmla="val 85691"/>
            </a:avLst>
          </a:prstGeom>
          <a:pattFill prst="diagBrick">
            <a:fgClr>
              <a:schemeClr val="bg1"/>
            </a:fgClr>
            <a:bgClr>
              <a:schemeClr val="tx1">
                <a:lumMod val="75000"/>
                <a:lumOff val="25000"/>
              </a:schemeClr>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a:endParaRPr>
          </a:p>
        </p:txBody>
      </p:sp>
      <p:sp>
        <p:nvSpPr>
          <p:cNvPr id="8" name="Parallelogram 7">
            <a:extLst>
              <a:ext uri="{FF2B5EF4-FFF2-40B4-BE49-F238E27FC236}">
                <a16:creationId xmlns:a16="http://schemas.microsoft.com/office/drawing/2014/main" id="{88B5D988-ACAE-4A62-BBDF-E1823F13F933}"/>
              </a:ext>
            </a:extLst>
          </p:cNvPr>
          <p:cNvSpPr/>
          <p:nvPr/>
        </p:nvSpPr>
        <p:spPr>
          <a:xfrm>
            <a:off x="3886839" y="3403657"/>
            <a:ext cx="2016224" cy="867087"/>
          </a:xfrm>
          <a:prstGeom prst="parallelogram">
            <a:avLst>
              <a:gd name="adj" fmla="val 85691"/>
            </a:avLst>
          </a:prstGeom>
          <a:pattFill prst="diagBrick">
            <a:fgClr>
              <a:schemeClr val="bg1"/>
            </a:fgClr>
            <a:bgClr>
              <a:schemeClr val="tx1">
                <a:lumMod val="75000"/>
                <a:lumOff val="25000"/>
              </a:schemeClr>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a:endParaRPr>
          </a:p>
        </p:txBody>
      </p:sp>
      <p:pic>
        <p:nvPicPr>
          <p:cNvPr id="12" name="Picture 2" descr="low, temperature, thermometer icon">
            <a:extLst>
              <a:ext uri="{FF2B5EF4-FFF2-40B4-BE49-F238E27FC236}">
                <a16:creationId xmlns:a16="http://schemas.microsoft.com/office/drawing/2014/main" id="{DC215BF8-47CB-49A9-A179-1593363F0BE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00256" y="4322121"/>
            <a:ext cx="1526867" cy="1526867"/>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Elbow Connector 7">
            <a:extLst>
              <a:ext uri="{FF2B5EF4-FFF2-40B4-BE49-F238E27FC236}">
                <a16:creationId xmlns:a16="http://schemas.microsoft.com/office/drawing/2014/main" id="{5C851146-041F-40D6-A8AB-884A684C9CA3}"/>
              </a:ext>
            </a:extLst>
          </p:cNvPr>
          <p:cNvCxnSpPr>
            <a:cxnSpLocks/>
          </p:cNvCxnSpPr>
          <p:nvPr/>
        </p:nvCxnSpPr>
        <p:spPr>
          <a:xfrm flipH="1">
            <a:off x="9412607" y="2739079"/>
            <a:ext cx="1399095" cy="1982264"/>
          </a:xfrm>
          <a:prstGeom prst="straightConnector1">
            <a:avLst/>
          </a:prstGeom>
          <a:ln w="38100">
            <a:solidFill>
              <a:schemeClr val="tx1"/>
            </a:solidFill>
            <a:headEnd type="none" w="med" len="med"/>
            <a:tailEnd type="triangle" w="med" len="med"/>
          </a:ln>
        </p:spPr>
        <p:style>
          <a:lnRef idx="1">
            <a:schemeClr val="dk1"/>
          </a:lnRef>
          <a:fillRef idx="0">
            <a:schemeClr val="dk1"/>
          </a:fillRef>
          <a:effectRef idx="0">
            <a:schemeClr val="dk1"/>
          </a:effectRef>
          <a:fontRef idx="minor">
            <a:schemeClr val="tx1"/>
          </a:fontRef>
        </p:style>
      </p:cxnSp>
      <p:pic>
        <p:nvPicPr>
          <p:cNvPr id="11" name="Picture 2" descr="Afbeeldingsresultaat voor blazende wolk">
            <a:extLst>
              <a:ext uri="{FF2B5EF4-FFF2-40B4-BE49-F238E27FC236}">
                <a16:creationId xmlns:a16="http://schemas.microsoft.com/office/drawing/2014/main" id="{6B878DED-4277-48AD-BDC8-45E90C318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473495" y="303456"/>
            <a:ext cx="2613756" cy="16089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verview | Sun – NASA Solar System Exploration">
            <a:extLst>
              <a:ext uri="{FF2B5EF4-FFF2-40B4-BE49-F238E27FC236}">
                <a16:creationId xmlns:a16="http://schemas.microsoft.com/office/drawing/2014/main" id="{38AE0BD6-06A8-4546-8F7A-E3E7942A4D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31837" y="1508787"/>
            <a:ext cx="1783871" cy="1686124"/>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Elbow Connector 7">
            <a:extLst>
              <a:ext uri="{FF2B5EF4-FFF2-40B4-BE49-F238E27FC236}">
                <a16:creationId xmlns:a16="http://schemas.microsoft.com/office/drawing/2014/main" id="{65335A8F-7026-4DE4-A62B-E545BF90447B}"/>
              </a:ext>
            </a:extLst>
          </p:cNvPr>
          <p:cNvCxnSpPr>
            <a:cxnSpLocks/>
          </p:cNvCxnSpPr>
          <p:nvPr/>
        </p:nvCxnSpPr>
        <p:spPr>
          <a:xfrm flipH="1">
            <a:off x="8349128" y="1446737"/>
            <a:ext cx="1818960" cy="1903031"/>
          </a:xfrm>
          <a:prstGeom prst="straightConnector1">
            <a:avLst/>
          </a:prstGeom>
          <a:ln w="38100">
            <a:solidFill>
              <a:schemeClr val="tx1"/>
            </a:solidFill>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3" name="Arrow: Curved Up 12">
            <a:extLst>
              <a:ext uri="{FF2B5EF4-FFF2-40B4-BE49-F238E27FC236}">
                <a16:creationId xmlns:a16="http://schemas.microsoft.com/office/drawing/2014/main" id="{2991CD10-CA4B-47A3-ABD2-79C31868458E}"/>
              </a:ext>
            </a:extLst>
          </p:cNvPr>
          <p:cNvSpPr/>
          <p:nvPr/>
        </p:nvSpPr>
        <p:spPr>
          <a:xfrm>
            <a:off x="7509111" y="4148256"/>
            <a:ext cx="1029808" cy="575360"/>
          </a:xfrm>
          <a:prstGeom prst="curvedUpArrow">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solidFill>
                <a:schemeClr val="tx1"/>
              </a:solidFill>
            </a:endParaRPr>
          </a:p>
        </p:txBody>
      </p:sp>
      <p:sp>
        <p:nvSpPr>
          <p:cNvPr id="17" name="Arrow: Curved Up 16">
            <a:extLst>
              <a:ext uri="{FF2B5EF4-FFF2-40B4-BE49-F238E27FC236}">
                <a16:creationId xmlns:a16="http://schemas.microsoft.com/office/drawing/2014/main" id="{9EB06BBA-9F58-40C7-B8DF-AC5A560287AA}"/>
              </a:ext>
            </a:extLst>
          </p:cNvPr>
          <p:cNvSpPr/>
          <p:nvPr/>
        </p:nvSpPr>
        <p:spPr>
          <a:xfrm rot="10800000">
            <a:off x="7439409" y="3508235"/>
            <a:ext cx="1029808" cy="575360"/>
          </a:xfrm>
          <a:prstGeom prst="curvedUpArrow">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solidFill>
                <a:schemeClr val="tx1"/>
              </a:solidFill>
            </a:endParaRPr>
          </a:p>
        </p:txBody>
      </p:sp>
      <p:sp>
        <p:nvSpPr>
          <p:cNvPr id="22" name="Arrow: Curved Up 21">
            <a:extLst>
              <a:ext uri="{FF2B5EF4-FFF2-40B4-BE49-F238E27FC236}">
                <a16:creationId xmlns:a16="http://schemas.microsoft.com/office/drawing/2014/main" id="{378429AE-2537-4A4B-A1BE-D20D228F79FF}"/>
              </a:ext>
            </a:extLst>
          </p:cNvPr>
          <p:cNvSpPr/>
          <p:nvPr/>
        </p:nvSpPr>
        <p:spPr>
          <a:xfrm>
            <a:off x="5685363" y="4073889"/>
            <a:ext cx="502864" cy="280953"/>
          </a:xfrm>
          <a:prstGeom prst="curvedUpArrow">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solidFill>
                <a:schemeClr val="tx1"/>
              </a:solidFill>
            </a:endParaRPr>
          </a:p>
        </p:txBody>
      </p:sp>
      <p:sp>
        <p:nvSpPr>
          <p:cNvPr id="23" name="Arrow: Curved Up 22">
            <a:extLst>
              <a:ext uri="{FF2B5EF4-FFF2-40B4-BE49-F238E27FC236}">
                <a16:creationId xmlns:a16="http://schemas.microsoft.com/office/drawing/2014/main" id="{E48FAAD7-07BE-4320-AD05-8047179567C9}"/>
              </a:ext>
            </a:extLst>
          </p:cNvPr>
          <p:cNvSpPr/>
          <p:nvPr/>
        </p:nvSpPr>
        <p:spPr>
          <a:xfrm rot="10800000">
            <a:off x="5646296" y="3720341"/>
            <a:ext cx="502864" cy="280953"/>
          </a:xfrm>
          <a:prstGeom prst="curvedUpArrow">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solidFill>
                <a:schemeClr val="tx1"/>
              </a:solidFill>
            </a:endParaRPr>
          </a:p>
        </p:txBody>
      </p:sp>
      <p:sp>
        <p:nvSpPr>
          <p:cNvPr id="24" name="Arrow: Curved Up 23">
            <a:extLst>
              <a:ext uri="{FF2B5EF4-FFF2-40B4-BE49-F238E27FC236}">
                <a16:creationId xmlns:a16="http://schemas.microsoft.com/office/drawing/2014/main" id="{FD1632CB-8543-4D90-8749-704DFC04FDD2}"/>
              </a:ext>
            </a:extLst>
          </p:cNvPr>
          <p:cNvSpPr/>
          <p:nvPr/>
        </p:nvSpPr>
        <p:spPr>
          <a:xfrm>
            <a:off x="6516999" y="4149599"/>
            <a:ext cx="734707" cy="410485"/>
          </a:xfrm>
          <a:prstGeom prst="curvedUpArrow">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solidFill>
                <a:schemeClr val="tx1"/>
              </a:solidFill>
            </a:endParaRPr>
          </a:p>
        </p:txBody>
      </p:sp>
      <p:sp>
        <p:nvSpPr>
          <p:cNvPr id="25" name="Arrow: Curved Up 24">
            <a:extLst>
              <a:ext uri="{FF2B5EF4-FFF2-40B4-BE49-F238E27FC236}">
                <a16:creationId xmlns:a16="http://schemas.microsoft.com/office/drawing/2014/main" id="{60A831A4-2DB6-48AE-A5E4-524FBED8FE86}"/>
              </a:ext>
            </a:extLst>
          </p:cNvPr>
          <p:cNvSpPr/>
          <p:nvPr/>
        </p:nvSpPr>
        <p:spPr>
          <a:xfrm rot="10800000">
            <a:off x="6478876" y="3658863"/>
            <a:ext cx="734707" cy="410485"/>
          </a:xfrm>
          <a:prstGeom prst="curvedUpArrow">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solidFill>
                <a:schemeClr val="tx1"/>
              </a:solidFill>
            </a:endParaRPr>
          </a:p>
        </p:txBody>
      </p:sp>
      <p:sp>
        <p:nvSpPr>
          <p:cNvPr id="19" name="Content Placeholder 2">
            <a:extLst>
              <a:ext uri="{FF2B5EF4-FFF2-40B4-BE49-F238E27FC236}">
                <a16:creationId xmlns:a16="http://schemas.microsoft.com/office/drawing/2014/main" id="{46B35C1A-4D32-4DF3-B512-AA10A6A03850}"/>
              </a:ext>
            </a:extLst>
          </p:cNvPr>
          <p:cNvSpPr txBox="1">
            <a:spLocks/>
          </p:cNvSpPr>
          <p:nvPr/>
        </p:nvSpPr>
        <p:spPr>
          <a:xfrm>
            <a:off x="547311" y="1136287"/>
            <a:ext cx="10922429"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200" dirty="0"/>
              <a:t>Driver resultaten: geen duidelijk effect</a:t>
            </a:r>
          </a:p>
          <a:p>
            <a:endParaRPr lang="nl-NL" sz="3200" dirty="0"/>
          </a:p>
        </p:txBody>
      </p:sp>
    </p:spTree>
    <p:extLst>
      <p:ext uri="{BB962C8B-B14F-4D97-AF65-F5344CB8AC3E}">
        <p14:creationId xmlns:p14="http://schemas.microsoft.com/office/powerpoint/2010/main" val="318610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41A3A-C7CE-4F2B-8171-9788FA4774F8}"/>
              </a:ext>
            </a:extLst>
          </p:cNvPr>
          <p:cNvSpPr txBox="1">
            <a:spLocks/>
          </p:cNvSpPr>
          <p:nvPr/>
        </p:nvSpPr>
        <p:spPr bwMode="auto">
          <a:xfrm>
            <a:off x="78489" y="260649"/>
            <a:ext cx="10945283" cy="196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nl-NL" altLang="nl-NL" sz="4800" b="1" dirty="0">
                <a:solidFill>
                  <a:srgbClr val="00ADD9"/>
                </a:solidFill>
              </a:rPr>
              <a:t>Markeplas</a:t>
            </a:r>
          </a:p>
        </p:txBody>
      </p:sp>
      <p:pic>
        <p:nvPicPr>
          <p:cNvPr id="4" name="Picture 3">
            <a:extLst>
              <a:ext uri="{FF2B5EF4-FFF2-40B4-BE49-F238E27FC236}">
                <a16:creationId xmlns:a16="http://schemas.microsoft.com/office/drawing/2014/main" id="{2EFAC1E1-034A-4CEA-88DC-6BEAB753AD40}"/>
              </a:ext>
            </a:extLst>
          </p:cNvPr>
          <p:cNvPicPr>
            <a:picLocks noChangeAspect="1"/>
          </p:cNvPicPr>
          <p:nvPr/>
        </p:nvPicPr>
        <p:blipFill rotWithShape="1">
          <a:blip r:embed="rId2">
            <a:extLst>
              <a:ext uri="{28A0092B-C50C-407E-A947-70E740481C1C}">
                <a14:useLocalDpi xmlns:a14="http://schemas.microsoft.com/office/drawing/2010/main" val="0"/>
              </a:ext>
            </a:extLst>
          </a:blip>
          <a:srcRect l="9146"/>
          <a:stretch/>
        </p:blipFill>
        <p:spPr>
          <a:xfrm rot="5400000">
            <a:off x="8002231" y="733848"/>
            <a:ext cx="6043082" cy="4988560"/>
          </a:xfrm>
          <a:prstGeom prst="rect">
            <a:avLst/>
          </a:prstGeom>
        </p:spPr>
      </p:pic>
      <p:pic>
        <p:nvPicPr>
          <p:cNvPr id="6" name="Picture 5">
            <a:extLst>
              <a:ext uri="{FF2B5EF4-FFF2-40B4-BE49-F238E27FC236}">
                <a16:creationId xmlns:a16="http://schemas.microsoft.com/office/drawing/2014/main" id="{40251025-5F61-4183-9D08-1ABD0C4AE6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210983" y="1038012"/>
            <a:ext cx="6651413" cy="4988560"/>
          </a:xfrm>
          <a:prstGeom prst="rect">
            <a:avLst/>
          </a:prstGeom>
        </p:spPr>
      </p:pic>
      <p:pic>
        <p:nvPicPr>
          <p:cNvPr id="7" name="Picture 6">
            <a:extLst>
              <a:ext uri="{FF2B5EF4-FFF2-40B4-BE49-F238E27FC236}">
                <a16:creationId xmlns:a16="http://schemas.microsoft.com/office/drawing/2014/main" id="{85CA07F7-B53D-4355-8711-6245FA37E123}"/>
              </a:ext>
            </a:extLst>
          </p:cNvPr>
          <p:cNvPicPr>
            <a:picLocks noChangeAspect="1"/>
          </p:cNvPicPr>
          <p:nvPr/>
        </p:nvPicPr>
        <p:blipFill rotWithShape="1">
          <a:blip r:embed="rId4"/>
          <a:srcRect l="37583" t="9185" r="37000" b="29481"/>
          <a:stretch/>
        </p:blipFill>
        <p:spPr>
          <a:xfrm>
            <a:off x="-216569" y="1131023"/>
            <a:ext cx="4258978" cy="5781039"/>
          </a:xfrm>
          <a:prstGeom prst="rect">
            <a:avLst/>
          </a:prstGeom>
        </p:spPr>
      </p:pic>
      <p:pic>
        <p:nvPicPr>
          <p:cNvPr id="9" name="Picture 8">
            <a:extLst>
              <a:ext uri="{FF2B5EF4-FFF2-40B4-BE49-F238E27FC236}">
                <a16:creationId xmlns:a16="http://schemas.microsoft.com/office/drawing/2014/main" id="{63CA5515-C020-4834-963D-90433F3751F9}"/>
              </a:ext>
            </a:extLst>
          </p:cNvPr>
          <p:cNvPicPr>
            <a:picLocks noChangeAspect="1"/>
          </p:cNvPicPr>
          <p:nvPr/>
        </p:nvPicPr>
        <p:blipFill rotWithShape="1">
          <a:blip r:embed="rId5">
            <a:extLst>
              <a:ext uri="{28A0092B-C50C-407E-A947-70E740481C1C}">
                <a14:useLocalDpi xmlns:a14="http://schemas.microsoft.com/office/drawing/2010/main" val="0"/>
              </a:ext>
            </a:extLst>
          </a:blip>
          <a:srcRect r="49062" b="27457"/>
          <a:stretch/>
        </p:blipFill>
        <p:spPr>
          <a:xfrm rot="5400000">
            <a:off x="9007686" y="3508286"/>
            <a:ext cx="3493348" cy="3731260"/>
          </a:xfrm>
          <a:prstGeom prst="rect">
            <a:avLst/>
          </a:prstGeom>
        </p:spPr>
      </p:pic>
    </p:spTree>
    <p:extLst>
      <p:ext uri="{BB962C8B-B14F-4D97-AF65-F5344CB8AC3E}">
        <p14:creationId xmlns:p14="http://schemas.microsoft.com/office/powerpoint/2010/main" val="2216006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ars.els-cdn.com/content/image/1-s2.0-S0038092X2100116X-ga1_lrg.jpg">
            <a:extLst>
              <a:ext uri="{FF2B5EF4-FFF2-40B4-BE49-F238E27FC236}">
                <a16:creationId xmlns:a16="http://schemas.microsoft.com/office/drawing/2014/main" id="{4D6A7DD9-9771-45BF-9E3F-F815D7EA35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20755"/>
            <a:ext cx="11969355" cy="46085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2F5BF0A-7976-4E26-B198-009EAB9CA236}"/>
              </a:ext>
            </a:extLst>
          </p:cNvPr>
          <p:cNvSpPr/>
          <p:nvPr/>
        </p:nvSpPr>
        <p:spPr>
          <a:xfrm>
            <a:off x="1391477" y="6186983"/>
            <a:ext cx="10225355" cy="379656"/>
          </a:xfrm>
          <a:prstGeom prst="rect">
            <a:avLst/>
          </a:prstGeom>
        </p:spPr>
        <p:txBody>
          <a:bodyPr wrap="square">
            <a:spAutoFit/>
          </a:bodyPr>
          <a:lstStyle/>
          <a:p>
            <a:r>
              <a:rPr lang="en-US" sz="1867" dirty="0">
                <a:solidFill>
                  <a:srgbClr val="222222"/>
                </a:solidFill>
                <a:latin typeface="Arial" panose="020B0604020202020204" pitchFamily="34" charset="0"/>
              </a:rPr>
              <a:t>Exley, G, et al </a:t>
            </a:r>
            <a:r>
              <a:rPr lang="en-US" sz="1867" i="1" dirty="0">
                <a:solidFill>
                  <a:srgbClr val="222222"/>
                </a:solidFill>
                <a:latin typeface="Arial" panose="020B0604020202020204" pitchFamily="34" charset="0"/>
              </a:rPr>
              <a:t>Solar Energy</a:t>
            </a:r>
            <a:r>
              <a:rPr lang="en-US" sz="1867" dirty="0">
                <a:solidFill>
                  <a:srgbClr val="222222"/>
                </a:solidFill>
                <a:latin typeface="Arial" panose="020B0604020202020204" pitchFamily="34" charset="0"/>
              </a:rPr>
              <a:t>, </a:t>
            </a:r>
            <a:r>
              <a:rPr lang="en-US" sz="1867" i="1" dirty="0">
                <a:solidFill>
                  <a:srgbClr val="222222"/>
                </a:solidFill>
                <a:latin typeface="Arial" panose="020B0604020202020204" pitchFamily="34" charset="0"/>
              </a:rPr>
              <a:t>(2021)</a:t>
            </a:r>
            <a:endParaRPr lang="nl-NL" sz="1867" dirty="0"/>
          </a:p>
        </p:txBody>
      </p:sp>
      <p:sp>
        <p:nvSpPr>
          <p:cNvPr id="4" name="Title 1">
            <a:extLst>
              <a:ext uri="{FF2B5EF4-FFF2-40B4-BE49-F238E27FC236}">
                <a16:creationId xmlns:a16="http://schemas.microsoft.com/office/drawing/2014/main" id="{7B7CD093-730D-4237-AA14-F2878F5BE595}"/>
              </a:ext>
            </a:extLst>
          </p:cNvPr>
          <p:cNvSpPr txBox="1">
            <a:spLocks/>
          </p:cNvSpPr>
          <p:nvPr/>
        </p:nvSpPr>
        <p:spPr bwMode="auto">
          <a:xfrm>
            <a:off x="78489" y="260649"/>
            <a:ext cx="10945283" cy="737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nl-NL" altLang="nl-NL" sz="4800" b="1" dirty="0">
                <a:solidFill>
                  <a:srgbClr val="00ADD9"/>
                </a:solidFill>
              </a:rPr>
              <a:t>Stratificatie</a:t>
            </a:r>
          </a:p>
        </p:txBody>
      </p:sp>
    </p:spTree>
    <p:extLst>
      <p:ext uri="{BB962C8B-B14F-4D97-AF65-F5344CB8AC3E}">
        <p14:creationId xmlns:p14="http://schemas.microsoft.com/office/powerpoint/2010/main" val="2992366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5A6D9-4FE1-4693-A3AD-3ACC1CCF463C}"/>
              </a:ext>
            </a:extLst>
          </p:cNvPr>
          <p:cNvSpPr txBox="1">
            <a:spLocks/>
          </p:cNvSpPr>
          <p:nvPr/>
        </p:nvSpPr>
        <p:spPr bwMode="auto">
          <a:xfrm>
            <a:off x="78489" y="260649"/>
            <a:ext cx="9045191" cy="196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nl-NL" altLang="nl-NL" sz="4800" b="1" dirty="0">
                <a:solidFill>
                  <a:srgbClr val="00ADD9"/>
                </a:solidFill>
              </a:rPr>
              <a:t>Impact op ecologie: O2 en broeikasgassen</a:t>
            </a:r>
          </a:p>
        </p:txBody>
      </p:sp>
      <p:sp>
        <p:nvSpPr>
          <p:cNvPr id="3" name="Cube 2">
            <a:extLst>
              <a:ext uri="{FF2B5EF4-FFF2-40B4-BE49-F238E27FC236}">
                <a16:creationId xmlns:a16="http://schemas.microsoft.com/office/drawing/2014/main" id="{26EE4388-8A71-4500-B60F-C368950840F9}"/>
              </a:ext>
            </a:extLst>
          </p:cNvPr>
          <p:cNvSpPr/>
          <p:nvPr/>
        </p:nvSpPr>
        <p:spPr>
          <a:xfrm>
            <a:off x="1" y="3429000"/>
            <a:ext cx="12192000" cy="34290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Parallelogram 4" descr="Decomposition leads to higher GHG emission at reduced oxygen conditions">
            <a:extLst>
              <a:ext uri="{FF2B5EF4-FFF2-40B4-BE49-F238E27FC236}">
                <a16:creationId xmlns:a16="http://schemas.microsoft.com/office/drawing/2014/main" id="{0A920C04-1915-4FA7-BCE4-35BDF1CA8370}"/>
              </a:ext>
              <a:ext uri="{C183D7F6-B498-43B3-948B-1728B52AA6E4}">
                <adec:decorative xmlns:adec="http://schemas.microsoft.com/office/drawing/2017/decorative" val="0"/>
              </a:ext>
            </a:extLst>
          </p:cNvPr>
          <p:cNvSpPr/>
          <p:nvPr/>
        </p:nvSpPr>
        <p:spPr>
          <a:xfrm>
            <a:off x="-1" y="5925277"/>
            <a:ext cx="12192000" cy="932723"/>
          </a:xfrm>
          <a:prstGeom prst="parallelogram">
            <a:avLst>
              <a:gd name="adj" fmla="val 96148"/>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a:t>Minder </a:t>
            </a:r>
            <a:r>
              <a:rPr lang="en-US" sz="2400" b="1" dirty="0" err="1"/>
              <a:t>zuurstof</a:t>
            </a:r>
            <a:r>
              <a:rPr lang="en-US" sz="2400" b="1" dirty="0"/>
              <a:t> in water, </a:t>
            </a:r>
            <a:r>
              <a:rPr lang="en-US" sz="2400" b="1" dirty="0" err="1"/>
              <a:t>meer</a:t>
            </a:r>
            <a:r>
              <a:rPr lang="en-US" sz="2400" b="1" dirty="0"/>
              <a:t> </a:t>
            </a:r>
            <a:r>
              <a:rPr lang="en-US" sz="2400" b="1" dirty="0" err="1"/>
              <a:t>uitstoot</a:t>
            </a:r>
            <a:r>
              <a:rPr lang="en-US" sz="2400" b="1" dirty="0"/>
              <a:t> van </a:t>
            </a:r>
            <a:r>
              <a:rPr lang="en-US" sz="2400" b="1" dirty="0" err="1"/>
              <a:t>methaan</a:t>
            </a:r>
            <a:endParaRPr lang="en-US" sz="2400" b="1" dirty="0"/>
          </a:p>
        </p:txBody>
      </p:sp>
      <p:sp>
        <p:nvSpPr>
          <p:cNvPr id="6" name="Parallelogram 5">
            <a:extLst>
              <a:ext uri="{FF2B5EF4-FFF2-40B4-BE49-F238E27FC236}">
                <a16:creationId xmlns:a16="http://schemas.microsoft.com/office/drawing/2014/main" id="{5F0C291E-66A8-4231-A235-017C7F858699}"/>
              </a:ext>
            </a:extLst>
          </p:cNvPr>
          <p:cNvSpPr/>
          <p:nvPr/>
        </p:nvSpPr>
        <p:spPr>
          <a:xfrm>
            <a:off x="623392" y="3429001"/>
            <a:ext cx="2016224" cy="867087"/>
          </a:xfrm>
          <a:prstGeom prst="parallelogram">
            <a:avLst>
              <a:gd name="adj" fmla="val 85691"/>
            </a:avLst>
          </a:prstGeom>
          <a:pattFill prst="diagBrick">
            <a:fgClr>
              <a:schemeClr val="bg1"/>
            </a:fgClr>
            <a:bgClr>
              <a:schemeClr val="tx1">
                <a:lumMod val="75000"/>
                <a:lumOff val="25000"/>
              </a:schemeClr>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a:endParaRPr>
          </a:p>
        </p:txBody>
      </p:sp>
      <p:sp>
        <p:nvSpPr>
          <p:cNvPr id="7" name="Parallelogram 6">
            <a:extLst>
              <a:ext uri="{FF2B5EF4-FFF2-40B4-BE49-F238E27FC236}">
                <a16:creationId xmlns:a16="http://schemas.microsoft.com/office/drawing/2014/main" id="{16A81CF8-E325-4098-BD96-53B6CF64EE89}"/>
              </a:ext>
            </a:extLst>
          </p:cNvPr>
          <p:cNvSpPr/>
          <p:nvPr/>
        </p:nvSpPr>
        <p:spPr>
          <a:xfrm>
            <a:off x="2254895" y="3416329"/>
            <a:ext cx="2016224" cy="867087"/>
          </a:xfrm>
          <a:prstGeom prst="parallelogram">
            <a:avLst>
              <a:gd name="adj" fmla="val 85691"/>
            </a:avLst>
          </a:prstGeom>
          <a:pattFill prst="diagBrick">
            <a:fgClr>
              <a:schemeClr val="bg1"/>
            </a:fgClr>
            <a:bgClr>
              <a:schemeClr val="tx1">
                <a:lumMod val="75000"/>
                <a:lumOff val="25000"/>
              </a:schemeClr>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a:endParaRPr>
          </a:p>
        </p:txBody>
      </p:sp>
      <p:sp>
        <p:nvSpPr>
          <p:cNvPr id="8" name="Parallelogram 7">
            <a:extLst>
              <a:ext uri="{FF2B5EF4-FFF2-40B4-BE49-F238E27FC236}">
                <a16:creationId xmlns:a16="http://schemas.microsoft.com/office/drawing/2014/main" id="{88B5D988-ACAE-4A62-BBDF-E1823F13F933}"/>
              </a:ext>
            </a:extLst>
          </p:cNvPr>
          <p:cNvSpPr/>
          <p:nvPr/>
        </p:nvSpPr>
        <p:spPr>
          <a:xfrm>
            <a:off x="3886839" y="3403657"/>
            <a:ext cx="2016224" cy="867087"/>
          </a:xfrm>
          <a:prstGeom prst="parallelogram">
            <a:avLst>
              <a:gd name="adj" fmla="val 85691"/>
            </a:avLst>
          </a:prstGeom>
          <a:pattFill prst="diagBrick">
            <a:fgClr>
              <a:schemeClr val="bg1"/>
            </a:fgClr>
            <a:bgClr>
              <a:schemeClr val="tx1">
                <a:lumMod val="75000"/>
                <a:lumOff val="25000"/>
              </a:schemeClr>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prstClr val="white"/>
              </a:solidFill>
              <a:latin typeface="Calibri"/>
            </a:endParaRPr>
          </a:p>
        </p:txBody>
      </p:sp>
      <p:pic>
        <p:nvPicPr>
          <p:cNvPr id="12" name="Picture 2" descr="low, temperature, thermometer icon">
            <a:extLst>
              <a:ext uri="{FF2B5EF4-FFF2-40B4-BE49-F238E27FC236}">
                <a16:creationId xmlns:a16="http://schemas.microsoft.com/office/drawing/2014/main" id="{DC215BF8-47CB-49A9-A179-1593363F0BE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00256" y="4322121"/>
            <a:ext cx="1526867" cy="1526867"/>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Elbow Connector 7">
            <a:extLst>
              <a:ext uri="{FF2B5EF4-FFF2-40B4-BE49-F238E27FC236}">
                <a16:creationId xmlns:a16="http://schemas.microsoft.com/office/drawing/2014/main" id="{5C851146-041F-40D6-A8AB-884A684C9CA3}"/>
              </a:ext>
            </a:extLst>
          </p:cNvPr>
          <p:cNvCxnSpPr>
            <a:cxnSpLocks/>
          </p:cNvCxnSpPr>
          <p:nvPr/>
        </p:nvCxnSpPr>
        <p:spPr>
          <a:xfrm flipH="1">
            <a:off x="9412607" y="2739079"/>
            <a:ext cx="1399095" cy="1982264"/>
          </a:xfrm>
          <a:prstGeom prst="straightConnector1">
            <a:avLst/>
          </a:prstGeom>
          <a:ln w="38100">
            <a:solidFill>
              <a:schemeClr val="tx1"/>
            </a:solidFill>
            <a:headEnd type="none" w="med" len="med"/>
            <a:tailEnd type="triangle" w="med" len="med"/>
          </a:ln>
        </p:spPr>
        <p:style>
          <a:lnRef idx="1">
            <a:schemeClr val="dk1"/>
          </a:lnRef>
          <a:fillRef idx="0">
            <a:schemeClr val="dk1"/>
          </a:fillRef>
          <a:effectRef idx="0">
            <a:schemeClr val="dk1"/>
          </a:effectRef>
          <a:fontRef idx="minor">
            <a:schemeClr val="tx1"/>
          </a:fontRef>
        </p:style>
      </p:cxnSp>
      <p:pic>
        <p:nvPicPr>
          <p:cNvPr id="11" name="Picture 2" descr="Afbeeldingsresultaat voor blazende wolk">
            <a:extLst>
              <a:ext uri="{FF2B5EF4-FFF2-40B4-BE49-F238E27FC236}">
                <a16:creationId xmlns:a16="http://schemas.microsoft.com/office/drawing/2014/main" id="{6B878DED-4277-48AD-BDC8-45E90C318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473495" y="303456"/>
            <a:ext cx="2613756" cy="16089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verview | Sun – NASA Solar System Exploration">
            <a:extLst>
              <a:ext uri="{FF2B5EF4-FFF2-40B4-BE49-F238E27FC236}">
                <a16:creationId xmlns:a16="http://schemas.microsoft.com/office/drawing/2014/main" id="{38AE0BD6-06A8-4546-8F7A-E3E7942A4D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31837" y="1508787"/>
            <a:ext cx="1783871" cy="1686124"/>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Elbow Connector 7">
            <a:extLst>
              <a:ext uri="{FF2B5EF4-FFF2-40B4-BE49-F238E27FC236}">
                <a16:creationId xmlns:a16="http://schemas.microsoft.com/office/drawing/2014/main" id="{65335A8F-7026-4DE4-A62B-E545BF90447B}"/>
              </a:ext>
            </a:extLst>
          </p:cNvPr>
          <p:cNvCxnSpPr>
            <a:cxnSpLocks/>
          </p:cNvCxnSpPr>
          <p:nvPr/>
        </p:nvCxnSpPr>
        <p:spPr>
          <a:xfrm flipH="1">
            <a:off x="8349128" y="1446737"/>
            <a:ext cx="1818960" cy="1903031"/>
          </a:xfrm>
          <a:prstGeom prst="straightConnector1">
            <a:avLst/>
          </a:prstGeom>
          <a:ln w="38100">
            <a:solidFill>
              <a:schemeClr val="tx1"/>
            </a:solidFill>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3" name="Arrow: Curved Up 12">
            <a:extLst>
              <a:ext uri="{FF2B5EF4-FFF2-40B4-BE49-F238E27FC236}">
                <a16:creationId xmlns:a16="http://schemas.microsoft.com/office/drawing/2014/main" id="{2991CD10-CA4B-47A3-ABD2-79C31868458E}"/>
              </a:ext>
            </a:extLst>
          </p:cNvPr>
          <p:cNvSpPr/>
          <p:nvPr/>
        </p:nvSpPr>
        <p:spPr>
          <a:xfrm>
            <a:off x="7509111" y="4148256"/>
            <a:ext cx="1029808" cy="575360"/>
          </a:xfrm>
          <a:prstGeom prst="curvedUpArrow">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solidFill>
                <a:schemeClr val="tx1"/>
              </a:solidFill>
            </a:endParaRPr>
          </a:p>
        </p:txBody>
      </p:sp>
      <p:sp>
        <p:nvSpPr>
          <p:cNvPr id="17" name="Arrow: Curved Up 16">
            <a:extLst>
              <a:ext uri="{FF2B5EF4-FFF2-40B4-BE49-F238E27FC236}">
                <a16:creationId xmlns:a16="http://schemas.microsoft.com/office/drawing/2014/main" id="{9EB06BBA-9F58-40C7-B8DF-AC5A560287AA}"/>
              </a:ext>
            </a:extLst>
          </p:cNvPr>
          <p:cNvSpPr/>
          <p:nvPr/>
        </p:nvSpPr>
        <p:spPr>
          <a:xfrm rot="10800000">
            <a:off x="7439409" y="3508235"/>
            <a:ext cx="1029808" cy="575360"/>
          </a:xfrm>
          <a:prstGeom prst="curvedUpArrow">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solidFill>
                <a:schemeClr val="tx1"/>
              </a:solidFill>
            </a:endParaRPr>
          </a:p>
        </p:txBody>
      </p:sp>
      <p:sp>
        <p:nvSpPr>
          <p:cNvPr id="22" name="Arrow: Curved Up 21">
            <a:extLst>
              <a:ext uri="{FF2B5EF4-FFF2-40B4-BE49-F238E27FC236}">
                <a16:creationId xmlns:a16="http://schemas.microsoft.com/office/drawing/2014/main" id="{378429AE-2537-4A4B-A1BE-D20D228F79FF}"/>
              </a:ext>
            </a:extLst>
          </p:cNvPr>
          <p:cNvSpPr/>
          <p:nvPr/>
        </p:nvSpPr>
        <p:spPr>
          <a:xfrm>
            <a:off x="5685363" y="4073889"/>
            <a:ext cx="502864" cy="280953"/>
          </a:xfrm>
          <a:prstGeom prst="curvedUpArrow">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solidFill>
                <a:schemeClr val="tx1"/>
              </a:solidFill>
            </a:endParaRPr>
          </a:p>
        </p:txBody>
      </p:sp>
      <p:sp>
        <p:nvSpPr>
          <p:cNvPr id="23" name="Arrow: Curved Up 22">
            <a:extLst>
              <a:ext uri="{FF2B5EF4-FFF2-40B4-BE49-F238E27FC236}">
                <a16:creationId xmlns:a16="http://schemas.microsoft.com/office/drawing/2014/main" id="{E48FAAD7-07BE-4320-AD05-8047179567C9}"/>
              </a:ext>
            </a:extLst>
          </p:cNvPr>
          <p:cNvSpPr/>
          <p:nvPr/>
        </p:nvSpPr>
        <p:spPr>
          <a:xfrm rot="10800000">
            <a:off x="5646296" y="3720341"/>
            <a:ext cx="502864" cy="280953"/>
          </a:xfrm>
          <a:prstGeom prst="curvedUpArrow">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solidFill>
                <a:schemeClr val="tx1"/>
              </a:solidFill>
            </a:endParaRPr>
          </a:p>
        </p:txBody>
      </p:sp>
      <p:sp>
        <p:nvSpPr>
          <p:cNvPr id="24" name="Arrow: Curved Up 23">
            <a:extLst>
              <a:ext uri="{FF2B5EF4-FFF2-40B4-BE49-F238E27FC236}">
                <a16:creationId xmlns:a16="http://schemas.microsoft.com/office/drawing/2014/main" id="{FD1632CB-8543-4D90-8749-704DFC04FDD2}"/>
              </a:ext>
            </a:extLst>
          </p:cNvPr>
          <p:cNvSpPr/>
          <p:nvPr/>
        </p:nvSpPr>
        <p:spPr>
          <a:xfrm>
            <a:off x="6516999" y="4149599"/>
            <a:ext cx="734707" cy="410485"/>
          </a:xfrm>
          <a:prstGeom prst="curvedUpArrow">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solidFill>
                <a:schemeClr val="tx1"/>
              </a:solidFill>
            </a:endParaRPr>
          </a:p>
        </p:txBody>
      </p:sp>
      <p:sp>
        <p:nvSpPr>
          <p:cNvPr id="25" name="Arrow: Curved Up 24">
            <a:extLst>
              <a:ext uri="{FF2B5EF4-FFF2-40B4-BE49-F238E27FC236}">
                <a16:creationId xmlns:a16="http://schemas.microsoft.com/office/drawing/2014/main" id="{60A831A4-2DB6-48AE-A5E4-524FBED8FE86}"/>
              </a:ext>
            </a:extLst>
          </p:cNvPr>
          <p:cNvSpPr/>
          <p:nvPr/>
        </p:nvSpPr>
        <p:spPr>
          <a:xfrm rot="10800000">
            <a:off x="6478876" y="3658863"/>
            <a:ext cx="734707" cy="410485"/>
          </a:xfrm>
          <a:prstGeom prst="curvedUpArrow">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solidFill>
                <a:schemeClr val="tx1"/>
              </a:solidFill>
            </a:endParaRPr>
          </a:p>
        </p:txBody>
      </p:sp>
      <p:sp>
        <p:nvSpPr>
          <p:cNvPr id="19" name="Content Placeholder 2">
            <a:extLst>
              <a:ext uri="{FF2B5EF4-FFF2-40B4-BE49-F238E27FC236}">
                <a16:creationId xmlns:a16="http://schemas.microsoft.com/office/drawing/2014/main" id="{46B35C1A-4D32-4DF3-B512-AA10A6A03850}"/>
              </a:ext>
            </a:extLst>
          </p:cNvPr>
          <p:cNvSpPr txBox="1">
            <a:spLocks/>
          </p:cNvSpPr>
          <p:nvPr/>
        </p:nvSpPr>
        <p:spPr>
          <a:xfrm>
            <a:off x="475580" y="1925040"/>
            <a:ext cx="10922429"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200" dirty="0"/>
              <a:t>Driver resultaten: geen duidelijk effect</a:t>
            </a:r>
          </a:p>
          <a:p>
            <a:endParaRPr lang="nl-NL" sz="3200" dirty="0"/>
          </a:p>
        </p:txBody>
      </p:sp>
      <p:sp>
        <p:nvSpPr>
          <p:cNvPr id="4" name="Arrow: Up 3">
            <a:extLst>
              <a:ext uri="{FF2B5EF4-FFF2-40B4-BE49-F238E27FC236}">
                <a16:creationId xmlns:a16="http://schemas.microsoft.com/office/drawing/2014/main" id="{04715757-1592-4BA2-99BD-1F9A837FABD3}"/>
              </a:ext>
            </a:extLst>
          </p:cNvPr>
          <p:cNvSpPr/>
          <p:nvPr/>
        </p:nvSpPr>
        <p:spPr>
          <a:xfrm>
            <a:off x="1966390" y="2940190"/>
            <a:ext cx="724948" cy="2970841"/>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NL" dirty="0"/>
          </a:p>
        </p:txBody>
      </p:sp>
      <p:sp>
        <p:nvSpPr>
          <p:cNvPr id="9" name="Oval 8">
            <a:extLst>
              <a:ext uri="{FF2B5EF4-FFF2-40B4-BE49-F238E27FC236}">
                <a16:creationId xmlns:a16="http://schemas.microsoft.com/office/drawing/2014/main" id="{57596D6B-4730-4E4F-9C18-B964075E0730}"/>
              </a:ext>
            </a:extLst>
          </p:cNvPr>
          <p:cNvSpPr/>
          <p:nvPr/>
        </p:nvSpPr>
        <p:spPr>
          <a:xfrm>
            <a:off x="1685387" y="4588153"/>
            <a:ext cx="1286953" cy="86043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nl-NL" sz="2400" b="1" dirty="0"/>
              <a:t>CH</a:t>
            </a:r>
            <a:r>
              <a:rPr lang="nl-NL" sz="2400" b="1" baseline="-25000" dirty="0"/>
              <a:t>4</a:t>
            </a:r>
          </a:p>
        </p:txBody>
      </p:sp>
      <p:sp>
        <p:nvSpPr>
          <p:cNvPr id="26" name="Oval 25">
            <a:extLst>
              <a:ext uri="{FF2B5EF4-FFF2-40B4-BE49-F238E27FC236}">
                <a16:creationId xmlns:a16="http://schemas.microsoft.com/office/drawing/2014/main" id="{837101EA-2302-4565-A153-9C374F7B58FA}"/>
              </a:ext>
            </a:extLst>
          </p:cNvPr>
          <p:cNvSpPr/>
          <p:nvPr/>
        </p:nvSpPr>
        <p:spPr>
          <a:xfrm>
            <a:off x="3671862" y="4785382"/>
            <a:ext cx="724948" cy="725522"/>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nl-NL" sz="1600" b="1" dirty="0"/>
              <a:t>&lt;O</a:t>
            </a:r>
            <a:r>
              <a:rPr lang="nl-NL" sz="1600" b="1" baseline="-25000" dirty="0"/>
              <a:t>2</a:t>
            </a:r>
          </a:p>
        </p:txBody>
      </p:sp>
    </p:spTree>
    <p:extLst>
      <p:ext uri="{BB962C8B-B14F-4D97-AF65-F5344CB8AC3E}">
        <p14:creationId xmlns:p14="http://schemas.microsoft.com/office/powerpoint/2010/main" val="30618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C38890-9057-4256-A53A-B32427223BE4}"/>
              </a:ext>
            </a:extLst>
          </p:cNvPr>
          <p:cNvPicPr>
            <a:picLocks noChangeAspect="1"/>
          </p:cNvPicPr>
          <p:nvPr/>
        </p:nvPicPr>
        <p:blipFill rotWithShape="1">
          <a:blip r:embed="rId2"/>
          <a:srcRect l="27163" t="20601" r="31100" b="8001"/>
          <a:stretch/>
        </p:blipFill>
        <p:spPr>
          <a:xfrm>
            <a:off x="5570765" y="356659"/>
            <a:ext cx="6285875" cy="6048672"/>
          </a:xfrm>
          <a:prstGeom prst="rect">
            <a:avLst/>
          </a:prstGeom>
        </p:spPr>
      </p:pic>
      <p:pic>
        <p:nvPicPr>
          <p:cNvPr id="6" name="Picture 5">
            <a:extLst>
              <a:ext uri="{FF2B5EF4-FFF2-40B4-BE49-F238E27FC236}">
                <a16:creationId xmlns:a16="http://schemas.microsoft.com/office/drawing/2014/main" id="{43013A1B-8CD1-4A3C-B1B2-91BA3B17C387}"/>
              </a:ext>
            </a:extLst>
          </p:cNvPr>
          <p:cNvPicPr>
            <a:picLocks noChangeAspect="1"/>
          </p:cNvPicPr>
          <p:nvPr/>
        </p:nvPicPr>
        <p:blipFill rotWithShape="1">
          <a:blip r:embed="rId3"/>
          <a:srcRect l="23225" t="50000" r="53538" b="30400"/>
          <a:stretch/>
        </p:blipFill>
        <p:spPr>
          <a:xfrm>
            <a:off x="1" y="1412776"/>
            <a:ext cx="5463628" cy="2592288"/>
          </a:xfrm>
          <a:prstGeom prst="rect">
            <a:avLst/>
          </a:prstGeom>
        </p:spPr>
      </p:pic>
      <p:sp>
        <p:nvSpPr>
          <p:cNvPr id="8" name="Title 1">
            <a:extLst>
              <a:ext uri="{FF2B5EF4-FFF2-40B4-BE49-F238E27FC236}">
                <a16:creationId xmlns:a16="http://schemas.microsoft.com/office/drawing/2014/main" id="{97C67DF5-41C1-4EA5-BC18-B678034F4757}"/>
              </a:ext>
            </a:extLst>
          </p:cNvPr>
          <p:cNvSpPr txBox="1">
            <a:spLocks/>
          </p:cNvSpPr>
          <p:nvPr/>
        </p:nvSpPr>
        <p:spPr bwMode="auto">
          <a:xfrm>
            <a:off x="78489" y="260649"/>
            <a:ext cx="10945283" cy="737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nl-NL" altLang="nl-NL" sz="4800" b="1" dirty="0">
                <a:solidFill>
                  <a:srgbClr val="00ADD9"/>
                </a:solidFill>
              </a:rPr>
              <a:t>O</a:t>
            </a:r>
            <a:r>
              <a:rPr lang="nl-NL" altLang="nl-NL" sz="4800" b="1" baseline="-25000" dirty="0">
                <a:solidFill>
                  <a:srgbClr val="00ADD9"/>
                </a:solidFill>
              </a:rPr>
              <a:t>2</a:t>
            </a:r>
            <a:r>
              <a:rPr lang="nl-NL" altLang="nl-NL" sz="4800" b="1" dirty="0">
                <a:solidFill>
                  <a:srgbClr val="00ADD9"/>
                </a:solidFill>
              </a:rPr>
              <a:t> profielen</a:t>
            </a:r>
          </a:p>
        </p:txBody>
      </p:sp>
      <p:sp>
        <p:nvSpPr>
          <p:cNvPr id="9" name="Rectangle 8">
            <a:extLst>
              <a:ext uri="{FF2B5EF4-FFF2-40B4-BE49-F238E27FC236}">
                <a16:creationId xmlns:a16="http://schemas.microsoft.com/office/drawing/2014/main" id="{DC1C2EF7-5A31-4C1D-87B3-753C130E8A1B}"/>
              </a:ext>
            </a:extLst>
          </p:cNvPr>
          <p:cNvSpPr/>
          <p:nvPr/>
        </p:nvSpPr>
        <p:spPr>
          <a:xfrm>
            <a:off x="0" y="5994962"/>
            <a:ext cx="6096000" cy="379656"/>
          </a:xfrm>
          <a:prstGeom prst="rect">
            <a:avLst/>
          </a:prstGeom>
        </p:spPr>
        <p:txBody>
          <a:bodyPr>
            <a:spAutoFit/>
          </a:bodyPr>
          <a:lstStyle/>
          <a:p>
            <a:r>
              <a:rPr lang="nl-NL" sz="1867" dirty="0">
                <a:solidFill>
                  <a:srgbClr val="222222"/>
                </a:solidFill>
                <a:latin typeface="Arial" panose="020B0604020202020204" pitchFamily="34" charset="0"/>
              </a:rPr>
              <a:t>de Lima, Rui L. </a:t>
            </a:r>
            <a:r>
              <a:rPr lang="nl-NL" sz="1867" dirty="0" err="1">
                <a:solidFill>
                  <a:srgbClr val="222222"/>
                </a:solidFill>
                <a:latin typeface="Arial" panose="020B0604020202020204" pitchFamily="34" charset="0"/>
              </a:rPr>
              <a:t>Pedroso</a:t>
            </a:r>
            <a:r>
              <a:rPr lang="nl-NL" sz="1867" dirty="0">
                <a:solidFill>
                  <a:srgbClr val="222222"/>
                </a:solidFill>
                <a:latin typeface="Arial" panose="020B0604020202020204" pitchFamily="34" charset="0"/>
              </a:rPr>
              <a:t>, et al. </a:t>
            </a:r>
            <a:r>
              <a:rPr lang="nl-NL" sz="1867" i="1" dirty="0" err="1">
                <a:solidFill>
                  <a:srgbClr val="222222"/>
                </a:solidFill>
                <a:latin typeface="Arial" panose="020B0604020202020204" pitchFamily="34" charset="0"/>
              </a:rPr>
              <a:t>Sustainability</a:t>
            </a:r>
            <a:r>
              <a:rPr lang="nl-NL" sz="1867" dirty="0">
                <a:solidFill>
                  <a:srgbClr val="222222"/>
                </a:solidFill>
                <a:latin typeface="Arial" panose="020B0604020202020204" pitchFamily="34" charset="0"/>
              </a:rPr>
              <a:t> (2021)</a:t>
            </a:r>
            <a:endParaRPr lang="nl-NL" sz="1867" dirty="0"/>
          </a:p>
        </p:txBody>
      </p:sp>
    </p:spTree>
    <p:extLst>
      <p:ext uri="{BB962C8B-B14F-4D97-AF65-F5344CB8AC3E}">
        <p14:creationId xmlns:p14="http://schemas.microsoft.com/office/powerpoint/2010/main" val="65560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7C67DF5-41C1-4EA5-BC18-B678034F4757}"/>
              </a:ext>
            </a:extLst>
          </p:cNvPr>
          <p:cNvSpPr txBox="1">
            <a:spLocks/>
          </p:cNvSpPr>
          <p:nvPr/>
        </p:nvSpPr>
        <p:spPr bwMode="auto">
          <a:xfrm>
            <a:off x="78489" y="260649"/>
            <a:ext cx="10945283" cy="737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nl-NL" altLang="nl-NL" sz="4800" b="1" dirty="0">
                <a:solidFill>
                  <a:srgbClr val="00ADD9"/>
                </a:solidFill>
              </a:rPr>
              <a:t>O</a:t>
            </a:r>
            <a:r>
              <a:rPr lang="nl-NL" altLang="nl-NL" sz="4800" b="1" baseline="-25000" dirty="0">
                <a:solidFill>
                  <a:srgbClr val="00ADD9"/>
                </a:solidFill>
              </a:rPr>
              <a:t>2</a:t>
            </a:r>
            <a:r>
              <a:rPr lang="nl-NL" altLang="nl-NL" sz="4800" b="1" dirty="0">
                <a:solidFill>
                  <a:srgbClr val="00ADD9"/>
                </a:solidFill>
              </a:rPr>
              <a:t> INNOZOWA</a:t>
            </a:r>
          </a:p>
        </p:txBody>
      </p:sp>
      <p:pic>
        <p:nvPicPr>
          <p:cNvPr id="7" name="Picture 2" descr="https://lh3.googleusercontent.com/hBn5d5aoZRqIwPE8i_jUAT5lt0OvilX5Qfn65gAP4xIRuJCj6CnSDyq47eVsFbmNJoHdejEmGsDxaIOSS0flBh0_dHIDnqFM7xwud0RZDA_p4zuR_rGoSCaTaG91KM92Kj6pJ3E">
            <a:extLst>
              <a:ext uri="{FF2B5EF4-FFF2-40B4-BE49-F238E27FC236}">
                <a16:creationId xmlns:a16="http://schemas.microsoft.com/office/drawing/2014/main" id="{3104CA15-A5EC-4BD5-B648-97CA4FDD42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636" y="3691872"/>
            <a:ext cx="5112568" cy="276970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98B02A13-294D-47D5-B71A-121FC6DE82EA}"/>
              </a:ext>
            </a:extLst>
          </p:cNvPr>
          <p:cNvSpPr/>
          <p:nvPr/>
        </p:nvSpPr>
        <p:spPr>
          <a:xfrm>
            <a:off x="5267988" y="1066676"/>
            <a:ext cx="5755784" cy="1938992"/>
          </a:xfrm>
          <a:prstGeom prst="rect">
            <a:avLst/>
          </a:prstGeom>
        </p:spPr>
        <p:txBody>
          <a:bodyPr wrap="square">
            <a:spAutoFit/>
          </a:bodyPr>
          <a:lstStyle/>
          <a:p>
            <a:r>
              <a:rPr lang="en-GB" sz="2000" b="1" spc="10" dirty="0">
                <a:latin typeface="+mn-lt"/>
                <a:ea typeface="Garamond" panose="02020404030301010803" pitchFamily="18" charset="0"/>
                <a:cs typeface="Garamond" panose="02020404030301010803" pitchFamily="18" charset="0"/>
              </a:rPr>
              <a:t>2019:</a:t>
            </a:r>
          </a:p>
          <a:p>
            <a:r>
              <a:rPr lang="en-GB" sz="2000" spc="10" dirty="0">
                <a:latin typeface="+mn-lt"/>
                <a:ea typeface="Garamond" panose="02020404030301010803" pitchFamily="18" charset="0"/>
                <a:cs typeface="Garamond" panose="02020404030301010803" pitchFamily="18" charset="0"/>
              </a:rPr>
              <a:t>Hypoxia events (O</a:t>
            </a:r>
            <a:r>
              <a:rPr lang="en-GB" sz="2000" spc="10" baseline="-25000" dirty="0">
                <a:latin typeface="+mn-lt"/>
                <a:ea typeface="Garamond" panose="02020404030301010803" pitchFamily="18" charset="0"/>
                <a:cs typeface="Garamond" panose="02020404030301010803" pitchFamily="18" charset="0"/>
              </a:rPr>
              <a:t>2</a:t>
            </a:r>
            <a:r>
              <a:rPr lang="en-GB" sz="2000" spc="10" dirty="0">
                <a:latin typeface="+mn-lt"/>
                <a:ea typeface="Garamond" panose="02020404030301010803" pitchFamily="18" charset="0"/>
                <a:cs typeface="Garamond" panose="02020404030301010803" pitchFamily="18" charset="0"/>
              </a:rPr>
              <a:t>&lt;6mg/L): </a:t>
            </a:r>
          </a:p>
          <a:p>
            <a:pPr marL="342900" indent="-342900">
              <a:buFont typeface="Arial" panose="020B0604020202020204" pitchFamily="34" charset="0"/>
              <a:buChar char="•"/>
            </a:pPr>
            <a:r>
              <a:rPr lang="en-GB" sz="2000" spc="10" dirty="0">
                <a:latin typeface="+mn-lt"/>
              </a:rPr>
              <a:t>PV: 157 times </a:t>
            </a:r>
          </a:p>
          <a:p>
            <a:pPr marL="342900" indent="-342900">
              <a:buFont typeface="Arial" panose="020B0604020202020204" pitchFamily="34" charset="0"/>
              <a:buChar char="•"/>
            </a:pPr>
            <a:r>
              <a:rPr lang="en-GB" sz="2000" spc="10" dirty="0" err="1">
                <a:latin typeface="+mn-lt"/>
              </a:rPr>
              <a:t>Controle</a:t>
            </a:r>
            <a:r>
              <a:rPr lang="en-GB" sz="2000" spc="10" dirty="0">
                <a:latin typeface="+mn-lt"/>
              </a:rPr>
              <a:t>: 87 times</a:t>
            </a:r>
          </a:p>
          <a:p>
            <a:pPr marL="342900" indent="-342900">
              <a:buFont typeface="Arial" panose="020B0604020202020204" pitchFamily="34" charset="0"/>
              <a:buChar char="•"/>
            </a:pPr>
            <a:endParaRPr lang="en-GB" sz="2000" spc="10" dirty="0">
              <a:latin typeface="+mn-lt"/>
            </a:endParaRPr>
          </a:p>
          <a:p>
            <a:pPr marL="342900" indent="-342900">
              <a:buFont typeface="Arial" panose="020B0604020202020204" pitchFamily="34" charset="0"/>
              <a:buChar char="•"/>
            </a:pPr>
            <a:r>
              <a:rPr lang="nl-NL" sz="2000" dirty="0">
                <a:latin typeface="+mn-lt"/>
              </a:rPr>
              <a:t>80% meer</a:t>
            </a:r>
          </a:p>
        </p:txBody>
      </p:sp>
      <p:pic>
        <p:nvPicPr>
          <p:cNvPr id="11" name="Picture 10">
            <a:extLst>
              <a:ext uri="{FF2B5EF4-FFF2-40B4-BE49-F238E27FC236}">
                <a16:creationId xmlns:a16="http://schemas.microsoft.com/office/drawing/2014/main" id="{66ABB17B-09A3-4DBD-BC86-1C94B7678B39}"/>
              </a:ext>
            </a:extLst>
          </p:cNvPr>
          <p:cNvPicPr>
            <a:picLocks noChangeAspect="1"/>
          </p:cNvPicPr>
          <p:nvPr/>
        </p:nvPicPr>
        <p:blipFill rotWithShape="1">
          <a:blip r:embed="rId3"/>
          <a:srcRect r="27978" b="45261"/>
          <a:stretch/>
        </p:blipFill>
        <p:spPr>
          <a:xfrm>
            <a:off x="224636" y="1429262"/>
            <a:ext cx="4679935" cy="1999738"/>
          </a:xfrm>
          <a:prstGeom prst="rect">
            <a:avLst/>
          </a:prstGeom>
        </p:spPr>
      </p:pic>
      <p:sp>
        <p:nvSpPr>
          <p:cNvPr id="13" name="Rectangle 12">
            <a:extLst>
              <a:ext uri="{FF2B5EF4-FFF2-40B4-BE49-F238E27FC236}">
                <a16:creationId xmlns:a16="http://schemas.microsoft.com/office/drawing/2014/main" id="{0FEF1A1F-0B28-4E9E-AB19-BF4FBBF22E28}"/>
              </a:ext>
            </a:extLst>
          </p:cNvPr>
          <p:cNvSpPr/>
          <p:nvPr/>
        </p:nvSpPr>
        <p:spPr>
          <a:xfrm>
            <a:off x="224636" y="6546744"/>
            <a:ext cx="2664296" cy="307777"/>
          </a:xfrm>
          <a:prstGeom prst="rect">
            <a:avLst/>
          </a:prstGeom>
        </p:spPr>
        <p:txBody>
          <a:bodyPr wrap="square">
            <a:spAutoFit/>
          </a:bodyPr>
          <a:lstStyle/>
          <a:p>
            <a:r>
              <a:rPr lang="en-US" sz="1400" i="1" dirty="0">
                <a:solidFill>
                  <a:srgbClr val="222222"/>
                </a:solidFill>
                <a:latin typeface="Arial" panose="020B0604020202020204" pitchFamily="34" charset="0"/>
              </a:rPr>
              <a:t>Teurlincx, Sven</a:t>
            </a:r>
            <a:r>
              <a:rPr lang="en-US" sz="1400" dirty="0">
                <a:solidFill>
                  <a:srgbClr val="222222"/>
                </a:solidFill>
                <a:latin typeface="Arial" panose="020B0604020202020204" pitchFamily="34" charset="0"/>
              </a:rPr>
              <a:t>, et al. </a:t>
            </a:r>
            <a:r>
              <a:rPr lang="en-US" sz="1400" i="1" dirty="0">
                <a:solidFill>
                  <a:srgbClr val="222222"/>
                </a:solidFill>
                <a:latin typeface="Arial" panose="020B0604020202020204" pitchFamily="34" charset="0"/>
              </a:rPr>
              <a:t>in prep</a:t>
            </a:r>
            <a:endParaRPr lang="nl-NL" sz="1400" i="1" dirty="0"/>
          </a:p>
        </p:txBody>
      </p:sp>
      <p:grpSp>
        <p:nvGrpSpPr>
          <p:cNvPr id="3" name="Group 2">
            <a:extLst>
              <a:ext uri="{FF2B5EF4-FFF2-40B4-BE49-F238E27FC236}">
                <a16:creationId xmlns:a16="http://schemas.microsoft.com/office/drawing/2014/main" id="{86799858-22FA-46A4-9AA4-DCA59CD66F07}"/>
              </a:ext>
            </a:extLst>
          </p:cNvPr>
          <p:cNvGrpSpPr/>
          <p:nvPr/>
        </p:nvGrpSpPr>
        <p:grpSpPr>
          <a:xfrm>
            <a:off x="5933296" y="3684574"/>
            <a:ext cx="5811080" cy="3141303"/>
            <a:chOff x="5398958" y="3452814"/>
            <a:chExt cx="5811080" cy="3141303"/>
          </a:xfrm>
        </p:grpSpPr>
        <p:pic>
          <p:nvPicPr>
            <p:cNvPr id="16388" name="Picture 4">
              <a:extLst>
                <a:ext uri="{FF2B5EF4-FFF2-40B4-BE49-F238E27FC236}">
                  <a16:creationId xmlns:a16="http://schemas.microsoft.com/office/drawing/2014/main" id="{EE4A6883-00F4-4B95-AD84-50D3467FBC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98" r="13153" b="1513"/>
            <a:stretch/>
          </p:blipFill>
          <p:spPr bwMode="auto">
            <a:xfrm>
              <a:off x="5882639" y="3452814"/>
              <a:ext cx="5327399" cy="29632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B610A46-4D0E-4361-A094-8C1A4A8C8055}"/>
                </a:ext>
              </a:extLst>
            </p:cNvPr>
            <p:cNvSpPr/>
            <p:nvPr/>
          </p:nvSpPr>
          <p:spPr>
            <a:xfrm>
              <a:off x="5486400" y="3937000"/>
              <a:ext cx="446896" cy="25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l-NL" sz="1200" dirty="0">
                  <a:solidFill>
                    <a:schemeClr val="tx1"/>
                  </a:solidFill>
                </a:rPr>
                <a:t>90</a:t>
              </a:r>
            </a:p>
          </p:txBody>
        </p:sp>
        <p:sp>
          <p:nvSpPr>
            <p:cNvPr id="14" name="Rectangle 13">
              <a:extLst>
                <a:ext uri="{FF2B5EF4-FFF2-40B4-BE49-F238E27FC236}">
                  <a16:creationId xmlns:a16="http://schemas.microsoft.com/office/drawing/2014/main" id="{12947F1B-7E7D-4670-9200-70ACCC058258}"/>
                </a:ext>
              </a:extLst>
            </p:cNvPr>
            <p:cNvSpPr/>
            <p:nvPr/>
          </p:nvSpPr>
          <p:spPr>
            <a:xfrm>
              <a:off x="5486400" y="4666258"/>
              <a:ext cx="446896" cy="25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l-NL" sz="1200" dirty="0">
                  <a:solidFill>
                    <a:schemeClr val="tx1"/>
                  </a:solidFill>
                </a:rPr>
                <a:t>60</a:t>
              </a:r>
            </a:p>
          </p:txBody>
        </p:sp>
        <p:sp>
          <p:nvSpPr>
            <p:cNvPr id="15" name="Rectangle 14">
              <a:extLst>
                <a:ext uri="{FF2B5EF4-FFF2-40B4-BE49-F238E27FC236}">
                  <a16:creationId xmlns:a16="http://schemas.microsoft.com/office/drawing/2014/main" id="{744D2C59-668C-4802-A58C-5153F9217F56}"/>
                </a:ext>
              </a:extLst>
            </p:cNvPr>
            <p:cNvSpPr/>
            <p:nvPr/>
          </p:nvSpPr>
          <p:spPr>
            <a:xfrm>
              <a:off x="5486400" y="5387419"/>
              <a:ext cx="446896" cy="25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l-NL" sz="1200" dirty="0">
                  <a:solidFill>
                    <a:schemeClr val="tx1"/>
                  </a:solidFill>
                </a:rPr>
                <a:t>30</a:t>
              </a:r>
            </a:p>
          </p:txBody>
        </p:sp>
        <p:sp>
          <p:nvSpPr>
            <p:cNvPr id="16" name="Rectangle 15">
              <a:extLst>
                <a:ext uri="{FF2B5EF4-FFF2-40B4-BE49-F238E27FC236}">
                  <a16:creationId xmlns:a16="http://schemas.microsoft.com/office/drawing/2014/main" id="{E5EBA810-C7B0-4BEE-8731-B2A8135EFDF6}"/>
                </a:ext>
              </a:extLst>
            </p:cNvPr>
            <p:cNvSpPr/>
            <p:nvPr/>
          </p:nvSpPr>
          <p:spPr>
            <a:xfrm>
              <a:off x="5486400" y="6075957"/>
              <a:ext cx="446896" cy="25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l-NL" sz="1200" dirty="0">
                  <a:solidFill>
                    <a:schemeClr val="tx1"/>
                  </a:solidFill>
                </a:rPr>
                <a:t>0</a:t>
              </a:r>
            </a:p>
          </p:txBody>
        </p:sp>
        <p:sp>
          <p:nvSpPr>
            <p:cNvPr id="17" name="Rectangle 16">
              <a:extLst>
                <a:ext uri="{FF2B5EF4-FFF2-40B4-BE49-F238E27FC236}">
                  <a16:creationId xmlns:a16="http://schemas.microsoft.com/office/drawing/2014/main" id="{299FDD1E-B31B-4C27-A27D-99E081C722DF}"/>
                </a:ext>
              </a:extLst>
            </p:cNvPr>
            <p:cNvSpPr/>
            <p:nvPr/>
          </p:nvSpPr>
          <p:spPr>
            <a:xfrm>
              <a:off x="6654066" y="6328388"/>
              <a:ext cx="594504" cy="25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tx1"/>
                  </a:solidFill>
                </a:rPr>
                <a:t>6 dec</a:t>
              </a:r>
            </a:p>
          </p:txBody>
        </p:sp>
        <p:sp>
          <p:nvSpPr>
            <p:cNvPr id="18" name="Rectangle 17">
              <a:extLst>
                <a:ext uri="{FF2B5EF4-FFF2-40B4-BE49-F238E27FC236}">
                  <a16:creationId xmlns:a16="http://schemas.microsoft.com/office/drawing/2014/main" id="{27F87D53-3296-4F6E-9CCD-FD2DA84F958B}"/>
                </a:ext>
              </a:extLst>
            </p:cNvPr>
            <p:cNvSpPr/>
            <p:nvPr/>
          </p:nvSpPr>
          <p:spPr>
            <a:xfrm>
              <a:off x="7725631" y="6335037"/>
              <a:ext cx="594504" cy="25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tx1"/>
                  </a:solidFill>
                </a:rPr>
                <a:t>13 dec</a:t>
              </a:r>
            </a:p>
          </p:txBody>
        </p:sp>
        <p:sp>
          <p:nvSpPr>
            <p:cNvPr id="19" name="Rectangle 18">
              <a:extLst>
                <a:ext uri="{FF2B5EF4-FFF2-40B4-BE49-F238E27FC236}">
                  <a16:creationId xmlns:a16="http://schemas.microsoft.com/office/drawing/2014/main" id="{89305D24-55C6-422E-8D24-5E80CDC07578}"/>
                </a:ext>
              </a:extLst>
            </p:cNvPr>
            <p:cNvSpPr/>
            <p:nvPr/>
          </p:nvSpPr>
          <p:spPr>
            <a:xfrm>
              <a:off x="8797196" y="6328388"/>
              <a:ext cx="594504" cy="25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tx1"/>
                  </a:solidFill>
                </a:rPr>
                <a:t>20 dec</a:t>
              </a:r>
            </a:p>
          </p:txBody>
        </p:sp>
        <p:sp>
          <p:nvSpPr>
            <p:cNvPr id="20" name="Rectangle 19">
              <a:extLst>
                <a:ext uri="{FF2B5EF4-FFF2-40B4-BE49-F238E27FC236}">
                  <a16:creationId xmlns:a16="http://schemas.microsoft.com/office/drawing/2014/main" id="{EE1FB756-5C9D-419B-9BBD-B444B4944BDD}"/>
                </a:ext>
              </a:extLst>
            </p:cNvPr>
            <p:cNvSpPr/>
            <p:nvPr/>
          </p:nvSpPr>
          <p:spPr>
            <a:xfrm>
              <a:off x="9862461" y="6335037"/>
              <a:ext cx="594504" cy="25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tx1"/>
                  </a:solidFill>
                </a:rPr>
                <a:t>27 dec</a:t>
              </a:r>
            </a:p>
          </p:txBody>
        </p:sp>
        <p:sp>
          <p:nvSpPr>
            <p:cNvPr id="21" name="Rectangle 20">
              <a:extLst>
                <a:ext uri="{FF2B5EF4-FFF2-40B4-BE49-F238E27FC236}">
                  <a16:creationId xmlns:a16="http://schemas.microsoft.com/office/drawing/2014/main" id="{3B83A304-6183-4822-9A95-AE3DC12AA089}"/>
                </a:ext>
              </a:extLst>
            </p:cNvPr>
            <p:cNvSpPr/>
            <p:nvPr/>
          </p:nvSpPr>
          <p:spPr>
            <a:xfrm rot="16200000">
              <a:off x="4631953" y="4968870"/>
              <a:ext cx="1793089" cy="25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l-NL" sz="1200" dirty="0">
                  <a:solidFill>
                    <a:schemeClr val="tx1"/>
                  </a:solidFill>
                </a:rPr>
                <a:t>Zuurstofverzadiging (%)</a:t>
              </a:r>
            </a:p>
          </p:txBody>
        </p:sp>
      </p:grpSp>
      <p:sp>
        <p:nvSpPr>
          <p:cNvPr id="5" name="Rectangle 4">
            <a:extLst>
              <a:ext uri="{FF2B5EF4-FFF2-40B4-BE49-F238E27FC236}">
                <a16:creationId xmlns:a16="http://schemas.microsoft.com/office/drawing/2014/main" id="{4B5AC4FC-8EC5-466D-8389-0DBC0A51B9D1}"/>
              </a:ext>
            </a:extLst>
          </p:cNvPr>
          <p:cNvSpPr/>
          <p:nvPr/>
        </p:nvSpPr>
        <p:spPr>
          <a:xfrm>
            <a:off x="5317334" y="3752761"/>
            <a:ext cx="723275" cy="369332"/>
          </a:xfrm>
          <a:prstGeom prst="rect">
            <a:avLst/>
          </a:prstGeom>
        </p:spPr>
        <p:txBody>
          <a:bodyPr wrap="none">
            <a:spAutoFit/>
          </a:bodyPr>
          <a:lstStyle/>
          <a:p>
            <a:r>
              <a:rPr lang="en-GB" b="1" spc="10" dirty="0">
                <a:ea typeface="Garamond" panose="02020404030301010803" pitchFamily="18" charset="0"/>
                <a:cs typeface="Garamond" panose="02020404030301010803" pitchFamily="18" charset="0"/>
              </a:rPr>
              <a:t>2021:</a:t>
            </a:r>
          </a:p>
        </p:txBody>
      </p:sp>
      <p:sp>
        <p:nvSpPr>
          <p:cNvPr id="25" name="Rectangle 24">
            <a:extLst>
              <a:ext uri="{FF2B5EF4-FFF2-40B4-BE49-F238E27FC236}">
                <a16:creationId xmlns:a16="http://schemas.microsoft.com/office/drawing/2014/main" id="{FE1CD99F-274F-48C2-8F2C-15748AC8A5B4}"/>
              </a:ext>
            </a:extLst>
          </p:cNvPr>
          <p:cNvSpPr/>
          <p:nvPr/>
        </p:nvSpPr>
        <p:spPr>
          <a:xfrm>
            <a:off x="5337204" y="2939298"/>
            <a:ext cx="6432715" cy="584775"/>
          </a:xfrm>
          <a:prstGeom prst="rect">
            <a:avLst/>
          </a:prstGeom>
        </p:spPr>
        <p:txBody>
          <a:bodyPr wrap="square">
            <a:spAutoFit/>
          </a:bodyPr>
          <a:lstStyle/>
          <a:p>
            <a:r>
              <a:rPr lang="nl-NL" sz="1600" dirty="0">
                <a:solidFill>
                  <a:srgbClr val="222222"/>
                </a:solidFill>
                <a:latin typeface="Arial" panose="020B0604020202020204" pitchFamily="34" charset="0"/>
              </a:rPr>
              <a:t>Ziar, Hesan… </a:t>
            </a:r>
            <a:r>
              <a:rPr lang="nl-NL" sz="1600" b="1" i="1" dirty="0">
                <a:solidFill>
                  <a:srgbClr val="222222"/>
                </a:solidFill>
                <a:latin typeface="Arial" panose="020B0604020202020204" pitchFamily="34" charset="0"/>
              </a:rPr>
              <a:t>Teurlincx, Sven</a:t>
            </a:r>
            <a:r>
              <a:rPr lang="nl-NL" sz="1600" dirty="0">
                <a:solidFill>
                  <a:srgbClr val="222222"/>
                </a:solidFill>
                <a:latin typeface="Arial" panose="020B0604020202020204" pitchFamily="34" charset="0"/>
              </a:rPr>
              <a:t>, et al. </a:t>
            </a:r>
            <a:r>
              <a:rPr lang="nl-NL" sz="1600" i="1" dirty="0" err="1">
                <a:solidFill>
                  <a:srgbClr val="222222"/>
                </a:solidFill>
                <a:latin typeface="Arial" panose="020B0604020202020204" pitchFamily="34" charset="0"/>
              </a:rPr>
              <a:t>Progress</a:t>
            </a:r>
            <a:r>
              <a:rPr lang="nl-NL" sz="1600" i="1" dirty="0">
                <a:solidFill>
                  <a:srgbClr val="222222"/>
                </a:solidFill>
                <a:latin typeface="Arial" panose="020B0604020202020204" pitchFamily="34" charset="0"/>
              </a:rPr>
              <a:t> in </a:t>
            </a:r>
            <a:r>
              <a:rPr lang="nl-NL" sz="1600" i="1" dirty="0" err="1">
                <a:solidFill>
                  <a:srgbClr val="222222"/>
                </a:solidFill>
                <a:latin typeface="Arial" panose="020B0604020202020204" pitchFamily="34" charset="0"/>
              </a:rPr>
              <a:t>Photovoltaics</a:t>
            </a:r>
            <a:r>
              <a:rPr lang="nl-NL" sz="1600" i="1" dirty="0">
                <a:solidFill>
                  <a:srgbClr val="222222"/>
                </a:solidFill>
                <a:latin typeface="Arial" panose="020B0604020202020204" pitchFamily="34" charset="0"/>
              </a:rPr>
              <a:t>: research and </a:t>
            </a:r>
            <a:r>
              <a:rPr lang="nl-NL" sz="1600" i="1" dirty="0" err="1">
                <a:solidFill>
                  <a:srgbClr val="222222"/>
                </a:solidFill>
                <a:latin typeface="Arial" panose="020B0604020202020204" pitchFamily="34" charset="0"/>
              </a:rPr>
              <a:t>applications</a:t>
            </a:r>
            <a:r>
              <a:rPr lang="nl-NL" sz="1600" dirty="0">
                <a:solidFill>
                  <a:srgbClr val="222222"/>
                </a:solidFill>
                <a:latin typeface="Arial" panose="020B0604020202020204" pitchFamily="34" charset="0"/>
              </a:rPr>
              <a:t> (2021)</a:t>
            </a:r>
            <a:endParaRPr lang="nl-NL" sz="1600" dirty="0"/>
          </a:p>
        </p:txBody>
      </p:sp>
    </p:spTree>
    <p:extLst>
      <p:ext uri="{BB962C8B-B14F-4D97-AF65-F5344CB8AC3E}">
        <p14:creationId xmlns:p14="http://schemas.microsoft.com/office/powerpoint/2010/main" val="33539529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085-5991-4389-8E52-847CF5DF9124}"/>
              </a:ext>
            </a:extLst>
          </p:cNvPr>
          <p:cNvSpPr txBox="1">
            <a:spLocks/>
          </p:cNvSpPr>
          <p:nvPr/>
        </p:nvSpPr>
        <p:spPr bwMode="auto">
          <a:xfrm>
            <a:off x="78489" y="260649"/>
            <a:ext cx="10945283" cy="737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nl-NL" altLang="nl-NL" sz="4800" b="1" dirty="0">
                <a:solidFill>
                  <a:srgbClr val="00ADD9"/>
                </a:solidFill>
              </a:rPr>
              <a:t>Gasfluxen INNOZOWA2</a:t>
            </a:r>
          </a:p>
        </p:txBody>
      </p:sp>
      <p:pic>
        <p:nvPicPr>
          <p:cNvPr id="3" name="Picture 2" descr="A simple and cost-efficient automated floating chamber for continuous  measurements of carbon dioxide gas flux on lakes">
            <a:extLst>
              <a:ext uri="{FF2B5EF4-FFF2-40B4-BE49-F238E27FC236}">
                <a16:creationId xmlns:a16="http://schemas.microsoft.com/office/drawing/2014/main" id="{4AEE8022-4C72-4530-8C28-A993B009E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6682" y="2840655"/>
            <a:ext cx="5738634" cy="321363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DF63CF5B-FE06-4596-B0E4-54BCE9004586}"/>
              </a:ext>
            </a:extLst>
          </p:cNvPr>
          <p:cNvSpPr txBox="1">
            <a:spLocks/>
          </p:cNvSpPr>
          <p:nvPr/>
        </p:nvSpPr>
        <p:spPr>
          <a:xfrm>
            <a:off x="634785" y="1253331"/>
            <a:ext cx="10922429"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200" dirty="0"/>
              <a:t>Hoogfrequent meten van gasfluxen</a:t>
            </a:r>
          </a:p>
          <a:p>
            <a:r>
              <a:rPr lang="nl-NL" sz="3200" dirty="0"/>
              <a:t>Technologie in opkomst</a:t>
            </a:r>
          </a:p>
          <a:p>
            <a:endParaRPr lang="nl-NL" sz="3200" dirty="0"/>
          </a:p>
        </p:txBody>
      </p:sp>
      <p:sp>
        <p:nvSpPr>
          <p:cNvPr id="5" name="Rectangle 4">
            <a:extLst>
              <a:ext uri="{FF2B5EF4-FFF2-40B4-BE49-F238E27FC236}">
                <a16:creationId xmlns:a16="http://schemas.microsoft.com/office/drawing/2014/main" id="{2F0248ED-73E5-46A3-9020-610B7FDA21C3}"/>
              </a:ext>
            </a:extLst>
          </p:cNvPr>
          <p:cNvSpPr/>
          <p:nvPr/>
        </p:nvSpPr>
        <p:spPr>
          <a:xfrm>
            <a:off x="334157" y="6193932"/>
            <a:ext cx="11223057" cy="523220"/>
          </a:xfrm>
          <a:prstGeom prst="rect">
            <a:avLst/>
          </a:prstGeom>
        </p:spPr>
        <p:txBody>
          <a:bodyPr wrap="square">
            <a:spAutoFit/>
          </a:bodyPr>
          <a:lstStyle/>
          <a:p>
            <a:r>
              <a:rPr lang="en-US" sz="1400" b="0" i="0" dirty="0" err="1">
                <a:solidFill>
                  <a:srgbClr val="222222"/>
                </a:solidFill>
                <a:effectLst/>
                <a:latin typeface="Arial" panose="020B0604020202020204" pitchFamily="34" charset="0"/>
              </a:rPr>
              <a:t>Bastviken</a:t>
            </a:r>
            <a:r>
              <a:rPr lang="en-US" sz="1400" b="0" i="0" dirty="0">
                <a:solidFill>
                  <a:srgbClr val="222222"/>
                </a:solidFill>
                <a:effectLst/>
                <a:latin typeface="Arial" panose="020B0604020202020204" pitchFamily="34" charset="0"/>
              </a:rPr>
              <a:t>, D., Nygren, J., Schenk, J., </a:t>
            </a:r>
            <a:r>
              <a:rPr lang="en-US" sz="1400" b="0" i="0" dirty="0" err="1">
                <a:solidFill>
                  <a:srgbClr val="222222"/>
                </a:solidFill>
                <a:effectLst/>
                <a:latin typeface="Arial" panose="020B0604020202020204" pitchFamily="34" charset="0"/>
              </a:rPr>
              <a:t>Parellada</a:t>
            </a:r>
            <a:r>
              <a:rPr lang="en-US" sz="1400" b="0" i="0" dirty="0">
                <a:solidFill>
                  <a:srgbClr val="222222"/>
                </a:solidFill>
                <a:effectLst/>
                <a:latin typeface="Arial" panose="020B0604020202020204" pitchFamily="34" charset="0"/>
              </a:rPr>
              <a:t> </a:t>
            </a:r>
            <a:r>
              <a:rPr lang="en-US" sz="1400" b="0" i="0" dirty="0" err="1">
                <a:solidFill>
                  <a:srgbClr val="222222"/>
                </a:solidFill>
                <a:effectLst/>
                <a:latin typeface="Arial" panose="020B0604020202020204" pitchFamily="34" charset="0"/>
              </a:rPr>
              <a:t>Massana</a:t>
            </a:r>
            <a:r>
              <a:rPr lang="en-US" sz="1400" b="0" i="0" dirty="0">
                <a:solidFill>
                  <a:srgbClr val="222222"/>
                </a:solidFill>
                <a:effectLst/>
                <a:latin typeface="Arial" panose="020B0604020202020204" pitchFamily="34" charset="0"/>
              </a:rPr>
              <a:t>, R., &amp; Duc, N. T. (2020). Facilitating the use of low-cost methane (CH 4) sensors in flux chambers–calibration, data processing, and an open-source make-it-yourself logger. </a:t>
            </a:r>
            <a:r>
              <a:rPr lang="en-US" sz="1400" b="0" i="1" dirty="0" err="1">
                <a:solidFill>
                  <a:srgbClr val="222222"/>
                </a:solidFill>
                <a:effectLst/>
                <a:latin typeface="Arial" panose="020B0604020202020204" pitchFamily="34" charset="0"/>
              </a:rPr>
              <a:t>Biogeosciences</a:t>
            </a:r>
            <a:r>
              <a:rPr lang="en-US" sz="1400" b="0" i="0" dirty="0">
                <a:solidFill>
                  <a:srgbClr val="222222"/>
                </a:solidFill>
                <a:effectLst/>
                <a:latin typeface="Arial" panose="020B0604020202020204" pitchFamily="34" charset="0"/>
              </a:rPr>
              <a:t>, </a:t>
            </a:r>
            <a:r>
              <a:rPr lang="en-US" sz="1400" b="0" i="1" dirty="0">
                <a:solidFill>
                  <a:srgbClr val="222222"/>
                </a:solidFill>
                <a:effectLst/>
                <a:latin typeface="Arial" panose="020B0604020202020204" pitchFamily="34" charset="0"/>
              </a:rPr>
              <a:t>17</a:t>
            </a:r>
            <a:r>
              <a:rPr lang="en-US" sz="1400" b="0" i="0" dirty="0">
                <a:solidFill>
                  <a:srgbClr val="222222"/>
                </a:solidFill>
                <a:effectLst/>
                <a:latin typeface="Arial" panose="020B0604020202020204" pitchFamily="34" charset="0"/>
              </a:rPr>
              <a:t>(13), 3659-3667.</a:t>
            </a:r>
            <a:endParaRPr lang="nl-NL" sz="1400" dirty="0"/>
          </a:p>
        </p:txBody>
      </p:sp>
    </p:spTree>
    <p:extLst>
      <p:ext uri="{BB962C8B-B14F-4D97-AF65-F5344CB8AC3E}">
        <p14:creationId xmlns:p14="http://schemas.microsoft.com/office/powerpoint/2010/main" val="3471908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31B75-E24D-44A2-8F1F-0E1262DA3B77}"/>
              </a:ext>
            </a:extLst>
          </p:cNvPr>
          <p:cNvSpPr txBox="1">
            <a:spLocks/>
          </p:cNvSpPr>
          <p:nvPr/>
        </p:nvSpPr>
        <p:spPr bwMode="auto">
          <a:xfrm>
            <a:off x="78489" y="260649"/>
            <a:ext cx="10945283" cy="196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nl-NL" altLang="nl-NL" sz="4800" b="1" dirty="0">
                <a:solidFill>
                  <a:srgbClr val="00ADD9"/>
                </a:solidFill>
              </a:rPr>
              <a:t>Conclusies</a:t>
            </a:r>
          </a:p>
        </p:txBody>
      </p:sp>
      <p:sp>
        <p:nvSpPr>
          <p:cNvPr id="3" name="Content Placeholder 2">
            <a:extLst>
              <a:ext uri="{FF2B5EF4-FFF2-40B4-BE49-F238E27FC236}">
                <a16:creationId xmlns:a16="http://schemas.microsoft.com/office/drawing/2014/main" id="{640E1A29-131B-4370-A39C-56897E7BF4B9}"/>
              </a:ext>
            </a:extLst>
          </p:cNvPr>
          <p:cNvSpPr txBox="1">
            <a:spLocks/>
          </p:cNvSpPr>
          <p:nvPr/>
        </p:nvSpPr>
        <p:spPr>
          <a:xfrm>
            <a:off x="634785" y="1253331"/>
            <a:ext cx="10922429" cy="52629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3200" b="1" dirty="0"/>
              <a:t>Meet langere tijd</a:t>
            </a:r>
          </a:p>
          <a:p>
            <a:pPr lvl="1"/>
            <a:r>
              <a:rPr lang="nl-NL" sz="2800" dirty="0"/>
              <a:t>DRIVER: nog 2.5 jaar metingen te gaan!</a:t>
            </a:r>
          </a:p>
          <a:p>
            <a:r>
              <a:rPr lang="nl-NL" sz="3200" b="1" dirty="0"/>
              <a:t>Koolstof</a:t>
            </a:r>
            <a:r>
              <a:rPr lang="nl-NL" sz="3200" dirty="0"/>
              <a:t> opslag en uitstoot is de ecologische functie die centraal staat bij de energietransitie, neem hem meer mee in monitoring</a:t>
            </a:r>
          </a:p>
          <a:p>
            <a:pPr lvl="1"/>
            <a:r>
              <a:rPr lang="nl-NL" sz="2800" dirty="0"/>
              <a:t>Technologie in ontwikkeling</a:t>
            </a:r>
          </a:p>
          <a:p>
            <a:r>
              <a:rPr lang="nl-NL" sz="3200" dirty="0"/>
              <a:t>Aandacht voor </a:t>
            </a:r>
            <a:r>
              <a:rPr lang="nl-NL" sz="3200" b="1" dirty="0"/>
              <a:t>co-design</a:t>
            </a:r>
            <a:r>
              <a:rPr lang="nl-NL" sz="3200" dirty="0"/>
              <a:t> van PV systemen ten behoeve van ecosystemen (win-win)</a:t>
            </a:r>
          </a:p>
          <a:p>
            <a:pPr lvl="1"/>
            <a:r>
              <a:rPr lang="nl-NL" sz="2800" dirty="0"/>
              <a:t>Biodiversiteitswinst</a:t>
            </a:r>
          </a:p>
          <a:p>
            <a:pPr lvl="1"/>
            <a:r>
              <a:rPr lang="nl-NL" sz="2800" dirty="0"/>
              <a:t>Waterkwaliteitswinst</a:t>
            </a:r>
          </a:p>
          <a:p>
            <a:pPr lvl="1"/>
            <a:r>
              <a:rPr lang="nl-NL" sz="2800" dirty="0" err="1"/>
              <a:t>Zwemwaterkwaliteitwinst</a:t>
            </a:r>
            <a:endParaRPr lang="nl-NL" sz="2800" dirty="0"/>
          </a:p>
          <a:p>
            <a:endParaRPr lang="nl-NL" sz="3200" dirty="0"/>
          </a:p>
          <a:p>
            <a:endParaRPr lang="nl-NL" sz="3200" dirty="0"/>
          </a:p>
          <a:p>
            <a:endParaRPr lang="nl-NL" sz="3200" dirty="0"/>
          </a:p>
          <a:p>
            <a:endParaRPr lang="nl-NL" sz="3200" dirty="0"/>
          </a:p>
        </p:txBody>
      </p:sp>
    </p:spTree>
    <p:extLst>
      <p:ext uri="{BB962C8B-B14F-4D97-AF65-F5344CB8AC3E}">
        <p14:creationId xmlns:p14="http://schemas.microsoft.com/office/powerpoint/2010/main" val="311744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8BA-7E5A-4E3D-9C81-A350D1E00B1F}"/>
              </a:ext>
            </a:extLst>
          </p:cNvPr>
          <p:cNvSpPr txBox="1">
            <a:spLocks/>
          </p:cNvSpPr>
          <p:nvPr/>
        </p:nvSpPr>
        <p:spPr bwMode="auto">
          <a:xfrm>
            <a:off x="78489" y="260649"/>
            <a:ext cx="10945283" cy="196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nl-NL" altLang="nl-NL" sz="4800" b="1" dirty="0">
                <a:solidFill>
                  <a:srgbClr val="00ADD9"/>
                </a:solidFill>
              </a:rPr>
              <a:t>Nature </a:t>
            </a:r>
            <a:r>
              <a:rPr lang="nl-NL" altLang="nl-NL" sz="4800" b="1" dirty="0" err="1">
                <a:solidFill>
                  <a:srgbClr val="00ADD9"/>
                </a:solidFill>
              </a:rPr>
              <a:t>Futures</a:t>
            </a:r>
            <a:r>
              <a:rPr lang="nl-NL" altLang="nl-NL" sz="4800" b="1" dirty="0">
                <a:solidFill>
                  <a:srgbClr val="00ADD9"/>
                </a:solidFill>
              </a:rPr>
              <a:t> Framework</a:t>
            </a:r>
          </a:p>
        </p:txBody>
      </p:sp>
      <p:grpSp>
        <p:nvGrpSpPr>
          <p:cNvPr id="23" name="Group 22">
            <a:extLst>
              <a:ext uri="{FF2B5EF4-FFF2-40B4-BE49-F238E27FC236}">
                <a16:creationId xmlns:a16="http://schemas.microsoft.com/office/drawing/2014/main" id="{C9E74AD9-3AAD-4291-A8EB-351C3AF31B5D}"/>
              </a:ext>
            </a:extLst>
          </p:cNvPr>
          <p:cNvGrpSpPr/>
          <p:nvPr/>
        </p:nvGrpSpPr>
        <p:grpSpPr>
          <a:xfrm>
            <a:off x="389475" y="1075549"/>
            <a:ext cx="8504399" cy="4611441"/>
            <a:chOff x="701446" y="567026"/>
            <a:chExt cx="9971822" cy="5301540"/>
          </a:xfrm>
        </p:grpSpPr>
        <p:sp>
          <p:nvSpPr>
            <p:cNvPr id="21" name="Isosceles Triangle 20">
              <a:extLst>
                <a:ext uri="{FF2B5EF4-FFF2-40B4-BE49-F238E27FC236}">
                  <a16:creationId xmlns:a16="http://schemas.microsoft.com/office/drawing/2014/main" id="{3B47E404-317D-4FB7-B6E1-5AA30F362620}"/>
                </a:ext>
              </a:extLst>
            </p:cNvPr>
            <p:cNvSpPr/>
            <p:nvPr/>
          </p:nvSpPr>
          <p:spPr>
            <a:xfrm>
              <a:off x="2703774" y="1400960"/>
              <a:ext cx="5967167" cy="4421171"/>
            </a:xfrm>
            <a:prstGeom prst="triangle">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xtBox 14">
              <a:extLst>
                <a:ext uri="{FF2B5EF4-FFF2-40B4-BE49-F238E27FC236}">
                  <a16:creationId xmlns:a16="http://schemas.microsoft.com/office/drawing/2014/main" id="{83018E43-C08A-444D-B129-972ADC8F8777}"/>
                </a:ext>
              </a:extLst>
            </p:cNvPr>
            <p:cNvSpPr txBox="1"/>
            <p:nvPr/>
          </p:nvSpPr>
          <p:spPr>
            <a:xfrm>
              <a:off x="4425108" y="567026"/>
              <a:ext cx="2524494" cy="400110"/>
            </a:xfrm>
            <a:prstGeom prst="rect">
              <a:avLst/>
            </a:prstGeom>
            <a:noFill/>
          </p:spPr>
          <p:txBody>
            <a:bodyPr wrap="square" rtlCol="0">
              <a:spAutoFit/>
            </a:bodyPr>
            <a:lstStyle/>
            <a:p>
              <a:pPr algn="ctr"/>
              <a:r>
                <a:rPr lang="nl-NL" sz="2000" b="1" dirty="0">
                  <a:solidFill>
                    <a:srgbClr val="5F5F5F"/>
                  </a:solidFill>
                  <a:latin typeface="Montserrat Light"/>
                </a:rPr>
                <a:t>Nature </a:t>
              </a:r>
              <a:r>
                <a:rPr lang="nl-NL" sz="2000" b="1" dirty="0" err="1">
                  <a:solidFill>
                    <a:srgbClr val="5F5F5F"/>
                  </a:solidFill>
                  <a:latin typeface="Montserrat Light"/>
                </a:rPr>
                <a:t>for</a:t>
              </a:r>
              <a:r>
                <a:rPr lang="nl-NL" sz="2000" b="1" dirty="0">
                  <a:solidFill>
                    <a:srgbClr val="5F5F5F"/>
                  </a:solidFill>
                  <a:latin typeface="Montserrat Light"/>
                </a:rPr>
                <a:t> nature</a:t>
              </a:r>
              <a:endParaRPr lang="en-US" sz="2000" b="1" dirty="0">
                <a:solidFill>
                  <a:srgbClr val="5F5F5F"/>
                </a:solidFill>
                <a:latin typeface="Montserrat Light"/>
              </a:endParaRPr>
            </a:p>
          </p:txBody>
        </p:sp>
        <p:sp>
          <p:nvSpPr>
            <p:cNvPr id="16" name="TextBox 15">
              <a:extLst>
                <a:ext uri="{FF2B5EF4-FFF2-40B4-BE49-F238E27FC236}">
                  <a16:creationId xmlns:a16="http://schemas.microsoft.com/office/drawing/2014/main" id="{2176211E-6912-4B10-96C6-133E7E0F0B3C}"/>
                </a:ext>
              </a:extLst>
            </p:cNvPr>
            <p:cNvSpPr txBox="1"/>
            <p:nvPr/>
          </p:nvSpPr>
          <p:spPr>
            <a:xfrm>
              <a:off x="701446" y="5300443"/>
              <a:ext cx="2524494" cy="400110"/>
            </a:xfrm>
            <a:prstGeom prst="rect">
              <a:avLst/>
            </a:prstGeom>
            <a:noFill/>
          </p:spPr>
          <p:txBody>
            <a:bodyPr wrap="square" rtlCol="0">
              <a:spAutoFit/>
            </a:bodyPr>
            <a:lstStyle/>
            <a:p>
              <a:pPr algn="ctr"/>
              <a:r>
                <a:rPr lang="nl-NL" sz="2000" b="1" dirty="0">
                  <a:solidFill>
                    <a:srgbClr val="5F5F5F"/>
                  </a:solidFill>
                  <a:latin typeface="Montserrat Light"/>
                </a:rPr>
                <a:t>Nature as Culture</a:t>
              </a:r>
              <a:endParaRPr lang="en-US" sz="2000" b="1" dirty="0">
                <a:solidFill>
                  <a:srgbClr val="5F5F5F"/>
                </a:solidFill>
                <a:latin typeface="Montserrat Light"/>
              </a:endParaRPr>
            </a:p>
          </p:txBody>
        </p:sp>
        <p:sp>
          <p:nvSpPr>
            <p:cNvPr id="17" name="TextBox 16">
              <a:extLst>
                <a:ext uri="{FF2B5EF4-FFF2-40B4-BE49-F238E27FC236}">
                  <a16:creationId xmlns:a16="http://schemas.microsoft.com/office/drawing/2014/main" id="{F61B621A-92FD-461F-A5F2-4528A89BB583}"/>
                </a:ext>
              </a:extLst>
            </p:cNvPr>
            <p:cNvSpPr txBox="1"/>
            <p:nvPr/>
          </p:nvSpPr>
          <p:spPr>
            <a:xfrm>
              <a:off x="8148774" y="5369428"/>
              <a:ext cx="2524494" cy="400110"/>
            </a:xfrm>
            <a:prstGeom prst="rect">
              <a:avLst/>
            </a:prstGeom>
            <a:noFill/>
          </p:spPr>
          <p:txBody>
            <a:bodyPr wrap="square" rtlCol="0">
              <a:spAutoFit/>
            </a:bodyPr>
            <a:lstStyle/>
            <a:p>
              <a:pPr algn="ctr"/>
              <a:r>
                <a:rPr lang="nl-NL" sz="2000" b="1" dirty="0">
                  <a:solidFill>
                    <a:srgbClr val="5F5F5F"/>
                  </a:solidFill>
                  <a:latin typeface="Montserrat Light"/>
                </a:rPr>
                <a:t>Nature </a:t>
              </a:r>
              <a:r>
                <a:rPr lang="nl-NL" sz="2000" b="1" dirty="0" err="1">
                  <a:solidFill>
                    <a:srgbClr val="5F5F5F"/>
                  </a:solidFill>
                  <a:latin typeface="Montserrat Light"/>
                </a:rPr>
                <a:t>for</a:t>
              </a:r>
              <a:r>
                <a:rPr lang="nl-NL" sz="2000" b="1" dirty="0">
                  <a:solidFill>
                    <a:srgbClr val="5F5F5F"/>
                  </a:solidFill>
                  <a:latin typeface="Montserrat Light"/>
                </a:rPr>
                <a:t> People</a:t>
              </a:r>
              <a:endParaRPr lang="en-US" sz="2000" b="1" dirty="0">
                <a:solidFill>
                  <a:srgbClr val="5F5F5F"/>
                </a:solidFill>
                <a:latin typeface="Montserrat Light"/>
              </a:endParaRPr>
            </a:p>
          </p:txBody>
        </p:sp>
        <p:pic>
          <p:nvPicPr>
            <p:cNvPr id="18" name="Picture 5" descr="Canals, cobbles and wonky houses': the allure of Amsterdam | Financial Times">
              <a:extLst>
                <a:ext uri="{FF2B5EF4-FFF2-40B4-BE49-F238E27FC236}">
                  <a16:creationId xmlns:a16="http://schemas.microsoft.com/office/drawing/2014/main" id="{9202004E-9136-4DC1-A7B2-BFAA6D20A01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27700" y="4652586"/>
              <a:ext cx="1327204" cy="12159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9" descr="Duik eens onder en ga op zoek naar leven onderwater - Natuurfotografie">
              <a:extLst>
                <a:ext uri="{FF2B5EF4-FFF2-40B4-BE49-F238E27FC236}">
                  <a16:creationId xmlns:a16="http://schemas.microsoft.com/office/drawing/2014/main" id="{AC77B113-FFB4-430B-B7E8-0A50258882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4956" y="1922914"/>
              <a:ext cx="1464800" cy="13792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 name="Picture 11" descr="Zwemmen in natuurwater in Limburg kan weer - De Limburger Mobile">
              <a:extLst>
                <a:ext uri="{FF2B5EF4-FFF2-40B4-BE49-F238E27FC236}">
                  <a16:creationId xmlns:a16="http://schemas.microsoft.com/office/drawing/2014/main" id="{F919D6A3-2946-4C46-864A-EE17166391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6722" y="4383643"/>
              <a:ext cx="1612051" cy="146170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2050" name="Picture 2" descr="Logo IPBES - Resources and information on agriculture and biodiversity in  the Indian Ocean">
            <a:extLst>
              <a:ext uri="{FF2B5EF4-FFF2-40B4-BE49-F238E27FC236}">
                <a16:creationId xmlns:a16="http://schemas.microsoft.com/office/drawing/2014/main" id="{30695544-AF2F-46FF-84CA-A0C61E25E4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5773" y="584244"/>
            <a:ext cx="2552700" cy="17907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806328AB-F316-4420-A539-BC25F6E8B831}"/>
              </a:ext>
            </a:extLst>
          </p:cNvPr>
          <p:cNvSpPr/>
          <p:nvPr/>
        </p:nvSpPr>
        <p:spPr>
          <a:xfrm>
            <a:off x="86306" y="6328139"/>
            <a:ext cx="11934313" cy="523220"/>
          </a:xfrm>
          <a:prstGeom prst="rect">
            <a:avLst/>
          </a:prstGeom>
        </p:spPr>
        <p:txBody>
          <a:bodyPr wrap="square">
            <a:spAutoFit/>
          </a:bodyPr>
          <a:lstStyle/>
          <a:p>
            <a:r>
              <a:rPr lang="nl-NL" sz="1400" b="0" i="0" dirty="0">
                <a:solidFill>
                  <a:srgbClr val="222222"/>
                </a:solidFill>
                <a:effectLst/>
                <a:latin typeface="Arial" panose="020B0604020202020204" pitchFamily="34" charset="0"/>
              </a:rPr>
              <a:t>Pereira, L. M., Davies, K. K., den </a:t>
            </a:r>
            <a:r>
              <a:rPr lang="nl-NL" sz="1400" b="0" i="0" dirty="0" err="1">
                <a:solidFill>
                  <a:srgbClr val="222222"/>
                </a:solidFill>
                <a:effectLst/>
                <a:latin typeface="Arial" panose="020B0604020202020204" pitchFamily="34" charset="0"/>
              </a:rPr>
              <a:t>Belder</a:t>
            </a:r>
            <a:r>
              <a:rPr lang="nl-NL" sz="1400" b="0" i="0" dirty="0">
                <a:solidFill>
                  <a:srgbClr val="222222"/>
                </a:solidFill>
                <a:effectLst/>
                <a:latin typeface="Arial" panose="020B0604020202020204" pitchFamily="34" charset="0"/>
              </a:rPr>
              <a:t>, E., Ferrier, S., </a:t>
            </a:r>
            <a:r>
              <a:rPr lang="nl-NL" sz="1400" b="0" i="0" dirty="0" err="1">
                <a:solidFill>
                  <a:srgbClr val="222222"/>
                </a:solidFill>
                <a:effectLst/>
                <a:latin typeface="Arial" panose="020B0604020202020204" pitchFamily="34" charset="0"/>
              </a:rPr>
              <a:t>Karlsson‐Vinkhuyzen</a:t>
            </a:r>
            <a:r>
              <a:rPr lang="nl-NL" sz="1400" b="0" i="0" dirty="0">
                <a:solidFill>
                  <a:srgbClr val="222222"/>
                </a:solidFill>
                <a:effectLst/>
                <a:latin typeface="Arial" panose="020B0604020202020204" pitchFamily="34" charset="0"/>
              </a:rPr>
              <a:t>, S., Kim, H., ... &amp; </a:t>
            </a:r>
            <a:r>
              <a:rPr lang="nl-NL" sz="1400" b="0" i="0" dirty="0" err="1">
                <a:solidFill>
                  <a:srgbClr val="222222"/>
                </a:solidFill>
                <a:effectLst/>
                <a:latin typeface="Arial" panose="020B0604020202020204" pitchFamily="34" charset="0"/>
              </a:rPr>
              <a:t>Lundquist</a:t>
            </a:r>
            <a:r>
              <a:rPr lang="nl-NL" sz="1400" b="0" i="0" dirty="0">
                <a:solidFill>
                  <a:srgbClr val="222222"/>
                </a:solidFill>
                <a:effectLst/>
                <a:latin typeface="Arial" panose="020B0604020202020204" pitchFamily="34" charset="0"/>
              </a:rPr>
              <a:t>, C. J. (2020). </a:t>
            </a:r>
            <a:r>
              <a:rPr lang="nl-NL" sz="1400" b="0" i="0" dirty="0" err="1">
                <a:solidFill>
                  <a:srgbClr val="222222"/>
                </a:solidFill>
                <a:effectLst/>
                <a:latin typeface="Arial" panose="020B0604020202020204" pitchFamily="34" charset="0"/>
              </a:rPr>
              <a:t>Developing</a:t>
            </a:r>
            <a:r>
              <a:rPr lang="nl-NL" sz="1400" b="0" i="0" dirty="0">
                <a:solidFill>
                  <a:srgbClr val="222222"/>
                </a:solidFill>
                <a:effectLst/>
                <a:latin typeface="Arial" panose="020B0604020202020204" pitchFamily="34" charset="0"/>
              </a:rPr>
              <a:t> </a:t>
            </a:r>
            <a:r>
              <a:rPr lang="nl-NL" sz="1400" b="0" i="0" dirty="0" err="1">
                <a:solidFill>
                  <a:srgbClr val="222222"/>
                </a:solidFill>
                <a:effectLst/>
                <a:latin typeface="Arial" panose="020B0604020202020204" pitchFamily="34" charset="0"/>
              </a:rPr>
              <a:t>multiscale</a:t>
            </a:r>
            <a:r>
              <a:rPr lang="nl-NL" sz="1400" b="0" i="0" dirty="0">
                <a:solidFill>
                  <a:srgbClr val="222222"/>
                </a:solidFill>
                <a:effectLst/>
                <a:latin typeface="Arial" panose="020B0604020202020204" pitchFamily="34" charset="0"/>
              </a:rPr>
              <a:t> and </a:t>
            </a:r>
            <a:r>
              <a:rPr lang="nl-NL" sz="1400" b="0" i="0" dirty="0" err="1">
                <a:solidFill>
                  <a:srgbClr val="222222"/>
                </a:solidFill>
                <a:effectLst/>
                <a:latin typeface="Arial" panose="020B0604020202020204" pitchFamily="34" charset="0"/>
              </a:rPr>
              <a:t>integrative</a:t>
            </a:r>
            <a:r>
              <a:rPr lang="nl-NL" sz="1400" b="0" i="0" dirty="0">
                <a:solidFill>
                  <a:srgbClr val="222222"/>
                </a:solidFill>
                <a:effectLst/>
                <a:latin typeface="Arial" panose="020B0604020202020204" pitchFamily="34" charset="0"/>
              </a:rPr>
              <a:t> nature–</a:t>
            </a:r>
            <a:r>
              <a:rPr lang="nl-NL" sz="1400" b="0" i="0" dirty="0" err="1">
                <a:solidFill>
                  <a:srgbClr val="222222"/>
                </a:solidFill>
                <a:effectLst/>
                <a:latin typeface="Arial" panose="020B0604020202020204" pitchFamily="34" charset="0"/>
              </a:rPr>
              <a:t>people</a:t>
            </a:r>
            <a:r>
              <a:rPr lang="nl-NL" sz="1400" b="0" i="0" dirty="0">
                <a:solidFill>
                  <a:srgbClr val="222222"/>
                </a:solidFill>
                <a:effectLst/>
                <a:latin typeface="Arial" panose="020B0604020202020204" pitchFamily="34" charset="0"/>
              </a:rPr>
              <a:t> </a:t>
            </a:r>
            <a:r>
              <a:rPr lang="nl-NL" sz="1400" b="0" i="0" dirty="0" err="1">
                <a:solidFill>
                  <a:srgbClr val="222222"/>
                </a:solidFill>
                <a:effectLst/>
                <a:latin typeface="Arial" panose="020B0604020202020204" pitchFamily="34" charset="0"/>
              </a:rPr>
              <a:t>scenarios</a:t>
            </a:r>
            <a:r>
              <a:rPr lang="nl-NL" sz="1400" b="0" i="0" dirty="0">
                <a:solidFill>
                  <a:srgbClr val="222222"/>
                </a:solidFill>
                <a:effectLst/>
                <a:latin typeface="Arial" panose="020B0604020202020204" pitchFamily="34" charset="0"/>
              </a:rPr>
              <a:t> </a:t>
            </a:r>
            <a:r>
              <a:rPr lang="nl-NL" sz="1400" b="0" i="0" dirty="0" err="1">
                <a:solidFill>
                  <a:srgbClr val="222222"/>
                </a:solidFill>
                <a:effectLst/>
                <a:latin typeface="Arial" panose="020B0604020202020204" pitchFamily="34" charset="0"/>
              </a:rPr>
              <a:t>using</a:t>
            </a:r>
            <a:r>
              <a:rPr lang="nl-NL" sz="1400" b="0" i="0" dirty="0">
                <a:solidFill>
                  <a:srgbClr val="222222"/>
                </a:solidFill>
                <a:effectLst/>
                <a:latin typeface="Arial" panose="020B0604020202020204" pitchFamily="34" charset="0"/>
              </a:rPr>
              <a:t> </a:t>
            </a:r>
            <a:r>
              <a:rPr lang="nl-NL" sz="1400" b="0" i="0" dirty="0" err="1">
                <a:solidFill>
                  <a:srgbClr val="222222"/>
                </a:solidFill>
                <a:effectLst/>
                <a:latin typeface="Arial" panose="020B0604020202020204" pitchFamily="34" charset="0"/>
              </a:rPr>
              <a:t>the</a:t>
            </a:r>
            <a:r>
              <a:rPr lang="nl-NL" sz="1400" b="0" i="0" dirty="0">
                <a:solidFill>
                  <a:srgbClr val="222222"/>
                </a:solidFill>
                <a:effectLst/>
                <a:latin typeface="Arial" panose="020B0604020202020204" pitchFamily="34" charset="0"/>
              </a:rPr>
              <a:t> Nature </a:t>
            </a:r>
            <a:r>
              <a:rPr lang="nl-NL" sz="1400" b="0" i="0" dirty="0" err="1">
                <a:solidFill>
                  <a:srgbClr val="222222"/>
                </a:solidFill>
                <a:effectLst/>
                <a:latin typeface="Arial" panose="020B0604020202020204" pitchFamily="34" charset="0"/>
              </a:rPr>
              <a:t>Futures</a:t>
            </a:r>
            <a:r>
              <a:rPr lang="nl-NL" sz="1400" b="0" i="0" dirty="0">
                <a:solidFill>
                  <a:srgbClr val="222222"/>
                </a:solidFill>
                <a:effectLst/>
                <a:latin typeface="Arial" panose="020B0604020202020204" pitchFamily="34" charset="0"/>
              </a:rPr>
              <a:t> Framework. </a:t>
            </a:r>
            <a:r>
              <a:rPr lang="nl-NL" sz="1400" b="0" i="1" dirty="0">
                <a:solidFill>
                  <a:srgbClr val="222222"/>
                </a:solidFill>
                <a:effectLst/>
                <a:latin typeface="Arial" panose="020B0604020202020204" pitchFamily="34" charset="0"/>
              </a:rPr>
              <a:t>People and Nature</a:t>
            </a:r>
            <a:r>
              <a:rPr lang="nl-NL" sz="1400" b="0" i="0" dirty="0">
                <a:solidFill>
                  <a:srgbClr val="222222"/>
                </a:solidFill>
                <a:effectLst/>
                <a:latin typeface="Arial" panose="020B0604020202020204" pitchFamily="34" charset="0"/>
              </a:rPr>
              <a:t>, </a:t>
            </a:r>
            <a:r>
              <a:rPr lang="nl-NL" sz="1400" b="0" i="1" dirty="0">
                <a:solidFill>
                  <a:srgbClr val="222222"/>
                </a:solidFill>
                <a:effectLst/>
                <a:latin typeface="Arial" panose="020B0604020202020204" pitchFamily="34" charset="0"/>
              </a:rPr>
              <a:t>2</a:t>
            </a:r>
            <a:r>
              <a:rPr lang="nl-NL" sz="1400" b="0" i="0" dirty="0">
                <a:solidFill>
                  <a:srgbClr val="222222"/>
                </a:solidFill>
                <a:effectLst/>
                <a:latin typeface="Arial" panose="020B0604020202020204" pitchFamily="34" charset="0"/>
              </a:rPr>
              <a:t>(4), 1172-1195.</a:t>
            </a:r>
            <a:endParaRPr lang="nl-NL" sz="1400" dirty="0"/>
          </a:p>
        </p:txBody>
      </p:sp>
    </p:spTree>
    <p:extLst>
      <p:ext uri="{BB962C8B-B14F-4D97-AF65-F5344CB8AC3E}">
        <p14:creationId xmlns:p14="http://schemas.microsoft.com/office/powerpoint/2010/main" val="1274090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72003-ED19-4A2D-BD80-D7A7E20C6BF5}"/>
              </a:ext>
            </a:extLst>
          </p:cNvPr>
          <p:cNvSpPr txBox="1">
            <a:spLocks/>
          </p:cNvSpPr>
          <p:nvPr/>
        </p:nvSpPr>
        <p:spPr bwMode="auto">
          <a:xfrm>
            <a:off x="78489" y="260649"/>
            <a:ext cx="10945283" cy="196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nl-NL" altLang="nl-NL" sz="4800" b="1" dirty="0">
                <a:solidFill>
                  <a:srgbClr val="00ADD9"/>
                </a:solidFill>
              </a:rPr>
              <a:t>Met dank aan:</a:t>
            </a:r>
          </a:p>
        </p:txBody>
      </p:sp>
      <p:pic>
        <p:nvPicPr>
          <p:cNvPr id="3" name="Picture 2">
            <a:extLst>
              <a:ext uri="{FF2B5EF4-FFF2-40B4-BE49-F238E27FC236}">
                <a16:creationId xmlns:a16="http://schemas.microsoft.com/office/drawing/2014/main" id="{34F4203A-2CFF-49FF-A21E-EB914D81AE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644" y="2556449"/>
            <a:ext cx="3864567" cy="1007285"/>
          </a:xfrm>
          <a:prstGeom prst="rect">
            <a:avLst/>
          </a:prstGeom>
        </p:spPr>
      </p:pic>
      <p:pic>
        <p:nvPicPr>
          <p:cNvPr id="4" name="Picture 2" descr="nieuw-logo-wur - HSV">
            <a:extLst>
              <a:ext uri="{FF2B5EF4-FFF2-40B4-BE49-F238E27FC236}">
                <a16:creationId xmlns:a16="http://schemas.microsoft.com/office/drawing/2014/main" id="{D0F14EB3-ECE4-4ECA-A9DE-978FEB1B09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571" b="32037"/>
          <a:stretch/>
        </p:blipFill>
        <p:spPr bwMode="auto">
          <a:xfrm>
            <a:off x="259644" y="3716620"/>
            <a:ext cx="4179455" cy="10072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5796D27-3EC8-4404-B6C3-4B591161A162}"/>
              </a:ext>
            </a:extLst>
          </p:cNvPr>
          <p:cNvPicPr>
            <a:picLocks noChangeAspect="1"/>
          </p:cNvPicPr>
          <p:nvPr/>
        </p:nvPicPr>
        <p:blipFill>
          <a:blip r:embed="rId4"/>
          <a:stretch>
            <a:fillRect/>
          </a:stretch>
        </p:blipFill>
        <p:spPr>
          <a:xfrm>
            <a:off x="514249" y="1195683"/>
            <a:ext cx="2881056" cy="1135999"/>
          </a:xfrm>
          <a:prstGeom prst="rect">
            <a:avLst/>
          </a:prstGeom>
        </p:spPr>
      </p:pic>
      <p:pic>
        <p:nvPicPr>
          <p:cNvPr id="6" name="Picture 6" descr="Heren Recreanten Harfsen Heren Recreanten Harfsen Informatie Spelers Bertus  Schoneveld Bertus Voortman Bertus Wechstapel Gerrit Kroeze Harry Makkink  Jan Nikkels Philip van Zoelen Willem Rienks Wim Makkink Trainer  Trainingstijden Woensdag ...">
            <a:extLst>
              <a:ext uri="{FF2B5EF4-FFF2-40B4-BE49-F238E27FC236}">
                <a16:creationId xmlns:a16="http://schemas.microsoft.com/office/drawing/2014/main" id="{F451A738-BE8B-43DF-820F-698B2963F4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864" y="4723905"/>
            <a:ext cx="3181694" cy="11713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Founding of Centre of Excellence for Netherlands Biodiversity Research -  NIOZ">
            <a:extLst>
              <a:ext uri="{FF2B5EF4-FFF2-40B4-BE49-F238E27FC236}">
                <a16:creationId xmlns:a16="http://schemas.microsoft.com/office/drawing/2014/main" id="{A5223EC8-D25F-465E-9DE3-D00E192B80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4632" y="1434520"/>
            <a:ext cx="3714251" cy="124775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D63DFFC-2614-4E02-AF62-8D27CC238F1C}"/>
              </a:ext>
            </a:extLst>
          </p:cNvPr>
          <p:cNvSpPr txBox="1"/>
          <p:nvPr/>
        </p:nvSpPr>
        <p:spPr>
          <a:xfrm>
            <a:off x="8067791" y="3563734"/>
            <a:ext cx="1947584" cy="369332"/>
          </a:xfrm>
          <a:prstGeom prst="rect">
            <a:avLst/>
          </a:prstGeom>
          <a:noFill/>
        </p:spPr>
        <p:txBody>
          <a:bodyPr wrap="none" rtlCol="0">
            <a:spAutoFit/>
          </a:bodyPr>
          <a:lstStyle/>
          <a:p>
            <a:r>
              <a:rPr lang="nl-NL" dirty="0"/>
              <a:t>Gefinancierd door:</a:t>
            </a:r>
          </a:p>
        </p:txBody>
      </p:sp>
      <p:pic>
        <p:nvPicPr>
          <p:cNvPr id="10" name="Picture 9">
            <a:extLst>
              <a:ext uri="{FF2B5EF4-FFF2-40B4-BE49-F238E27FC236}">
                <a16:creationId xmlns:a16="http://schemas.microsoft.com/office/drawing/2014/main" id="{E21D742F-A7A1-471A-B440-508189126485}"/>
              </a:ext>
            </a:extLst>
          </p:cNvPr>
          <p:cNvPicPr>
            <a:picLocks noChangeAspect="1"/>
          </p:cNvPicPr>
          <p:nvPr/>
        </p:nvPicPr>
        <p:blipFill>
          <a:blip r:embed="rId7"/>
          <a:stretch>
            <a:fillRect/>
          </a:stretch>
        </p:blipFill>
        <p:spPr>
          <a:xfrm>
            <a:off x="8124974" y="3983599"/>
            <a:ext cx="2371725" cy="952500"/>
          </a:xfrm>
          <a:prstGeom prst="rect">
            <a:avLst/>
          </a:prstGeom>
        </p:spPr>
      </p:pic>
      <p:sp>
        <p:nvSpPr>
          <p:cNvPr id="11" name="TextBox 10">
            <a:extLst>
              <a:ext uri="{FF2B5EF4-FFF2-40B4-BE49-F238E27FC236}">
                <a16:creationId xmlns:a16="http://schemas.microsoft.com/office/drawing/2014/main" id="{8479CD3A-229E-4105-AB40-25CD80D8B8C1}"/>
              </a:ext>
            </a:extLst>
          </p:cNvPr>
          <p:cNvSpPr txBox="1"/>
          <p:nvPr/>
        </p:nvSpPr>
        <p:spPr>
          <a:xfrm>
            <a:off x="8124974" y="4940265"/>
            <a:ext cx="1430648" cy="369332"/>
          </a:xfrm>
          <a:prstGeom prst="rect">
            <a:avLst/>
          </a:prstGeom>
          <a:noFill/>
        </p:spPr>
        <p:txBody>
          <a:bodyPr wrap="none" rtlCol="0">
            <a:spAutoFit/>
          </a:bodyPr>
          <a:lstStyle/>
          <a:p>
            <a:r>
              <a:rPr lang="nl-NL" i="1" dirty="0"/>
              <a:t>DEI+ subsidie</a:t>
            </a:r>
          </a:p>
        </p:txBody>
      </p:sp>
    </p:spTree>
    <p:extLst>
      <p:ext uri="{BB962C8B-B14F-4D97-AF65-F5344CB8AC3E}">
        <p14:creationId xmlns:p14="http://schemas.microsoft.com/office/powerpoint/2010/main" val="2331777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41A3A-C7CE-4F2B-8171-9788FA4774F8}"/>
              </a:ext>
            </a:extLst>
          </p:cNvPr>
          <p:cNvSpPr txBox="1">
            <a:spLocks/>
          </p:cNvSpPr>
          <p:nvPr/>
        </p:nvSpPr>
        <p:spPr bwMode="auto">
          <a:xfrm>
            <a:off x="78489" y="260649"/>
            <a:ext cx="10945283" cy="196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nl-NL" altLang="nl-NL" sz="4800" b="1" dirty="0">
                <a:solidFill>
                  <a:srgbClr val="00ADD9"/>
                </a:solidFill>
              </a:rPr>
              <a:t>Markeplas</a:t>
            </a:r>
          </a:p>
        </p:txBody>
      </p:sp>
      <p:sp>
        <p:nvSpPr>
          <p:cNvPr id="8" name="Content Placeholder 2">
            <a:extLst>
              <a:ext uri="{FF2B5EF4-FFF2-40B4-BE49-F238E27FC236}">
                <a16:creationId xmlns:a16="http://schemas.microsoft.com/office/drawing/2014/main" id="{BFE3B74F-89E5-40A7-99B7-08DAE0122EEF}"/>
              </a:ext>
            </a:extLst>
          </p:cNvPr>
          <p:cNvSpPr txBox="1">
            <a:spLocks/>
          </p:cNvSpPr>
          <p:nvPr/>
        </p:nvSpPr>
        <p:spPr>
          <a:xfrm>
            <a:off x="850900" y="1240665"/>
            <a:ext cx="10845800" cy="52107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Matig diep (stratificerend)</a:t>
            </a:r>
          </a:p>
          <a:p>
            <a:pPr lvl="1"/>
            <a:r>
              <a:rPr lang="nl-NL" dirty="0"/>
              <a:t>Koude onderlaag in de zomer</a:t>
            </a:r>
          </a:p>
          <a:p>
            <a:pPr marL="457200" lvl="1" indent="0">
              <a:buNone/>
            </a:pPr>
            <a:endParaRPr lang="nl-NL" dirty="0"/>
          </a:p>
          <a:p>
            <a:r>
              <a:rPr lang="nl-NL" dirty="0"/>
              <a:t>Weinig meetgegevens bekend over waterkwaliteit</a:t>
            </a:r>
          </a:p>
          <a:p>
            <a:pPr lvl="1"/>
            <a:r>
              <a:rPr lang="nl-NL" dirty="0"/>
              <a:t>Vergelijkbaar met veel wateren waar PV parken op worden aangelegd</a:t>
            </a:r>
          </a:p>
          <a:p>
            <a:pPr lvl="1"/>
            <a:endParaRPr lang="nl-NL" dirty="0"/>
          </a:p>
          <a:p>
            <a:r>
              <a:rPr lang="nl-NL" dirty="0"/>
              <a:t>Eigendom van WUR proefboerderij de Marke</a:t>
            </a:r>
          </a:p>
          <a:p>
            <a:endParaRPr lang="nl-NL" dirty="0"/>
          </a:p>
          <a:p>
            <a:r>
              <a:rPr lang="nl-NL" dirty="0"/>
              <a:t>Een van de weinige plassen in de omgeving</a:t>
            </a:r>
          </a:p>
        </p:txBody>
      </p:sp>
    </p:spTree>
    <p:extLst>
      <p:ext uri="{BB962C8B-B14F-4D97-AF65-F5344CB8AC3E}">
        <p14:creationId xmlns:p14="http://schemas.microsoft.com/office/powerpoint/2010/main" val="2941050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41A3A-C7CE-4F2B-8171-9788FA4774F8}"/>
              </a:ext>
            </a:extLst>
          </p:cNvPr>
          <p:cNvSpPr txBox="1">
            <a:spLocks/>
          </p:cNvSpPr>
          <p:nvPr/>
        </p:nvSpPr>
        <p:spPr bwMode="auto">
          <a:xfrm>
            <a:off x="78489" y="260649"/>
            <a:ext cx="10945283" cy="196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nl-NL" altLang="nl-NL" sz="4800" b="1" dirty="0">
                <a:solidFill>
                  <a:srgbClr val="00ADD9"/>
                </a:solidFill>
              </a:rPr>
              <a:t>Markeplas: Functies</a:t>
            </a:r>
          </a:p>
        </p:txBody>
      </p:sp>
      <p:sp>
        <p:nvSpPr>
          <p:cNvPr id="8" name="Content Placeholder 2">
            <a:extLst>
              <a:ext uri="{FF2B5EF4-FFF2-40B4-BE49-F238E27FC236}">
                <a16:creationId xmlns:a16="http://schemas.microsoft.com/office/drawing/2014/main" id="{BFE3B74F-89E5-40A7-99B7-08DAE0122EEF}"/>
              </a:ext>
            </a:extLst>
          </p:cNvPr>
          <p:cNvSpPr txBox="1">
            <a:spLocks/>
          </p:cNvSpPr>
          <p:nvPr/>
        </p:nvSpPr>
        <p:spPr>
          <a:xfrm>
            <a:off x="850900" y="1240665"/>
            <a:ext cx="10845800" cy="52107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err="1"/>
              <a:t>Visplas</a:t>
            </a:r>
            <a:endParaRPr lang="nl-NL" dirty="0"/>
          </a:p>
          <a:p>
            <a:r>
              <a:rPr lang="nl-NL" dirty="0"/>
              <a:t>Wandelen</a:t>
            </a:r>
          </a:p>
          <a:p>
            <a:r>
              <a:rPr lang="nl-NL" dirty="0"/>
              <a:t>Foto’s</a:t>
            </a:r>
          </a:p>
          <a:p>
            <a:r>
              <a:rPr lang="nl-NL" dirty="0"/>
              <a:t>Natuurbeleving</a:t>
            </a:r>
          </a:p>
          <a:p>
            <a:r>
              <a:rPr lang="nl-NL" dirty="0"/>
              <a:t>Waterberging</a:t>
            </a:r>
          </a:p>
          <a:p>
            <a:r>
              <a:rPr lang="nl-NL" dirty="0"/>
              <a:t>(Grond)wateronttrekking</a:t>
            </a:r>
          </a:p>
          <a:p>
            <a:r>
              <a:rPr lang="nl-NL" dirty="0"/>
              <a:t>Onderzoek naar effecten PV systemen op water</a:t>
            </a:r>
          </a:p>
        </p:txBody>
      </p:sp>
    </p:spTree>
    <p:extLst>
      <p:ext uri="{BB962C8B-B14F-4D97-AF65-F5344CB8AC3E}">
        <p14:creationId xmlns:p14="http://schemas.microsoft.com/office/powerpoint/2010/main" val="3051151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41A3A-C7CE-4F2B-8171-9788FA4774F8}"/>
              </a:ext>
            </a:extLst>
          </p:cNvPr>
          <p:cNvSpPr txBox="1">
            <a:spLocks/>
          </p:cNvSpPr>
          <p:nvPr/>
        </p:nvSpPr>
        <p:spPr bwMode="auto">
          <a:xfrm>
            <a:off x="78489" y="260649"/>
            <a:ext cx="10945283" cy="196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nl-NL" altLang="nl-NL" sz="4800" b="1" dirty="0">
                <a:solidFill>
                  <a:srgbClr val="00ADD9"/>
                </a:solidFill>
              </a:rPr>
              <a:t>Driver: Opzet</a:t>
            </a:r>
          </a:p>
        </p:txBody>
      </p:sp>
      <p:sp>
        <p:nvSpPr>
          <p:cNvPr id="8" name="Content Placeholder 2">
            <a:extLst>
              <a:ext uri="{FF2B5EF4-FFF2-40B4-BE49-F238E27FC236}">
                <a16:creationId xmlns:a16="http://schemas.microsoft.com/office/drawing/2014/main" id="{BFE3B74F-89E5-40A7-99B7-08DAE0122EEF}"/>
              </a:ext>
            </a:extLst>
          </p:cNvPr>
          <p:cNvSpPr txBox="1">
            <a:spLocks/>
          </p:cNvSpPr>
          <p:nvPr/>
        </p:nvSpPr>
        <p:spPr>
          <a:xfrm>
            <a:off x="850900" y="1240665"/>
            <a:ext cx="4394200" cy="52107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Drie opstellingen:</a:t>
            </a:r>
          </a:p>
          <a:p>
            <a:pPr lvl="1"/>
            <a:r>
              <a:rPr lang="nl-NL" dirty="0"/>
              <a:t>N-Z oriëntatie open</a:t>
            </a:r>
          </a:p>
          <a:p>
            <a:pPr lvl="1"/>
            <a:r>
              <a:rPr lang="nl-NL" dirty="0"/>
              <a:t>O-W oriëntatie open</a:t>
            </a:r>
          </a:p>
          <a:p>
            <a:pPr lvl="1"/>
            <a:r>
              <a:rPr lang="nl-NL" dirty="0"/>
              <a:t>O-W oriëntatie gesloten</a:t>
            </a:r>
          </a:p>
          <a:p>
            <a:endParaRPr lang="nl-NL" dirty="0"/>
          </a:p>
          <a:p>
            <a:r>
              <a:rPr lang="nl-NL" dirty="0"/>
              <a:t>Locatie gekozen in overleg met de omgeving</a:t>
            </a:r>
          </a:p>
          <a:p>
            <a:endParaRPr lang="nl-NL" dirty="0"/>
          </a:p>
          <a:p>
            <a:r>
              <a:rPr lang="nl-NL" dirty="0"/>
              <a:t>Focus op waterkwaliteit en koolstofopslag</a:t>
            </a:r>
          </a:p>
          <a:p>
            <a:endParaRPr lang="nl-NL" dirty="0"/>
          </a:p>
          <a:p>
            <a:r>
              <a:rPr lang="nl-NL" dirty="0"/>
              <a:t>Installatie oktober 2021</a:t>
            </a:r>
          </a:p>
        </p:txBody>
      </p:sp>
      <p:pic>
        <p:nvPicPr>
          <p:cNvPr id="3" name="Picture 2">
            <a:extLst>
              <a:ext uri="{FF2B5EF4-FFF2-40B4-BE49-F238E27FC236}">
                <a16:creationId xmlns:a16="http://schemas.microsoft.com/office/drawing/2014/main" id="{30DD3BFC-CE62-410A-82FF-B20656FA93BC}"/>
              </a:ext>
            </a:extLst>
          </p:cNvPr>
          <p:cNvPicPr>
            <a:picLocks noChangeAspect="1"/>
          </p:cNvPicPr>
          <p:nvPr/>
        </p:nvPicPr>
        <p:blipFill rotWithShape="1">
          <a:blip r:embed="rId2"/>
          <a:srcRect l="38125" t="25371" r="24896" b="19815"/>
          <a:stretch/>
        </p:blipFill>
        <p:spPr>
          <a:xfrm>
            <a:off x="6221484" y="647700"/>
            <a:ext cx="5574699" cy="4648200"/>
          </a:xfrm>
          <a:prstGeom prst="rect">
            <a:avLst/>
          </a:prstGeom>
        </p:spPr>
      </p:pic>
      <p:sp>
        <p:nvSpPr>
          <p:cNvPr id="4" name="Oval 3">
            <a:extLst>
              <a:ext uri="{FF2B5EF4-FFF2-40B4-BE49-F238E27FC236}">
                <a16:creationId xmlns:a16="http://schemas.microsoft.com/office/drawing/2014/main" id="{ED9D2C67-3782-423A-8EEC-D402E1A22556}"/>
              </a:ext>
            </a:extLst>
          </p:cNvPr>
          <p:cNvSpPr/>
          <p:nvPr/>
        </p:nvSpPr>
        <p:spPr>
          <a:xfrm>
            <a:off x="7112000" y="3534867"/>
            <a:ext cx="539750" cy="522783"/>
          </a:xfrm>
          <a:prstGeom prst="ellipse">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l 5">
            <a:extLst>
              <a:ext uri="{FF2B5EF4-FFF2-40B4-BE49-F238E27FC236}">
                <a16:creationId xmlns:a16="http://schemas.microsoft.com/office/drawing/2014/main" id="{BDDDC2F8-1626-41B2-A4A9-ADD545D98B30}"/>
              </a:ext>
            </a:extLst>
          </p:cNvPr>
          <p:cNvSpPr/>
          <p:nvPr/>
        </p:nvSpPr>
        <p:spPr>
          <a:xfrm>
            <a:off x="7689850" y="3191967"/>
            <a:ext cx="539750" cy="522783"/>
          </a:xfrm>
          <a:prstGeom prst="ellipse">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l 6">
            <a:extLst>
              <a:ext uri="{FF2B5EF4-FFF2-40B4-BE49-F238E27FC236}">
                <a16:creationId xmlns:a16="http://schemas.microsoft.com/office/drawing/2014/main" id="{1E92BFA5-4B91-4684-9320-8754C5A31C90}"/>
              </a:ext>
            </a:extLst>
          </p:cNvPr>
          <p:cNvSpPr/>
          <p:nvPr/>
        </p:nvSpPr>
        <p:spPr>
          <a:xfrm>
            <a:off x="8540750" y="2645867"/>
            <a:ext cx="539750" cy="522783"/>
          </a:xfrm>
          <a:prstGeom prst="ellipse">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13997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19C1A14-BFE1-4B16-BC2C-39B6D3689983}"/>
              </a:ext>
            </a:extLst>
          </p:cNvPr>
          <p:cNvSpPr txBox="1">
            <a:spLocks/>
          </p:cNvSpPr>
          <p:nvPr/>
        </p:nvSpPr>
        <p:spPr>
          <a:xfrm>
            <a:off x="609593" y="6309318"/>
            <a:ext cx="10972800" cy="465999"/>
          </a:xfrm>
          <a:prstGeom prst="rect">
            <a:avLst/>
          </a:prstGeom>
        </p:spPr>
        <p:txBody>
          <a:bodyPr>
            <a:normAutofit fontScale="62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4267" i="1"/>
              <a:t>Based on: IPCC 2019</a:t>
            </a:r>
            <a:endParaRPr lang="en-GB" sz="4267" i="1" dirty="0"/>
          </a:p>
        </p:txBody>
      </p:sp>
      <p:pic>
        <p:nvPicPr>
          <p:cNvPr id="3" name="Picture 2" descr="Afbeeldingsresultaat voor ipcc report 2019 energy solar">
            <a:extLst>
              <a:ext uri="{FF2B5EF4-FFF2-40B4-BE49-F238E27FC236}">
                <a16:creationId xmlns:a16="http://schemas.microsoft.com/office/drawing/2014/main" id="{C734D83A-D42F-4B8A-AFEE-2660A48502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4" y="1229024"/>
            <a:ext cx="10160585" cy="508029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FEF88417-B9BC-4C33-881F-92454AE342D0}"/>
              </a:ext>
            </a:extLst>
          </p:cNvPr>
          <p:cNvSpPr txBox="1">
            <a:spLocks/>
          </p:cNvSpPr>
          <p:nvPr/>
        </p:nvSpPr>
        <p:spPr bwMode="auto">
          <a:xfrm>
            <a:off x="78489" y="260650"/>
            <a:ext cx="10945283" cy="76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nl-NL" altLang="nl-NL" sz="4800" b="1" dirty="0">
                <a:solidFill>
                  <a:srgbClr val="00ADD9"/>
                </a:solidFill>
              </a:rPr>
              <a:t>Klimaatcrisis</a:t>
            </a:r>
          </a:p>
        </p:txBody>
      </p:sp>
    </p:spTree>
    <p:extLst>
      <p:ext uri="{BB962C8B-B14F-4D97-AF65-F5344CB8AC3E}">
        <p14:creationId xmlns:p14="http://schemas.microsoft.com/office/powerpoint/2010/main" val="2264439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cience.sciencemag.org/content/sci/348/6234/571/F2.medium.gif">
            <a:extLst>
              <a:ext uri="{FF2B5EF4-FFF2-40B4-BE49-F238E27FC236}">
                <a16:creationId xmlns:a16="http://schemas.microsoft.com/office/drawing/2014/main" id="{BDA2226A-7DF8-4A51-8681-F9ED503251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675" y="1028735"/>
            <a:ext cx="5947909" cy="583976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6CB4B34-C183-4379-A579-B9204342896C}"/>
              </a:ext>
            </a:extLst>
          </p:cNvPr>
          <p:cNvSpPr/>
          <p:nvPr/>
        </p:nvSpPr>
        <p:spPr>
          <a:xfrm>
            <a:off x="3343366" y="6376061"/>
            <a:ext cx="2795637" cy="461665"/>
          </a:xfrm>
          <a:prstGeom prst="rect">
            <a:avLst/>
          </a:prstGeom>
        </p:spPr>
        <p:txBody>
          <a:bodyPr wrap="none">
            <a:spAutoFit/>
          </a:bodyPr>
          <a:lstStyle/>
          <a:p>
            <a:r>
              <a:rPr lang="en-GB" sz="2400" i="1" dirty="0"/>
              <a:t>Urban, 2015, Science</a:t>
            </a:r>
          </a:p>
        </p:txBody>
      </p:sp>
      <p:pic>
        <p:nvPicPr>
          <p:cNvPr id="4" name="Picture 4" descr="Afbeeldingsresultaat voor global temperature rise, loss of ecosystem services">
            <a:extLst>
              <a:ext uri="{FF2B5EF4-FFF2-40B4-BE49-F238E27FC236}">
                <a16:creationId xmlns:a16="http://schemas.microsoft.com/office/drawing/2014/main" id="{CA028F5E-B8F9-48AF-BE83-5C09E186D4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8107" y="1"/>
            <a:ext cx="5473893" cy="680874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025606D9-26B5-412C-9121-525F3039230B}"/>
              </a:ext>
            </a:extLst>
          </p:cNvPr>
          <p:cNvSpPr txBox="1">
            <a:spLocks/>
          </p:cNvSpPr>
          <p:nvPr/>
        </p:nvSpPr>
        <p:spPr bwMode="auto">
          <a:xfrm>
            <a:off x="78489" y="260650"/>
            <a:ext cx="10945283" cy="76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nl-NL" altLang="nl-NL" sz="4800" b="1" dirty="0">
                <a:solidFill>
                  <a:srgbClr val="00ADD9"/>
                </a:solidFill>
              </a:rPr>
              <a:t>Biodiversiteitscrisis</a:t>
            </a:r>
          </a:p>
        </p:txBody>
      </p:sp>
    </p:spTree>
    <p:extLst>
      <p:ext uri="{BB962C8B-B14F-4D97-AF65-F5344CB8AC3E}">
        <p14:creationId xmlns:p14="http://schemas.microsoft.com/office/powerpoint/2010/main" val="2660106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Afbeeldingsresultaat voor Veluwemeer">
            <a:extLst>
              <a:ext uri="{FF2B5EF4-FFF2-40B4-BE49-F238E27FC236}">
                <a16:creationId xmlns:a16="http://schemas.microsoft.com/office/drawing/2014/main" id="{B6D38F43-D504-4931-A949-2660D6AA02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84" y="164637"/>
            <a:ext cx="12234584" cy="67991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Afbeeldingsresultaat voor Fishing icon">
            <a:extLst>
              <a:ext uri="{FF2B5EF4-FFF2-40B4-BE49-F238E27FC236}">
                <a16:creationId xmlns:a16="http://schemas.microsoft.com/office/drawing/2014/main" id="{6B1F5804-85E0-4DF7-878B-D9531DEC9F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671280" y="4133466"/>
            <a:ext cx="2121123" cy="22232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Afbeeldingsresultaat voor swimming icon">
            <a:extLst>
              <a:ext uri="{FF2B5EF4-FFF2-40B4-BE49-F238E27FC236}">
                <a16:creationId xmlns:a16="http://schemas.microsoft.com/office/drawing/2014/main" id="{CF910A44-7564-49F9-AF2B-A712341F9C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59" y="2226568"/>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descr="Afbeeldingsresultaat voor Diving icon">
            <a:extLst>
              <a:ext uri="{FF2B5EF4-FFF2-40B4-BE49-F238E27FC236}">
                <a16:creationId xmlns:a16="http://schemas.microsoft.com/office/drawing/2014/main" id="{8DCAE8B9-B0D8-4100-BF8E-02E8E9F54B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351" y="3140968"/>
            <a:ext cx="2349320" cy="23493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Afbeeldingsresultaat voor bird watching icon">
            <a:extLst>
              <a:ext uri="{FF2B5EF4-FFF2-40B4-BE49-F238E27FC236}">
                <a16:creationId xmlns:a16="http://schemas.microsoft.com/office/drawing/2014/main" id="{9C5079F5-C844-49A1-A0C1-97E936EC37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195321" y="3140968"/>
            <a:ext cx="2145392" cy="19468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sresultaat voor Dam icon">
            <a:extLst>
              <a:ext uri="{FF2B5EF4-FFF2-40B4-BE49-F238E27FC236}">
                <a16:creationId xmlns:a16="http://schemas.microsoft.com/office/drawing/2014/main" id="{DD71234E-488B-4BE2-AB24-32F82A5A59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30870" y="932723"/>
            <a:ext cx="2041727" cy="204172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abitat Icon #259898 - Free Icons Library">
            <a:extLst>
              <a:ext uri="{FF2B5EF4-FFF2-40B4-BE49-F238E27FC236}">
                <a16:creationId xmlns:a16="http://schemas.microsoft.com/office/drawing/2014/main" id="{B17F4CB4-8BAF-43E9-BB45-B1C87FA4CA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0151" y="490706"/>
            <a:ext cx="2205508" cy="2223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823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8BA-7E5A-4E3D-9C81-A350D1E00B1F}"/>
              </a:ext>
            </a:extLst>
          </p:cNvPr>
          <p:cNvSpPr txBox="1">
            <a:spLocks/>
          </p:cNvSpPr>
          <p:nvPr/>
        </p:nvSpPr>
        <p:spPr bwMode="auto">
          <a:xfrm>
            <a:off x="78489" y="260649"/>
            <a:ext cx="10945283" cy="196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nl-NL" altLang="nl-NL" sz="4800" b="1" dirty="0">
                <a:solidFill>
                  <a:srgbClr val="00ADD9"/>
                </a:solidFill>
              </a:rPr>
              <a:t>Ecosysteemdiensten</a:t>
            </a:r>
          </a:p>
        </p:txBody>
      </p:sp>
      <p:pic>
        <p:nvPicPr>
          <p:cNvPr id="3" name="Picture 2" descr="Gerelateerde afbeelding">
            <a:extLst>
              <a:ext uri="{FF2B5EF4-FFF2-40B4-BE49-F238E27FC236}">
                <a16:creationId xmlns:a16="http://schemas.microsoft.com/office/drawing/2014/main" id="{C83FB7C3-3B77-4D58-9815-BFB8201E4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488" y="1192907"/>
            <a:ext cx="8607259" cy="5250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7501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TotalTime>
  <Words>710</Words>
  <Application>Microsoft Office PowerPoint</Application>
  <PresentationFormat>Widescreen</PresentationFormat>
  <Paragraphs>136</Paragraphs>
  <Slides>27</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MS PGothic</vt:lpstr>
      <vt:lpstr>Arial</vt:lpstr>
      <vt:lpstr>Calibri</vt:lpstr>
      <vt:lpstr>Calibri Light</vt:lpstr>
      <vt:lpstr>Garamond</vt:lpstr>
      <vt:lpstr>Lucida Sans Unicode</vt:lpstr>
      <vt:lpstr>Montserrat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Teurlincx, Sven</dc:creator>
  <cp:lastModifiedBy>Teurlincx, Sven</cp:lastModifiedBy>
  <cp:revision>18</cp:revision>
  <dcterms:created xsi:type="dcterms:W3CDTF">2022-06-06T07:46:18Z</dcterms:created>
  <dcterms:modified xsi:type="dcterms:W3CDTF">2022-06-06T11:28:00Z</dcterms:modified>
</cp:coreProperties>
</file>