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60" r:id="rId3"/>
    <p:sldId id="265" r:id="rId4"/>
    <p:sldId id="258" r:id="rId5"/>
    <p:sldId id="261" r:id="rId6"/>
    <p:sldId id="262" r:id="rId7"/>
    <p:sldId id="264" r:id="rId8"/>
    <p:sldId id="266" r:id="rId9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57"/>
    <p:restoredTop sz="77091"/>
  </p:normalViewPr>
  <p:slideViewPr>
    <p:cSldViewPr snapToGrid="0" snapToObjects="1">
      <p:cViewPr varScale="1">
        <p:scale>
          <a:sx n="97" d="100"/>
          <a:sy n="97" d="100"/>
        </p:scale>
        <p:origin x="114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B2F0B9-9CF4-46B4-82C5-AB15D4F1674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6BC5C6E-4EC4-4B07-9DC9-5E8EE7088035}">
      <dgm:prSet custT="1"/>
      <dgm:spPr/>
      <dgm:t>
        <a:bodyPr/>
        <a:lstStyle/>
        <a:p>
          <a:r>
            <a:rPr lang="en-GB" sz="2400" b="1" dirty="0"/>
            <a:t>Crucial mechanistic insight into the health effects of air pollutants in humans </a:t>
          </a:r>
          <a:endParaRPr lang="en-US" sz="2400" b="1" dirty="0"/>
        </a:p>
      </dgm:t>
    </dgm:pt>
    <dgm:pt modelId="{0DE80660-005B-48DF-B412-3D36A1FF9704}" type="parTrans" cxnId="{6927F752-5CDC-44D0-A41C-273EA0975F6D}">
      <dgm:prSet/>
      <dgm:spPr/>
      <dgm:t>
        <a:bodyPr/>
        <a:lstStyle/>
        <a:p>
          <a:endParaRPr lang="en-US"/>
        </a:p>
      </dgm:t>
    </dgm:pt>
    <dgm:pt modelId="{CD3CE537-D84B-4DE6-895F-6134375266DF}" type="sibTrans" cxnId="{6927F752-5CDC-44D0-A41C-273EA0975F6D}">
      <dgm:prSet/>
      <dgm:spPr/>
      <dgm:t>
        <a:bodyPr/>
        <a:lstStyle/>
        <a:p>
          <a:endParaRPr lang="en-US"/>
        </a:p>
      </dgm:t>
    </dgm:pt>
    <dgm:pt modelId="{0CA6833C-E02F-44B5-B434-3531257D5C8E}">
      <dgm:prSet custT="1"/>
      <dgm:spPr/>
      <dgm:t>
        <a:bodyPr/>
        <a:lstStyle/>
        <a:p>
          <a:r>
            <a:rPr lang="en-GB" sz="2400" b="1" dirty="0"/>
            <a:t>Biomarkers for air pollution exposure </a:t>
          </a:r>
          <a:endParaRPr lang="en-US" sz="2400" b="1" dirty="0"/>
        </a:p>
      </dgm:t>
    </dgm:pt>
    <dgm:pt modelId="{988B1186-88A1-4560-BDE6-BD3951AE12DB}" type="parTrans" cxnId="{4852AB02-EC15-4E02-BC7D-CC41CE4B2114}">
      <dgm:prSet/>
      <dgm:spPr/>
      <dgm:t>
        <a:bodyPr/>
        <a:lstStyle/>
        <a:p>
          <a:endParaRPr lang="en-US"/>
        </a:p>
      </dgm:t>
    </dgm:pt>
    <dgm:pt modelId="{269879A9-8DA5-4B0C-9644-63C69CA6F44A}" type="sibTrans" cxnId="{4852AB02-EC15-4E02-BC7D-CC41CE4B2114}">
      <dgm:prSet/>
      <dgm:spPr/>
      <dgm:t>
        <a:bodyPr/>
        <a:lstStyle/>
        <a:p>
          <a:endParaRPr lang="en-US"/>
        </a:p>
      </dgm:t>
    </dgm:pt>
    <dgm:pt modelId="{DC0ED3F1-E86B-4177-BDA0-8FD9180B653D}">
      <dgm:prSet custT="1"/>
      <dgm:spPr/>
      <dgm:t>
        <a:bodyPr/>
        <a:lstStyle/>
        <a:p>
          <a:r>
            <a:rPr lang="en-GB" sz="2400" b="1" dirty="0"/>
            <a:t>Stratification of individuals to subgroups for risk estimation and future AD prevention</a:t>
          </a:r>
          <a:endParaRPr lang="en-US" sz="2400" b="1" dirty="0"/>
        </a:p>
      </dgm:t>
    </dgm:pt>
    <dgm:pt modelId="{13216DE6-2151-4B2E-BCB0-D672A008BD69}" type="parTrans" cxnId="{2AA2E69E-0264-42B7-BA8C-916A325814AF}">
      <dgm:prSet/>
      <dgm:spPr/>
      <dgm:t>
        <a:bodyPr/>
        <a:lstStyle/>
        <a:p>
          <a:endParaRPr lang="en-US"/>
        </a:p>
      </dgm:t>
    </dgm:pt>
    <dgm:pt modelId="{DF3E0199-943E-4D39-B9FA-4B6396157270}" type="sibTrans" cxnId="{2AA2E69E-0264-42B7-BA8C-916A325814AF}">
      <dgm:prSet/>
      <dgm:spPr/>
      <dgm:t>
        <a:bodyPr/>
        <a:lstStyle/>
        <a:p>
          <a:endParaRPr lang="en-US"/>
        </a:p>
      </dgm:t>
    </dgm:pt>
    <dgm:pt modelId="{51497600-D224-447E-A50E-DC3998D25C66}">
      <dgm:prSet custT="1"/>
      <dgm:spPr/>
      <dgm:t>
        <a:bodyPr/>
        <a:lstStyle/>
        <a:p>
          <a:r>
            <a:rPr lang="en-GB" sz="2400" b="1" dirty="0"/>
            <a:t>Increased understanding on how the exposure environment is linked to AD, thus paving the way for future therapeutic approaches and preventive interventions to reduce the health care and socio-economic burden</a:t>
          </a:r>
          <a:endParaRPr lang="en-US" sz="2400" b="1" dirty="0"/>
        </a:p>
      </dgm:t>
    </dgm:pt>
    <dgm:pt modelId="{F03371C1-B061-4F16-ACF6-F6090F5A13C3}" type="parTrans" cxnId="{0200C068-1454-4623-9CB8-1F400599AE00}">
      <dgm:prSet/>
      <dgm:spPr/>
      <dgm:t>
        <a:bodyPr/>
        <a:lstStyle/>
        <a:p>
          <a:endParaRPr lang="en-US"/>
        </a:p>
      </dgm:t>
    </dgm:pt>
    <dgm:pt modelId="{CBE7C71C-4500-470F-9D96-BC5F0646CA14}" type="sibTrans" cxnId="{0200C068-1454-4623-9CB8-1F400599AE00}">
      <dgm:prSet/>
      <dgm:spPr/>
      <dgm:t>
        <a:bodyPr/>
        <a:lstStyle/>
        <a:p>
          <a:endParaRPr lang="en-US"/>
        </a:p>
      </dgm:t>
    </dgm:pt>
    <dgm:pt modelId="{3B91A0ED-C125-BE4E-B791-2329F5620E3F}" type="pres">
      <dgm:prSet presAssocID="{84B2F0B9-9CF4-46B4-82C5-AB15D4F1674B}" presName="linear" presStyleCnt="0">
        <dgm:presLayoutVars>
          <dgm:animLvl val="lvl"/>
          <dgm:resizeHandles val="exact"/>
        </dgm:presLayoutVars>
      </dgm:prSet>
      <dgm:spPr/>
    </dgm:pt>
    <dgm:pt modelId="{B2FD84B7-626E-4D4D-A814-63CF7F80E6EE}" type="pres">
      <dgm:prSet presAssocID="{16BC5C6E-4EC4-4B07-9DC9-5E8EE708803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5123990-BD20-5B40-AD38-B340E46FB5E9}" type="pres">
      <dgm:prSet presAssocID="{CD3CE537-D84B-4DE6-895F-6134375266DF}" presName="spacer" presStyleCnt="0"/>
      <dgm:spPr/>
    </dgm:pt>
    <dgm:pt modelId="{853C5F21-9E07-C242-AA99-160C0882E3BB}" type="pres">
      <dgm:prSet presAssocID="{0CA6833C-E02F-44B5-B434-3531257D5C8E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89E853A-D824-634C-939B-9BEBD602AFF5}" type="pres">
      <dgm:prSet presAssocID="{269879A9-8DA5-4B0C-9644-63C69CA6F44A}" presName="spacer" presStyleCnt="0"/>
      <dgm:spPr/>
    </dgm:pt>
    <dgm:pt modelId="{1D569B1D-0524-094A-9699-0570566C7DB9}" type="pres">
      <dgm:prSet presAssocID="{DC0ED3F1-E86B-4177-BDA0-8FD9180B653D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B2B91F4-DDD4-8C49-B5DA-FF2F6D411CD2}" type="pres">
      <dgm:prSet presAssocID="{DF3E0199-943E-4D39-B9FA-4B6396157270}" presName="spacer" presStyleCnt="0"/>
      <dgm:spPr/>
    </dgm:pt>
    <dgm:pt modelId="{02F10CAF-BFE0-AE4C-9A23-7EC6EAE21FB9}" type="pres">
      <dgm:prSet presAssocID="{51497600-D224-447E-A50E-DC3998D25C6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4852AB02-EC15-4E02-BC7D-CC41CE4B2114}" srcId="{84B2F0B9-9CF4-46B4-82C5-AB15D4F1674B}" destId="{0CA6833C-E02F-44B5-B434-3531257D5C8E}" srcOrd="1" destOrd="0" parTransId="{988B1186-88A1-4560-BDE6-BD3951AE12DB}" sibTransId="{269879A9-8DA5-4B0C-9644-63C69CA6F44A}"/>
    <dgm:cxn modelId="{8F4BAA05-A04B-D541-A137-F819111EC789}" type="presOf" srcId="{16BC5C6E-4EC4-4B07-9DC9-5E8EE7088035}" destId="{B2FD84B7-626E-4D4D-A814-63CF7F80E6EE}" srcOrd="0" destOrd="0" presId="urn:microsoft.com/office/officeart/2005/8/layout/vList2"/>
    <dgm:cxn modelId="{0200C068-1454-4623-9CB8-1F400599AE00}" srcId="{84B2F0B9-9CF4-46B4-82C5-AB15D4F1674B}" destId="{51497600-D224-447E-A50E-DC3998D25C66}" srcOrd="3" destOrd="0" parTransId="{F03371C1-B061-4F16-ACF6-F6090F5A13C3}" sibTransId="{CBE7C71C-4500-470F-9D96-BC5F0646CA14}"/>
    <dgm:cxn modelId="{ED420F4D-7F63-F649-84D6-CC2C60E0773F}" type="presOf" srcId="{51497600-D224-447E-A50E-DC3998D25C66}" destId="{02F10CAF-BFE0-AE4C-9A23-7EC6EAE21FB9}" srcOrd="0" destOrd="0" presId="urn:microsoft.com/office/officeart/2005/8/layout/vList2"/>
    <dgm:cxn modelId="{6927F752-5CDC-44D0-A41C-273EA0975F6D}" srcId="{84B2F0B9-9CF4-46B4-82C5-AB15D4F1674B}" destId="{16BC5C6E-4EC4-4B07-9DC9-5E8EE7088035}" srcOrd="0" destOrd="0" parTransId="{0DE80660-005B-48DF-B412-3D36A1FF9704}" sibTransId="{CD3CE537-D84B-4DE6-895F-6134375266DF}"/>
    <dgm:cxn modelId="{2AA2E69E-0264-42B7-BA8C-916A325814AF}" srcId="{84B2F0B9-9CF4-46B4-82C5-AB15D4F1674B}" destId="{DC0ED3F1-E86B-4177-BDA0-8FD9180B653D}" srcOrd="2" destOrd="0" parTransId="{13216DE6-2151-4B2E-BCB0-D672A008BD69}" sibTransId="{DF3E0199-943E-4D39-B9FA-4B6396157270}"/>
    <dgm:cxn modelId="{CD46A9E2-FDC0-E94A-9CFF-46406FB77014}" type="presOf" srcId="{DC0ED3F1-E86B-4177-BDA0-8FD9180B653D}" destId="{1D569B1D-0524-094A-9699-0570566C7DB9}" srcOrd="0" destOrd="0" presId="urn:microsoft.com/office/officeart/2005/8/layout/vList2"/>
    <dgm:cxn modelId="{FB1A7AED-6F36-2B43-BEFC-2197E72D97E6}" type="presOf" srcId="{84B2F0B9-9CF4-46B4-82C5-AB15D4F1674B}" destId="{3B91A0ED-C125-BE4E-B791-2329F5620E3F}" srcOrd="0" destOrd="0" presId="urn:microsoft.com/office/officeart/2005/8/layout/vList2"/>
    <dgm:cxn modelId="{91C472F8-8D7A-6E43-940A-D3815C84260C}" type="presOf" srcId="{0CA6833C-E02F-44B5-B434-3531257D5C8E}" destId="{853C5F21-9E07-C242-AA99-160C0882E3BB}" srcOrd="0" destOrd="0" presId="urn:microsoft.com/office/officeart/2005/8/layout/vList2"/>
    <dgm:cxn modelId="{766872EA-892F-0A47-97D2-3CA327C2D45E}" type="presParOf" srcId="{3B91A0ED-C125-BE4E-B791-2329F5620E3F}" destId="{B2FD84B7-626E-4D4D-A814-63CF7F80E6EE}" srcOrd="0" destOrd="0" presId="urn:microsoft.com/office/officeart/2005/8/layout/vList2"/>
    <dgm:cxn modelId="{0F00A27F-1532-3B4D-B137-6C2D5C0A7232}" type="presParOf" srcId="{3B91A0ED-C125-BE4E-B791-2329F5620E3F}" destId="{95123990-BD20-5B40-AD38-B340E46FB5E9}" srcOrd="1" destOrd="0" presId="urn:microsoft.com/office/officeart/2005/8/layout/vList2"/>
    <dgm:cxn modelId="{DB44939D-506E-7646-894F-884D63414255}" type="presParOf" srcId="{3B91A0ED-C125-BE4E-B791-2329F5620E3F}" destId="{853C5F21-9E07-C242-AA99-160C0882E3BB}" srcOrd="2" destOrd="0" presId="urn:microsoft.com/office/officeart/2005/8/layout/vList2"/>
    <dgm:cxn modelId="{1BAB2C3F-9168-D24F-8444-DE5601C814F2}" type="presParOf" srcId="{3B91A0ED-C125-BE4E-B791-2329F5620E3F}" destId="{E89E853A-D824-634C-939B-9BEBD602AFF5}" srcOrd="3" destOrd="0" presId="urn:microsoft.com/office/officeart/2005/8/layout/vList2"/>
    <dgm:cxn modelId="{ABC97A24-0A61-C846-BE0A-E1C4374B0940}" type="presParOf" srcId="{3B91A0ED-C125-BE4E-B791-2329F5620E3F}" destId="{1D569B1D-0524-094A-9699-0570566C7DB9}" srcOrd="4" destOrd="0" presId="urn:microsoft.com/office/officeart/2005/8/layout/vList2"/>
    <dgm:cxn modelId="{C1D03A23-127F-4E40-B888-180C60A4C841}" type="presParOf" srcId="{3B91A0ED-C125-BE4E-B791-2329F5620E3F}" destId="{9B2B91F4-DDD4-8C49-B5DA-FF2F6D411CD2}" srcOrd="5" destOrd="0" presId="urn:microsoft.com/office/officeart/2005/8/layout/vList2"/>
    <dgm:cxn modelId="{DB8C4B09-8DCE-5C43-B66A-CA08636CCF4D}" type="presParOf" srcId="{3B91A0ED-C125-BE4E-B791-2329F5620E3F}" destId="{02F10CAF-BFE0-AE4C-9A23-7EC6EAE21FB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C017104-1304-4768-836C-87A79F366DFB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3142B1-701C-4B03-93B0-1708B9E97BA4}">
      <dgm:prSet/>
      <dgm:spPr/>
      <dgm:t>
        <a:bodyPr/>
        <a:lstStyle/>
        <a:p>
          <a:r>
            <a:rPr lang="en-FI" dirty="0"/>
            <a:t>Successes:</a:t>
          </a:r>
          <a:endParaRPr lang="en-US" dirty="0"/>
        </a:p>
      </dgm:t>
    </dgm:pt>
    <dgm:pt modelId="{6883923E-45AB-469A-B3C2-42F5D486CC4C}" type="parTrans" cxnId="{82AE46B3-2E09-451C-9F33-9F2FB2F4C865}">
      <dgm:prSet/>
      <dgm:spPr/>
      <dgm:t>
        <a:bodyPr/>
        <a:lstStyle/>
        <a:p>
          <a:endParaRPr lang="en-US"/>
        </a:p>
      </dgm:t>
    </dgm:pt>
    <dgm:pt modelId="{9422612B-0B5F-47F3-B602-C23CBB07B11B}" type="sibTrans" cxnId="{82AE46B3-2E09-451C-9F33-9F2FB2F4C865}">
      <dgm:prSet/>
      <dgm:spPr/>
      <dgm:t>
        <a:bodyPr/>
        <a:lstStyle/>
        <a:p>
          <a:endParaRPr lang="en-US"/>
        </a:p>
      </dgm:t>
    </dgm:pt>
    <dgm:pt modelId="{87370877-F093-41CB-BE7F-D42EBBA97FDC}">
      <dgm:prSet/>
      <dgm:spPr/>
      <dgm:t>
        <a:bodyPr/>
        <a:lstStyle/>
        <a:p>
          <a:r>
            <a:rPr lang="en-FI" dirty="0"/>
            <a:t>Collaboration with experts in different disciplines</a:t>
          </a:r>
          <a:endParaRPr lang="en-US" dirty="0"/>
        </a:p>
      </dgm:t>
    </dgm:pt>
    <dgm:pt modelId="{E55F7470-8C0C-48C6-AABB-6281D04DA695}" type="parTrans" cxnId="{512B7507-5AB7-475E-9680-2D715EC07AA4}">
      <dgm:prSet/>
      <dgm:spPr/>
      <dgm:t>
        <a:bodyPr/>
        <a:lstStyle/>
        <a:p>
          <a:endParaRPr lang="en-US"/>
        </a:p>
      </dgm:t>
    </dgm:pt>
    <dgm:pt modelId="{FF5C2D5C-03AB-4B12-BAF1-A1310FDB655B}" type="sibTrans" cxnId="{512B7507-5AB7-475E-9680-2D715EC07AA4}">
      <dgm:prSet/>
      <dgm:spPr/>
      <dgm:t>
        <a:bodyPr/>
        <a:lstStyle/>
        <a:p>
          <a:endParaRPr lang="en-US"/>
        </a:p>
      </dgm:t>
    </dgm:pt>
    <dgm:pt modelId="{3487A733-C201-45BA-98A4-2D8278A79738}">
      <dgm:prSet/>
      <dgm:spPr/>
      <dgm:t>
        <a:bodyPr/>
        <a:lstStyle/>
        <a:p>
          <a:r>
            <a:rPr lang="en-FI" dirty="0"/>
            <a:t>Challenges:</a:t>
          </a:r>
          <a:endParaRPr lang="en-US" dirty="0"/>
        </a:p>
      </dgm:t>
    </dgm:pt>
    <dgm:pt modelId="{6A9628D6-4598-431E-9417-EFD7C00D9E4C}" type="parTrans" cxnId="{4F6F100B-52BD-41FA-B8AD-2DA17701B9BB}">
      <dgm:prSet/>
      <dgm:spPr/>
      <dgm:t>
        <a:bodyPr/>
        <a:lstStyle/>
        <a:p>
          <a:endParaRPr lang="en-US"/>
        </a:p>
      </dgm:t>
    </dgm:pt>
    <dgm:pt modelId="{6F90CD1B-035E-40A0-A67E-A9D74C4FD981}" type="sibTrans" cxnId="{4F6F100B-52BD-41FA-B8AD-2DA17701B9BB}">
      <dgm:prSet/>
      <dgm:spPr/>
      <dgm:t>
        <a:bodyPr/>
        <a:lstStyle/>
        <a:p>
          <a:endParaRPr lang="en-US"/>
        </a:p>
      </dgm:t>
    </dgm:pt>
    <dgm:pt modelId="{36110731-132F-47F3-8000-29A955424521}">
      <dgm:prSet/>
      <dgm:spPr/>
      <dgm:t>
        <a:bodyPr/>
        <a:lstStyle/>
        <a:p>
          <a:r>
            <a:rPr lang="en-FI" dirty="0"/>
            <a:t>Human sample collections and research visits have been delayed due to COVID-19</a:t>
          </a:r>
          <a:endParaRPr lang="en-US" dirty="0"/>
        </a:p>
      </dgm:t>
    </dgm:pt>
    <dgm:pt modelId="{69911997-0DDA-4754-A4BA-719EE59D4665}" type="parTrans" cxnId="{40E9EAC8-2951-413D-A4E1-2ED0378BAD19}">
      <dgm:prSet/>
      <dgm:spPr/>
      <dgm:t>
        <a:bodyPr/>
        <a:lstStyle/>
        <a:p>
          <a:endParaRPr lang="en-US"/>
        </a:p>
      </dgm:t>
    </dgm:pt>
    <dgm:pt modelId="{B15F2387-83BF-4CB9-A610-3B67741ED844}" type="sibTrans" cxnId="{40E9EAC8-2951-413D-A4E1-2ED0378BAD19}">
      <dgm:prSet/>
      <dgm:spPr/>
      <dgm:t>
        <a:bodyPr/>
        <a:lstStyle/>
        <a:p>
          <a:endParaRPr lang="en-US"/>
        </a:p>
      </dgm:t>
    </dgm:pt>
    <dgm:pt modelId="{AB4D2832-D063-B643-AA66-FE9817D8DB40}">
      <dgm:prSet/>
      <dgm:spPr/>
      <dgm:t>
        <a:bodyPr/>
        <a:lstStyle/>
        <a:p>
          <a:endParaRPr lang="en-US" dirty="0"/>
        </a:p>
      </dgm:t>
    </dgm:pt>
    <dgm:pt modelId="{CCC6DD5B-1592-F54D-A92A-6963BC9ECF27}" type="parTrans" cxnId="{7F0B83CB-8DD9-DE4A-8343-47619A2AE697}">
      <dgm:prSet/>
      <dgm:spPr/>
      <dgm:t>
        <a:bodyPr/>
        <a:lstStyle/>
        <a:p>
          <a:endParaRPr lang="en-GB"/>
        </a:p>
      </dgm:t>
    </dgm:pt>
    <dgm:pt modelId="{93CD0388-8281-5C41-8FAE-711F1EBAB917}" type="sibTrans" cxnId="{7F0B83CB-8DD9-DE4A-8343-47619A2AE697}">
      <dgm:prSet/>
      <dgm:spPr/>
      <dgm:t>
        <a:bodyPr/>
        <a:lstStyle/>
        <a:p>
          <a:endParaRPr lang="en-GB"/>
        </a:p>
      </dgm:t>
    </dgm:pt>
    <dgm:pt modelId="{5742E4DA-6204-7644-BFCA-AAE44B68501C}">
      <dgm:prSet/>
      <dgm:spPr/>
      <dgm:t>
        <a:bodyPr/>
        <a:lstStyle/>
        <a:p>
          <a:endParaRPr lang="en-US" dirty="0"/>
        </a:p>
      </dgm:t>
    </dgm:pt>
    <dgm:pt modelId="{50AA166F-2015-9545-8A1E-A0B07E6AEB54}" type="parTrans" cxnId="{31A17453-39F4-9C44-9D0B-4CFD86EA3F3A}">
      <dgm:prSet/>
      <dgm:spPr/>
      <dgm:t>
        <a:bodyPr/>
        <a:lstStyle/>
        <a:p>
          <a:endParaRPr lang="en-GB"/>
        </a:p>
      </dgm:t>
    </dgm:pt>
    <dgm:pt modelId="{6D606117-407F-FB47-9AE7-B747B4AD8C27}" type="sibTrans" cxnId="{31A17453-39F4-9C44-9D0B-4CFD86EA3F3A}">
      <dgm:prSet/>
      <dgm:spPr/>
      <dgm:t>
        <a:bodyPr/>
        <a:lstStyle/>
        <a:p>
          <a:endParaRPr lang="en-GB"/>
        </a:p>
      </dgm:t>
    </dgm:pt>
    <dgm:pt modelId="{218C5641-1656-404B-8328-443EB758215B}">
      <dgm:prSet/>
      <dgm:spPr/>
      <dgm:t>
        <a:bodyPr/>
        <a:lstStyle/>
        <a:p>
          <a:r>
            <a:rPr lang="en-US" dirty="0"/>
            <a:t>Enthusiastic consortium working together towards a common goal</a:t>
          </a:r>
        </a:p>
      </dgm:t>
    </dgm:pt>
    <dgm:pt modelId="{81408964-F3D4-6F49-AAE2-A0807DE60B5D}" type="parTrans" cxnId="{02DDC65B-CEEE-9746-9D64-B841B2CE7C2C}">
      <dgm:prSet/>
      <dgm:spPr/>
      <dgm:t>
        <a:bodyPr/>
        <a:lstStyle/>
        <a:p>
          <a:endParaRPr lang="en-GB"/>
        </a:p>
      </dgm:t>
    </dgm:pt>
    <dgm:pt modelId="{28991D25-B46B-DA4B-807B-80B99559F12B}" type="sibTrans" cxnId="{02DDC65B-CEEE-9746-9D64-B841B2CE7C2C}">
      <dgm:prSet/>
      <dgm:spPr/>
      <dgm:t>
        <a:bodyPr/>
        <a:lstStyle/>
        <a:p>
          <a:endParaRPr lang="en-GB"/>
        </a:p>
      </dgm:t>
    </dgm:pt>
    <dgm:pt modelId="{C41E65AD-0A28-C843-A7A9-6150CD7593E4}" type="pres">
      <dgm:prSet presAssocID="{EC017104-1304-4768-836C-87A79F366DFB}" presName="diagram" presStyleCnt="0">
        <dgm:presLayoutVars>
          <dgm:dir/>
          <dgm:resizeHandles val="exact"/>
        </dgm:presLayoutVars>
      </dgm:prSet>
      <dgm:spPr/>
    </dgm:pt>
    <dgm:pt modelId="{56E52235-BAA3-724D-A453-E65298C7F90D}" type="pres">
      <dgm:prSet presAssocID="{F13142B1-701C-4B03-93B0-1708B9E97BA4}" presName="arrow" presStyleLbl="node1" presStyleIdx="0" presStyleCnt="2" custRadScaleRad="99022" custRadScaleInc="32">
        <dgm:presLayoutVars>
          <dgm:bulletEnabled val="1"/>
        </dgm:presLayoutVars>
      </dgm:prSet>
      <dgm:spPr/>
    </dgm:pt>
    <dgm:pt modelId="{7DE8D938-B2B0-8840-9F27-6A6CCA0A3955}" type="pres">
      <dgm:prSet presAssocID="{3487A733-C201-45BA-98A4-2D8278A79738}" presName="arrow" presStyleLbl="node1" presStyleIdx="1" presStyleCnt="2" custRadScaleRad="98000" custRadScaleInc="399">
        <dgm:presLayoutVars>
          <dgm:bulletEnabled val="1"/>
        </dgm:presLayoutVars>
      </dgm:prSet>
      <dgm:spPr/>
    </dgm:pt>
  </dgm:ptLst>
  <dgm:cxnLst>
    <dgm:cxn modelId="{512B7507-5AB7-475E-9680-2D715EC07AA4}" srcId="{F13142B1-701C-4B03-93B0-1708B9E97BA4}" destId="{87370877-F093-41CB-BE7F-D42EBBA97FDC}" srcOrd="0" destOrd="0" parTransId="{E55F7470-8C0C-48C6-AABB-6281D04DA695}" sibTransId="{FF5C2D5C-03AB-4B12-BAF1-A1310FDB655B}"/>
    <dgm:cxn modelId="{4F6F100B-52BD-41FA-B8AD-2DA17701B9BB}" srcId="{EC017104-1304-4768-836C-87A79F366DFB}" destId="{3487A733-C201-45BA-98A4-2D8278A79738}" srcOrd="1" destOrd="0" parTransId="{6A9628D6-4598-431E-9417-EFD7C00D9E4C}" sibTransId="{6F90CD1B-035E-40A0-A67E-A9D74C4FD981}"/>
    <dgm:cxn modelId="{7A56E50F-D0CE-CC47-8B93-11242EF68B14}" type="presOf" srcId="{3487A733-C201-45BA-98A4-2D8278A79738}" destId="{7DE8D938-B2B0-8840-9F27-6A6CCA0A3955}" srcOrd="0" destOrd="0" presId="urn:microsoft.com/office/officeart/2005/8/layout/arrow5"/>
    <dgm:cxn modelId="{02DDC65B-CEEE-9746-9D64-B841B2CE7C2C}" srcId="{F13142B1-701C-4B03-93B0-1708B9E97BA4}" destId="{218C5641-1656-404B-8328-443EB758215B}" srcOrd="1" destOrd="0" parTransId="{81408964-F3D4-6F49-AAE2-A0807DE60B5D}" sibTransId="{28991D25-B46B-DA4B-807B-80B99559F12B}"/>
    <dgm:cxn modelId="{EDEC724E-B947-7749-A5A7-C719D0E4C511}" type="presOf" srcId="{5742E4DA-6204-7644-BFCA-AAE44B68501C}" destId="{7DE8D938-B2B0-8840-9F27-6A6CCA0A3955}" srcOrd="0" destOrd="2" presId="urn:microsoft.com/office/officeart/2005/8/layout/arrow5"/>
    <dgm:cxn modelId="{2892F76E-4C48-2041-A062-E8E9FCAD0AE8}" type="presOf" srcId="{EC017104-1304-4768-836C-87A79F366DFB}" destId="{C41E65AD-0A28-C843-A7A9-6150CD7593E4}" srcOrd="0" destOrd="0" presId="urn:microsoft.com/office/officeart/2005/8/layout/arrow5"/>
    <dgm:cxn modelId="{31A17453-39F4-9C44-9D0B-4CFD86EA3F3A}" srcId="{3487A733-C201-45BA-98A4-2D8278A79738}" destId="{5742E4DA-6204-7644-BFCA-AAE44B68501C}" srcOrd="1" destOrd="0" parTransId="{50AA166F-2015-9545-8A1E-A0B07E6AEB54}" sibTransId="{6D606117-407F-FB47-9AE7-B747B4AD8C27}"/>
    <dgm:cxn modelId="{CC961277-1148-A744-B41F-BA17B9727A87}" type="presOf" srcId="{87370877-F093-41CB-BE7F-D42EBBA97FDC}" destId="{56E52235-BAA3-724D-A453-E65298C7F90D}" srcOrd="0" destOrd="1" presId="urn:microsoft.com/office/officeart/2005/8/layout/arrow5"/>
    <dgm:cxn modelId="{451B5A7D-F209-7B4F-A19C-43BA586A8738}" type="presOf" srcId="{36110731-132F-47F3-8000-29A955424521}" destId="{7DE8D938-B2B0-8840-9F27-6A6CCA0A3955}" srcOrd="0" destOrd="1" presId="urn:microsoft.com/office/officeart/2005/8/layout/arrow5"/>
    <dgm:cxn modelId="{5DEB518A-3F99-8046-80E6-7CC1191E176C}" type="presOf" srcId="{F13142B1-701C-4B03-93B0-1708B9E97BA4}" destId="{56E52235-BAA3-724D-A453-E65298C7F90D}" srcOrd="0" destOrd="0" presId="urn:microsoft.com/office/officeart/2005/8/layout/arrow5"/>
    <dgm:cxn modelId="{82AE46B3-2E09-451C-9F33-9F2FB2F4C865}" srcId="{EC017104-1304-4768-836C-87A79F366DFB}" destId="{F13142B1-701C-4B03-93B0-1708B9E97BA4}" srcOrd="0" destOrd="0" parTransId="{6883923E-45AB-469A-B3C2-42F5D486CC4C}" sibTransId="{9422612B-0B5F-47F3-B602-C23CBB07B11B}"/>
    <dgm:cxn modelId="{0AB8D6B6-A299-E246-B37E-28A571AAA2F9}" type="presOf" srcId="{AB4D2832-D063-B643-AA66-FE9817D8DB40}" destId="{56E52235-BAA3-724D-A453-E65298C7F90D}" srcOrd="0" destOrd="3" presId="urn:microsoft.com/office/officeart/2005/8/layout/arrow5"/>
    <dgm:cxn modelId="{40E9EAC8-2951-413D-A4E1-2ED0378BAD19}" srcId="{3487A733-C201-45BA-98A4-2D8278A79738}" destId="{36110731-132F-47F3-8000-29A955424521}" srcOrd="0" destOrd="0" parTransId="{69911997-0DDA-4754-A4BA-719EE59D4665}" sibTransId="{B15F2387-83BF-4CB9-A610-3B67741ED844}"/>
    <dgm:cxn modelId="{7F0B83CB-8DD9-DE4A-8343-47619A2AE697}" srcId="{F13142B1-701C-4B03-93B0-1708B9E97BA4}" destId="{AB4D2832-D063-B643-AA66-FE9817D8DB40}" srcOrd="2" destOrd="0" parTransId="{CCC6DD5B-1592-F54D-A92A-6963BC9ECF27}" sibTransId="{93CD0388-8281-5C41-8FAE-711F1EBAB917}"/>
    <dgm:cxn modelId="{8EF6CFE7-F362-D245-A252-05C33FCB96EB}" type="presOf" srcId="{218C5641-1656-404B-8328-443EB758215B}" destId="{56E52235-BAA3-724D-A453-E65298C7F90D}" srcOrd="0" destOrd="2" presId="urn:microsoft.com/office/officeart/2005/8/layout/arrow5"/>
    <dgm:cxn modelId="{88B509DB-05CC-494A-8885-FD34F5D2EDA1}" type="presParOf" srcId="{C41E65AD-0A28-C843-A7A9-6150CD7593E4}" destId="{56E52235-BAA3-724D-A453-E65298C7F90D}" srcOrd="0" destOrd="0" presId="urn:microsoft.com/office/officeart/2005/8/layout/arrow5"/>
    <dgm:cxn modelId="{28075967-8802-4146-8DCB-29567C03E1A1}" type="presParOf" srcId="{C41E65AD-0A28-C843-A7A9-6150CD7593E4}" destId="{7DE8D938-B2B0-8840-9F27-6A6CCA0A3955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FD84B7-626E-4D4D-A814-63CF7F80E6EE}">
      <dsp:nvSpPr>
        <dsp:cNvPr id="0" name=""/>
        <dsp:cNvSpPr/>
      </dsp:nvSpPr>
      <dsp:spPr>
        <a:xfrm>
          <a:off x="0" y="1174"/>
          <a:ext cx="10359483" cy="11618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Crucial mechanistic insight into the health effects of air pollutants in humans </a:t>
          </a:r>
          <a:endParaRPr lang="en-US" sz="2400" b="1" kern="1200" dirty="0"/>
        </a:p>
      </dsp:txBody>
      <dsp:txXfrm>
        <a:off x="56718" y="57892"/>
        <a:ext cx="10246047" cy="1048445"/>
      </dsp:txXfrm>
    </dsp:sp>
    <dsp:sp modelId="{853C5F21-9E07-C242-AA99-160C0882E3BB}">
      <dsp:nvSpPr>
        <dsp:cNvPr id="0" name=""/>
        <dsp:cNvSpPr/>
      </dsp:nvSpPr>
      <dsp:spPr>
        <a:xfrm>
          <a:off x="0" y="1175571"/>
          <a:ext cx="10359483" cy="11618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Biomarkers for air pollution exposure </a:t>
          </a:r>
          <a:endParaRPr lang="en-US" sz="2400" b="1" kern="1200" dirty="0"/>
        </a:p>
      </dsp:txBody>
      <dsp:txXfrm>
        <a:off x="56718" y="1232289"/>
        <a:ext cx="10246047" cy="1048445"/>
      </dsp:txXfrm>
    </dsp:sp>
    <dsp:sp modelId="{1D569B1D-0524-094A-9699-0570566C7DB9}">
      <dsp:nvSpPr>
        <dsp:cNvPr id="0" name=""/>
        <dsp:cNvSpPr/>
      </dsp:nvSpPr>
      <dsp:spPr>
        <a:xfrm>
          <a:off x="0" y="2349968"/>
          <a:ext cx="10359483" cy="11618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Stratification of individuals to subgroups for risk estimation and future AD prevention</a:t>
          </a:r>
          <a:endParaRPr lang="en-US" sz="2400" b="1" kern="1200" dirty="0"/>
        </a:p>
      </dsp:txBody>
      <dsp:txXfrm>
        <a:off x="56718" y="2406686"/>
        <a:ext cx="10246047" cy="1048445"/>
      </dsp:txXfrm>
    </dsp:sp>
    <dsp:sp modelId="{02F10CAF-BFE0-AE4C-9A23-7EC6EAE21FB9}">
      <dsp:nvSpPr>
        <dsp:cNvPr id="0" name=""/>
        <dsp:cNvSpPr/>
      </dsp:nvSpPr>
      <dsp:spPr>
        <a:xfrm>
          <a:off x="0" y="3524365"/>
          <a:ext cx="10359483" cy="116188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b="1" kern="1200" dirty="0"/>
            <a:t>Increased understanding on how the exposure environment is linked to AD, thus paving the way for future therapeutic approaches and preventive interventions to reduce the health care and socio-economic burden</a:t>
          </a:r>
          <a:endParaRPr lang="en-US" sz="2400" b="1" kern="1200" dirty="0"/>
        </a:p>
      </dsp:txBody>
      <dsp:txXfrm>
        <a:off x="56718" y="3581083"/>
        <a:ext cx="10246047" cy="10484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E52235-BAA3-724D-A453-E65298C7F90D}">
      <dsp:nvSpPr>
        <dsp:cNvPr id="0" name=""/>
        <dsp:cNvSpPr/>
      </dsp:nvSpPr>
      <dsp:spPr>
        <a:xfrm rot="16200000">
          <a:off x="36609" y="0"/>
          <a:ext cx="4432570" cy="4432570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I" sz="2300" kern="1200" dirty="0"/>
            <a:t>Successes:</a:t>
          </a:r>
          <a:endParaRPr lang="en-US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FI" sz="1800" kern="1200" dirty="0"/>
            <a:t>Collaboration with experts in different disciplines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Enthusiastic consortium working together towards a common goal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/>
        </a:p>
      </dsp:txBody>
      <dsp:txXfrm rot="5400000">
        <a:off x="36610" y="1108141"/>
        <a:ext cx="3656870" cy="2216285"/>
      </dsp:txXfrm>
    </dsp:sp>
    <dsp:sp modelId="{7DE8D938-B2B0-8840-9F27-6A6CCA0A3955}">
      <dsp:nvSpPr>
        <dsp:cNvPr id="0" name=""/>
        <dsp:cNvSpPr/>
      </dsp:nvSpPr>
      <dsp:spPr>
        <a:xfrm rot="5400000">
          <a:off x="6772516" y="1255"/>
          <a:ext cx="4432570" cy="4432570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FI" sz="2300" kern="1200" dirty="0"/>
            <a:t>Challenges:</a:t>
          </a:r>
          <a:endParaRPr lang="en-US" sz="23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FI" sz="1800" kern="1200" dirty="0"/>
            <a:t>Human sample collections and research visits have been delayed due to COVID-19</a:t>
          </a:r>
          <a:endParaRPr lang="en-US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800" kern="1200" dirty="0"/>
        </a:p>
      </dsp:txBody>
      <dsp:txXfrm rot="-5400000">
        <a:off x="7548217" y="1109398"/>
        <a:ext cx="3656870" cy="22162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806536-9870-3A43-ADC4-F24F484BD98B}" type="datetimeFigureOut">
              <a:rPr lang="en-FI" smtClean="0"/>
              <a:t>05/05/2022</a:t>
            </a:fld>
            <a:endParaRPr lang="en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388B7-C81A-2147-A1EB-406D02AC339A}" type="slidenum">
              <a:rPr lang="en-FI" smtClean="0"/>
              <a:t>‹nr.›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31335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388B7-C81A-2147-A1EB-406D02AC339A}" type="slidenum">
              <a:rPr lang="en-FI" smtClean="0"/>
              <a:t>1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4892732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C388B7-C81A-2147-A1EB-406D02AC339A}" type="slidenum">
              <a:rPr lang="en-FI" smtClean="0"/>
              <a:t>2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67364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8006C-B293-0544-BCBF-2CEB937004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46D57B-5D15-6E43-AF9B-F50E40A64A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01DD7F-6475-8D42-8476-EF6317B98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E8E9-F5F5-BA45-B767-82B04145AF76}" type="datetimeFigureOut">
              <a:rPr lang="en-FI" smtClean="0"/>
              <a:t>05/05/2022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201B92-7D52-9444-BC27-333FC520F4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4E57C-66B1-284C-A266-DC5E222BF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19098-C0B7-AD4B-8791-870678FDAE65}" type="slidenum">
              <a:rPr lang="en-FI" smtClean="0"/>
              <a:t>‹nr.›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685531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B224D-7DF2-A847-AA94-06CAEBDFD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7C408D-D85E-8049-8499-6969BE29B7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5FF21-9009-6041-916B-32AE467B0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E8E9-F5F5-BA45-B767-82B04145AF76}" type="datetimeFigureOut">
              <a:rPr lang="en-FI" smtClean="0"/>
              <a:t>05/05/2022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911EA-59BE-E14B-8084-A485664F0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C151E-F381-A140-839B-2067C6973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19098-C0B7-AD4B-8791-870678FDAE65}" type="slidenum">
              <a:rPr lang="en-FI" smtClean="0"/>
              <a:t>‹nr.›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5075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A9C2BF-4331-0A4C-96D1-56AAEE56BB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BB851-131A-7540-9415-FCA5F11150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5E7E96-946C-D844-853C-896416F3D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E8E9-F5F5-BA45-B767-82B04145AF76}" type="datetimeFigureOut">
              <a:rPr lang="en-FI" smtClean="0"/>
              <a:t>05/05/2022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AAE7F0-EC1C-A34D-999A-3CDB67A36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F48CD-F7EC-974E-AF17-1724A1705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19098-C0B7-AD4B-8791-870678FDAE65}" type="slidenum">
              <a:rPr lang="en-FI" smtClean="0"/>
              <a:t>‹nr.›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92764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CC379-CA75-DA48-94C5-6EC809DA5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F45847-3EF7-9045-8E5A-D64DDDADE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4591B-9CDA-764B-9FE4-309FE5679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E8E9-F5F5-BA45-B767-82B04145AF76}" type="datetimeFigureOut">
              <a:rPr lang="en-FI" smtClean="0"/>
              <a:t>05/05/2022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D71B0-1B23-B542-BE47-B84FA13C5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6CB8BB-6009-2A45-90EC-C395DDF25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19098-C0B7-AD4B-8791-870678FDAE65}" type="slidenum">
              <a:rPr lang="en-FI" smtClean="0"/>
              <a:t>‹nr.›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192851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A7348-E1B1-FE44-A2FE-AD61FB508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4E1AEF-557D-1E4E-A352-CB45062BEC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CC5E7-FE1F-644B-824F-7BFEFA70D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E8E9-F5F5-BA45-B767-82B04145AF76}" type="datetimeFigureOut">
              <a:rPr lang="en-FI" smtClean="0"/>
              <a:t>05/05/2022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D0FD35-AED8-9845-BF44-C011069DB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2BAA8-7E37-FB4E-8D1A-98BE9269B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19098-C0B7-AD4B-8791-870678FDAE65}" type="slidenum">
              <a:rPr lang="en-FI" smtClean="0"/>
              <a:t>‹nr.›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65899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0B7E2-9730-4847-A826-2F19D251E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8B23F-0ECE-4D47-8DA1-52ACFDFF04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A071C5-7007-B049-82EA-DB0C62161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238D1A-EA3D-C847-B2BB-B57257A28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E8E9-F5F5-BA45-B767-82B04145AF76}" type="datetimeFigureOut">
              <a:rPr lang="en-FI" smtClean="0"/>
              <a:t>05/05/2022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01B39F-6A21-BC4D-B445-CBBFEB7F9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3A83AD-4605-754C-A621-824E9A77E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19098-C0B7-AD4B-8791-870678FDAE65}" type="slidenum">
              <a:rPr lang="en-FI" smtClean="0"/>
              <a:t>‹nr.›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158260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CEB58-3946-EF43-A1A0-0E5223C5B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B5B68A-EF6A-A648-8A6A-35CE4C2579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D7E45C-9284-7943-935D-A8345CDB6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175E6A-813D-8647-BB33-EA62EBCA6F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B8479D-8C73-CD49-ACC3-C5AB1A0823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6E7B86-21DB-C148-BE08-C9FACCCA7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E8E9-F5F5-BA45-B767-82B04145AF76}" type="datetimeFigureOut">
              <a:rPr lang="en-FI" smtClean="0"/>
              <a:t>05/05/2022</a:t>
            </a:fld>
            <a:endParaRPr lang="en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0C8C8B-CC1A-BB46-9D78-88E6893655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36A74-C7B0-284E-82E7-3A5B2AE42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19098-C0B7-AD4B-8791-870678FDAE65}" type="slidenum">
              <a:rPr lang="en-FI" smtClean="0"/>
              <a:t>‹nr.›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37231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B72C9-F475-EF46-84F7-062985003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0CE32-EE19-374F-89A6-673F039E5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E8E9-F5F5-BA45-B767-82B04145AF76}" type="datetimeFigureOut">
              <a:rPr lang="en-FI" smtClean="0"/>
              <a:t>05/05/2022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8CAB87-AD03-4C41-B7CF-8D80B9377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E2A37F-5C8D-1646-8F90-80903B870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19098-C0B7-AD4B-8791-870678FDAE65}" type="slidenum">
              <a:rPr lang="en-FI" smtClean="0"/>
              <a:t>‹nr.›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86717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AF4470-399E-6D47-8B73-AEDB611FA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E8E9-F5F5-BA45-B767-82B04145AF76}" type="datetimeFigureOut">
              <a:rPr lang="en-FI" smtClean="0"/>
              <a:t>05/05/2022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22894C-A19F-2D4A-8B8C-727CAFB08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4301F6-6A30-F246-B247-EBBC14BB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19098-C0B7-AD4B-8791-870678FDAE65}" type="slidenum">
              <a:rPr lang="en-FI" smtClean="0"/>
              <a:t>‹nr.›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609254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527FB-AD06-B444-83C6-4526AA6DF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50329-AC35-CC4B-AA49-E764523B79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FE7E20-6E1B-964F-8543-A911A9342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66121C-3D4A-4F46-ACC5-7AAC2D1B0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E8E9-F5F5-BA45-B767-82B04145AF76}" type="datetimeFigureOut">
              <a:rPr lang="en-FI" smtClean="0"/>
              <a:t>05/05/2022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E36F42-7F93-634F-9EE7-0DF4312CD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062B9B-E10A-E64E-8A97-DC9EF8B58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19098-C0B7-AD4B-8791-870678FDAE65}" type="slidenum">
              <a:rPr lang="en-FI" smtClean="0"/>
              <a:t>‹nr.›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937695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9A29F-E8FC-2F49-A159-C53D9ADA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B01D1B-3B13-9F4D-92C3-0BA4F435D5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55BCA8-24BB-A84C-8B45-3B3A98168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5F95F-591F-2243-8AA3-2928E76F2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E8E9-F5F5-BA45-B767-82B04145AF76}" type="datetimeFigureOut">
              <a:rPr lang="en-FI" smtClean="0"/>
              <a:t>05/05/2022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25CD0A-079C-5D42-A44C-A1B1FF0F2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660DFF-BE83-AF41-91D1-BD46D32D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19098-C0B7-AD4B-8791-870678FDAE65}" type="slidenum">
              <a:rPr lang="en-FI" smtClean="0"/>
              <a:t>‹nr.›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253008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6FA1D5F-AFDD-FE40-AD3C-147DEDCF1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44BE4-A679-4F49-ADE7-47AA0405A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49676-F978-DE45-919E-5D9B435827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D2E8E9-F5F5-BA45-B767-82B04145AF76}" type="datetimeFigureOut">
              <a:rPr lang="en-FI" smtClean="0"/>
              <a:t>05/05/2022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061D0-B2EF-0F41-878E-11A5A5B179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903B5-34DC-2F42-B4AC-AF2A4F7C7C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19098-C0B7-AD4B-8791-870678FDAE65}" type="slidenum">
              <a:rPr lang="en-FI" smtClean="0"/>
              <a:t>‹nr.›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083997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18" Type="http://schemas.openxmlformats.org/officeDocument/2006/relationships/image" Target="../media/image16.jpeg"/><Relationship Id="rId3" Type="http://schemas.openxmlformats.org/officeDocument/2006/relationships/image" Target="../media/image1.png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17.jpg"/><Relationship Id="rId4" Type="http://schemas.openxmlformats.org/officeDocument/2006/relationships/image" Target="../media/image2.png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adair-jpnd.eu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hyperlink" Target="https://blogs2.uef.fi/kuopioadsymposium/welcom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5367FE-1F3E-9841-80EE-6A27A3C85F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731" t="7049" r="7277" b="33991"/>
          <a:stretch/>
        </p:blipFill>
        <p:spPr>
          <a:xfrm>
            <a:off x="9693572" y="217359"/>
            <a:ext cx="1391218" cy="1520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44A781-0174-D64D-B56E-6A162868F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3060" y="229430"/>
            <a:ext cx="2657895" cy="1328948"/>
          </a:xfrm>
          <a:prstGeom prst="rect">
            <a:avLst/>
          </a:prstGeom>
        </p:spPr>
      </p:pic>
      <p:pic>
        <p:nvPicPr>
          <p:cNvPr id="13" name="Picture 12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FF22DA81-05CE-FD42-8538-C9B3FE8B5A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5" r="4" b="16628"/>
          <a:stretch/>
        </p:blipFill>
        <p:spPr>
          <a:xfrm>
            <a:off x="9649843" y="3712181"/>
            <a:ext cx="1478677" cy="1385752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1D7DF4E2-E83B-A44A-8C30-DD5E4EC6F3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9" r="20056"/>
          <a:stretch/>
        </p:blipFill>
        <p:spPr bwMode="auto">
          <a:xfrm>
            <a:off x="1223901" y="1978823"/>
            <a:ext cx="1361917" cy="152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E5ADA8-7177-EA47-926C-2ECEACD564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408" y="2447271"/>
            <a:ext cx="761067" cy="589766"/>
          </a:xfrm>
          <a:prstGeom prst="rect">
            <a:avLst/>
          </a:prstGeom>
        </p:spPr>
      </p:pic>
      <p:pic>
        <p:nvPicPr>
          <p:cNvPr id="16" name="Picture 2" descr="Oddělení genetické toxikologie a epigenetiky">
            <a:extLst>
              <a:ext uri="{FF2B5EF4-FFF2-40B4-BE49-F238E27FC236}">
                <a16:creationId xmlns:a16="http://schemas.microsoft.com/office/drawing/2014/main" id="{161C7821-CF3E-1242-B11E-EF16310A1E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-2"/>
          <a:stretch/>
        </p:blipFill>
        <p:spPr bwMode="auto">
          <a:xfrm>
            <a:off x="1165520" y="3714544"/>
            <a:ext cx="1478677" cy="1289978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M.A. (Arfan) Ikram - Researcher - Erasmus MC">
            <a:extLst>
              <a:ext uri="{FF2B5EF4-FFF2-40B4-BE49-F238E27FC236}">
                <a16:creationId xmlns:a16="http://schemas.microsoft.com/office/drawing/2014/main" id="{84956F05-0A5C-A843-B4C0-E51CD030E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843" y="1956128"/>
            <a:ext cx="1424873" cy="15171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3D1CE62-E239-814D-BFD8-50504BC83E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8289" y="699863"/>
            <a:ext cx="716852" cy="5555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F3D869-96C6-A144-8EFD-94A367ADC8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096" y="5672496"/>
            <a:ext cx="708379" cy="6692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A8D0C87-E7D5-824F-84F0-298F40CCAC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62714" y="2434023"/>
            <a:ext cx="968003" cy="4735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D2D429B-FE4B-0544-8FCC-E646D3F0E6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48628" y="4162362"/>
            <a:ext cx="1003675" cy="27988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36638FD-270B-674C-B1F0-8C430B7A606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296" y="964935"/>
            <a:ext cx="1003675" cy="2798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0442658-CFBA-AA4F-A4B8-0FDCFA322CA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697" y="4188369"/>
            <a:ext cx="1051274" cy="48261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BD9EDE2-E5C9-794A-9C3F-D109E5AE22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162714" y="5697064"/>
            <a:ext cx="808791" cy="45624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C2736F8-EC4C-7F4B-8C6C-C1BE910FDA0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82900" y="2222500"/>
            <a:ext cx="6426200" cy="2413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7BF8EF7-FD04-544A-8AD3-1DD225323E1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9556"/>
          <a:stretch/>
        </p:blipFill>
        <p:spPr>
          <a:xfrm>
            <a:off x="1190744" y="5269420"/>
            <a:ext cx="1361917" cy="1475405"/>
          </a:xfrm>
          <a:prstGeom prst="rect">
            <a:avLst/>
          </a:prstGeom>
        </p:spPr>
      </p:pic>
      <p:pic>
        <p:nvPicPr>
          <p:cNvPr id="36" name="Bildobjekt 6" descr="En bild som visar träd, person, utomhus, person&#10;&#10;Automatiskt genererad beskrivning">
            <a:extLst>
              <a:ext uri="{FF2B5EF4-FFF2-40B4-BE49-F238E27FC236}">
                <a16:creationId xmlns:a16="http://schemas.microsoft.com/office/drawing/2014/main" id="{490ED968-8E41-C74C-9965-E1E56A70376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32569" y="217359"/>
            <a:ext cx="1330947" cy="1589191"/>
          </a:xfrm>
          <a:prstGeom prst="rect">
            <a:avLst/>
          </a:prstGeom>
        </p:spPr>
      </p:pic>
      <p:pic>
        <p:nvPicPr>
          <p:cNvPr id="37" name="Picture 2" descr="Prof. Dr. András Dinnyés">
            <a:extLst>
              <a:ext uri="{FF2B5EF4-FFF2-40B4-BE49-F238E27FC236}">
                <a16:creationId xmlns:a16="http://schemas.microsoft.com/office/drawing/2014/main" id="{F384D279-0004-AC45-9FE1-6C5D357892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572" y="5309269"/>
            <a:ext cx="1361916" cy="141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BB67E28-4AEA-E8FA-EE57-25B3131E0FE1}"/>
              </a:ext>
            </a:extLst>
          </p:cNvPr>
          <p:cNvSpPr txBox="1"/>
          <p:nvPr/>
        </p:nvSpPr>
        <p:spPr>
          <a:xfrm>
            <a:off x="1069776" y="6671229"/>
            <a:ext cx="108398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This is an EU Joint Programme - Neurodegenerative Disease Research (JPND) project. This research was supported by the ADAIR project (grant #JPND2019-466-037).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7212A0-5A4E-8E01-2130-799F798FE092}"/>
              </a:ext>
            </a:extLst>
          </p:cNvPr>
          <p:cNvSpPr txBox="1"/>
          <p:nvPr/>
        </p:nvSpPr>
        <p:spPr>
          <a:xfrm>
            <a:off x="1190744" y="-3024"/>
            <a:ext cx="1385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1200" dirty="0"/>
              <a:t>Thomas Sandström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D6F1B8A-17AA-8967-CE20-C7DB25CAB301}"/>
              </a:ext>
            </a:extLst>
          </p:cNvPr>
          <p:cNvSpPr txBox="1"/>
          <p:nvPr/>
        </p:nvSpPr>
        <p:spPr>
          <a:xfrm>
            <a:off x="1407842" y="1745129"/>
            <a:ext cx="8843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I" sz="1200" dirty="0"/>
              <a:t>Tarja Malm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B3378E-EFCC-4638-675D-FC514DE53418}"/>
              </a:ext>
            </a:extLst>
          </p:cNvPr>
          <p:cNvSpPr txBox="1"/>
          <p:nvPr/>
        </p:nvSpPr>
        <p:spPr>
          <a:xfrm>
            <a:off x="1437031" y="3470998"/>
            <a:ext cx="9041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J</a:t>
            </a:r>
            <a:r>
              <a:rPr lang="en-FI" sz="1200" dirty="0"/>
              <a:t>an Topinka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9E7F93-D3C1-9030-F159-978AD60A94BC}"/>
              </a:ext>
            </a:extLst>
          </p:cNvPr>
          <p:cNvSpPr txBox="1"/>
          <p:nvPr/>
        </p:nvSpPr>
        <p:spPr>
          <a:xfrm>
            <a:off x="1321570" y="5021205"/>
            <a:ext cx="1152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 err="1"/>
              <a:t>Rosalba</a:t>
            </a:r>
            <a:r>
              <a:rPr lang="fi-FI" sz="1200" dirty="0"/>
              <a:t> </a:t>
            </a:r>
            <a:r>
              <a:rPr lang="fi-FI" sz="1200" dirty="0" err="1"/>
              <a:t>Giugno</a:t>
            </a:r>
            <a:endParaRPr lang="en-FI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E233F78-45A8-5AD2-0420-B605ABDBBDC5}"/>
              </a:ext>
            </a:extLst>
          </p:cNvPr>
          <p:cNvSpPr txBox="1"/>
          <p:nvPr/>
        </p:nvSpPr>
        <p:spPr>
          <a:xfrm>
            <a:off x="9785807" y="-30789"/>
            <a:ext cx="11158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Katja Kanninen</a:t>
            </a:r>
            <a:endParaRPr lang="en-FI" sz="12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3C2E4AA-B194-4EF6-4FD7-027D0A27F736}"/>
              </a:ext>
            </a:extLst>
          </p:cNvPr>
          <p:cNvSpPr txBox="1"/>
          <p:nvPr/>
        </p:nvSpPr>
        <p:spPr>
          <a:xfrm>
            <a:off x="9935376" y="1722827"/>
            <a:ext cx="915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 err="1"/>
              <a:t>Arfan</a:t>
            </a:r>
            <a:r>
              <a:rPr lang="fi-FI" sz="1200" dirty="0"/>
              <a:t> </a:t>
            </a:r>
            <a:r>
              <a:rPr lang="fi-FI" sz="1200" dirty="0" err="1"/>
              <a:t>Ikram</a:t>
            </a:r>
            <a:endParaRPr lang="en-FI" sz="1200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9808D75-1CF0-43D0-6D94-BA299A1FB221}"/>
              </a:ext>
            </a:extLst>
          </p:cNvPr>
          <p:cNvSpPr txBox="1"/>
          <p:nvPr/>
        </p:nvSpPr>
        <p:spPr>
          <a:xfrm>
            <a:off x="9904333" y="3458975"/>
            <a:ext cx="9220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/>
              <a:t>Anna </a:t>
            </a:r>
            <a:r>
              <a:rPr lang="fi-FI" sz="1200" dirty="0" err="1"/>
              <a:t>Oudin</a:t>
            </a:r>
            <a:endParaRPr lang="en-FI" sz="12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C0E4C0F-4EEE-C301-ED76-80E5BEDDB97A}"/>
              </a:ext>
            </a:extLst>
          </p:cNvPr>
          <p:cNvSpPr txBox="1"/>
          <p:nvPr/>
        </p:nvSpPr>
        <p:spPr>
          <a:xfrm>
            <a:off x="9882724" y="5063498"/>
            <a:ext cx="1146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200" dirty="0" err="1"/>
              <a:t>Andras</a:t>
            </a:r>
            <a:r>
              <a:rPr lang="fi-FI" sz="1200" dirty="0"/>
              <a:t> </a:t>
            </a:r>
            <a:r>
              <a:rPr lang="fi-FI" sz="1200" dirty="0" err="1"/>
              <a:t>Dinnyes</a:t>
            </a:r>
            <a:endParaRPr lang="en-FI" sz="120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F91924A-6ADB-4308-6274-AF04C0DCDA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72455" y="5538396"/>
            <a:ext cx="859962" cy="666402"/>
          </a:xfrm>
          <a:prstGeom prst="rect">
            <a:avLst/>
          </a:prstGeom>
        </p:spPr>
      </p:pic>
      <p:pic>
        <p:nvPicPr>
          <p:cNvPr id="41" name="Picture 40" descr="A picture containing clipart&#10;&#10;Description automatically generated">
            <a:extLst>
              <a:ext uri="{FF2B5EF4-FFF2-40B4-BE49-F238E27FC236}">
                <a16:creationId xmlns:a16="http://schemas.microsoft.com/office/drawing/2014/main" id="{501E88D0-51A1-BDD2-0B33-2585603E3D3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9973" y="6555600"/>
            <a:ext cx="452330" cy="30240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061B214-DDAD-CA9C-787E-67AE1AB6CA4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460" y="5525230"/>
            <a:ext cx="707238" cy="667929"/>
          </a:xfrm>
          <a:prstGeom prst="rect">
            <a:avLst/>
          </a:prstGeom>
        </p:spPr>
      </p:pic>
      <p:pic>
        <p:nvPicPr>
          <p:cNvPr id="4" name="Picture 3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1A753CBD-F245-7CA3-B5CC-D93D081535B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79508" y="6206724"/>
            <a:ext cx="1986634" cy="48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065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car, outdoor, snow, day&#10;&#10;Description automatically generated">
            <a:extLst>
              <a:ext uri="{FF2B5EF4-FFF2-40B4-BE49-F238E27FC236}">
                <a16:creationId xmlns:a16="http://schemas.microsoft.com/office/drawing/2014/main" id="{3CF9F029-38D0-BE2C-EBA9-AC6008C4AD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97" r="36800" b="1394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108ED-8F62-044E-9563-C903FCA9A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5" y="1052564"/>
            <a:ext cx="7055618" cy="5228372"/>
          </a:xfrm>
        </p:spPr>
        <p:txBody>
          <a:bodyPr vert="horz" lIns="91440" tIns="45720" rIns="91440" bIns="45720" rtlCol="0" anchor="t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400" dirty="0"/>
              <a:t>The WHO reports that: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/>
              <a:t>9 out of 10 people in cities breathe polluted air</a:t>
            </a:r>
          </a:p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/>
              <a:t>4.2 million deaths occurs as a result of exposure to air pollution annually</a:t>
            </a:r>
          </a:p>
          <a:p>
            <a:r>
              <a:rPr lang="en-US" altLang="zh-CN" sz="2400" dirty="0"/>
              <a:t>Environmental factors contribute to 40 % of dementias and air pollution has now been added to the list of the 12 risk factors</a:t>
            </a:r>
          </a:p>
          <a:p>
            <a:r>
              <a:rPr lang="en-US" sz="2400" dirty="0"/>
              <a:t>Air pollution exposure exacerbates brain pathology associated with Alzheimer’s disease (AD)</a:t>
            </a:r>
          </a:p>
          <a:p>
            <a:r>
              <a:rPr lang="en-US" altLang="zh-CN" sz="2400" dirty="0"/>
              <a:t>The fundamental cellular and molecular processes of the air pollutant effects on the brain, and their link to dementia, remain elusive. </a:t>
            </a:r>
            <a:endParaRPr lang="en-US" sz="2400" dirty="0"/>
          </a:p>
          <a:p>
            <a:r>
              <a:rPr lang="en-US" sz="2400" dirty="0"/>
              <a:t>Understanding how the environment can affect AD progression is important to inform policy, and to develop new mitigation strategies.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10315B-AFA8-CF94-A724-FE8F8F5DC404}"/>
              </a:ext>
            </a:extLst>
          </p:cNvPr>
          <p:cNvSpPr txBox="1"/>
          <p:nvPr/>
        </p:nvSpPr>
        <p:spPr>
          <a:xfrm>
            <a:off x="1069776" y="6671229"/>
            <a:ext cx="108398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100" dirty="0"/>
              <a:t>This is an EU Joint Programme - Neurodegenerative Disease Research (JPND) project. This research was supported by the ADAIR project (grant #JPND2019-466-037).</a:t>
            </a:r>
            <a:endParaRPr lang="en-GB" sz="11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29B5DA0-CB88-7F41-914B-0024834B4844}"/>
              </a:ext>
            </a:extLst>
          </p:cNvPr>
          <p:cNvSpPr txBox="1">
            <a:spLocks/>
          </p:cNvSpPr>
          <p:nvPr/>
        </p:nvSpPr>
        <p:spPr>
          <a:xfrm>
            <a:off x="278780" y="317364"/>
            <a:ext cx="6188927" cy="6603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b="1" dirty="0">
                <a:solidFill>
                  <a:schemeClr val="tx1"/>
                </a:solidFill>
              </a:rPr>
              <a:t>Major societal challenges</a:t>
            </a:r>
          </a:p>
        </p:txBody>
      </p:sp>
    </p:spTree>
    <p:extLst>
      <p:ext uri="{BB962C8B-B14F-4D97-AF65-F5344CB8AC3E}">
        <p14:creationId xmlns:p14="http://schemas.microsoft.com/office/powerpoint/2010/main" val="1330848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8FDB8-FE02-BBD4-3812-D218E0F699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194" y="1825625"/>
            <a:ext cx="9569605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The pollutant exposure environment of an individual alters cellular mechanisms and functions, resulting in the expression of measurable biomarkers.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By identifying biomarkers, the individuals with increased AD risk can be stratified prior to the disease onset and preventive measures can be targeted to the specific at-risk populations in order to be most effective. </a:t>
            </a:r>
          </a:p>
          <a:p>
            <a:endParaRPr lang="en-FI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D3F66A1-4115-7C42-8FB2-7D3FF18CF431}"/>
              </a:ext>
            </a:extLst>
          </p:cNvPr>
          <p:cNvSpPr txBox="1">
            <a:spLocks/>
          </p:cNvSpPr>
          <p:nvPr/>
        </p:nvSpPr>
        <p:spPr>
          <a:xfrm>
            <a:off x="902046" y="122074"/>
            <a:ext cx="6067167" cy="1325563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b="1" dirty="0">
                <a:solidFill>
                  <a:schemeClr val="tx1"/>
                </a:solidFill>
              </a:rPr>
              <a:t>Working hypothesis of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152BF4AB-B94B-3F28-B537-195998610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701" b="34254"/>
          <a:stretch/>
        </p:blipFill>
        <p:spPr>
          <a:xfrm>
            <a:off x="6330781" y="169984"/>
            <a:ext cx="3240426" cy="12297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644A34-2EEB-D05A-9A41-671AEF3F831C}"/>
              </a:ext>
            </a:extLst>
          </p:cNvPr>
          <p:cNvSpPr txBox="1"/>
          <p:nvPr/>
        </p:nvSpPr>
        <p:spPr>
          <a:xfrm>
            <a:off x="1069776" y="6671229"/>
            <a:ext cx="108398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This is an EU Joint Programme - Neurodegenerative Disease Research (JPND) project. This research was supported by the ADAIR project (grant #JPND2019-466-037).</a:t>
            </a:r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B78FCE2A-1E7D-575A-7401-3283CE14C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002" y="1655181"/>
            <a:ext cx="1417192" cy="1325563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70AC86B7-A3E1-0191-3AD2-263508B156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180" y="3548049"/>
            <a:ext cx="1417192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67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482CF5-7BE7-5649-BB2D-5718FB4EA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493" y="109080"/>
            <a:ext cx="2159269" cy="1325563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FI" b="1" dirty="0">
                <a:solidFill>
                  <a:schemeClr val="tx1"/>
                </a:solidFill>
              </a:rPr>
              <a:t>Aims of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3B9A7-55C5-0A4D-8EA3-9A14CDB2D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09" y="1285211"/>
            <a:ext cx="10515600" cy="5441410"/>
          </a:xfrm>
        </p:spPr>
        <p:txBody>
          <a:bodyPr>
            <a:noAutofit/>
          </a:bodyPr>
          <a:lstStyle/>
          <a:p>
            <a:pPr defTabSz="768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zh-CN" dirty="0">
                <a:ea typeface="Arial" panose="020B0604020202020204" pitchFamily="34" charset="0"/>
              </a:rPr>
              <a:t>To unravel the link between air pollution and AD by:</a:t>
            </a:r>
          </a:p>
          <a:p>
            <a:pPr defTabSz="768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zh-CN" sz="1200" dirty="0">
              <a:ea typeface="Arial" panose="020B0604020202020204" pitchFamily="34" charset="0"/>
            </a:endParaRPr>
          </a:p>
          <a:p>
            <a:pPr lvl="1" defTabSz="768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zh-CN" dirty="0">
                <a:ea typeface="Arial" panose="020B0604020202020204" pitchFamily="34" charset="0"/>
              </a:rPr>
              <a:t>Omics-based identification of biomarkers of air pollution exposure in</a:t>
            </a:r>
          </a:p>
          <a:p>
            <a:pPr lvl="2" defTabSz="768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zh-CN" dirty="0">
                <a:ea typeface="Arial" panose="020B0604020202020204" pitchFamily="34" charset="0"/>
              </a:rPr>
              <a:t>humans subjected to controlled, acute pollutant exposures </a:t>
            </a:r>
          </a:p>
          <a:p>
            <a:pPr lvl="2" defTabSz="768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zh-CN" dirty="0">
                <a:ea typeface="Arial" panose="020B0604020202020204" pitchFamily="34" charset="0"/>
              </a:rPr>
              <a:t>longitudinal epidemiological studies </a:t>
            </a:r>
          </a:p>
          <a:p>
            <a:pPr lvl="2" defTabSz="768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zh-CN" sz="1200" dirty="0">
              <a:ea typeface="Arial" panose="020B0604020202020204" pitchFamily="34" charset="0"/>
            </a:endParaRPr>
          </a:p>
          <a:p>
            <a:pPr lvl="1" defTabSz="768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zh-CN" dirty="0">
                <a:ea typeface="Arial" panose="020B0604020202020204" pitchFamily="34" charset="0"/>
              </a:rPr>
              <a:t>Assessment of air pollutant exposure induced mechanisms and cellular dysfunction in highly translational human cell culture models </a:t>
            </a:r>
          </a:p>
          <a:p>
            <a:pPr lvl="1" defTabSz="768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zh-CN" sz="1200" dirty="0">
              <a:ea typeface="Arial" panose="020B0604020202020204" pitchFamily="34" charset="0"/>
            </a:endParaRPr>
          </a:p>
          <a:p>
            <a:pPr lvl="1" defTabSz="768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zh-CN" dirty="0">
                <a:ea typeface="Arial" panose="020B0604020202020204" pitchFamily="34" charset="0"/>
              </a:rPr>
              <a:t>Correlation of biomarkers to AD risk to identify subgroups of individuals with an increased susceptibility for air pollution effects and individuals at high risk of developing AD</a:t>
            </a:r>
          </a:p>
          <a:p>
            <a:pPr lvl="1" defTabSz="768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GB" altLang="zh-CN" dirty="0">
              <a:ea typeface="Arial" panose="020B0604020202020204" pitchFamily="34" charset="0"/>
            </a:endParaRPr>
          </a:p>
          <a:p>
            <a:pPr defTabSz="7689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zh-CN" dirty="0">
                <a:ea typeface="Arial" panose="020B0604020202020204" pitchFamily="34" charset="0"/>
              </a:rPr>
              <a:t>Dissemination of the information on the impact of air pollutant exposure on brain health to the general public, patient organizations, caregivers, policy decision-makers and other stakeholder groups</a:t>
            </a:r>
          </a:p>
          <a:p>
            <a:pPr defTabSz="7689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FI" sz="2400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76A8DBD8-597C-5F49-9EE5-AEDC045FCE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701" b="34254"/>
          <a:stretch/>
        </p:blipFill>
        <p:spPr>
          <a:xfrm>
            <a:off x="5099125" y="132276"/>
            <a:ext cx="3240426" cy="12297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52DE86-5D01-C823-E7E5-11B27473F28E}"/>
              </a:ext>
            </a:extLst>
          </p:cNvPr>
          <p:cNvSpPr txBox="1"/>
          <p:nvPr/>
        </p:nvSpPr>
        <p:spPr>
          <a:xfrm>
            <a:off x="1069776" y="6671229"/>
            <a:ext cx="108398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This is an EU Joint Programme - Neurodegenerative Disease Research (JPND) project. This research was supported by the ADAIR project (grant #JPND2019-466-037).</a:t>
            </a:r>
          </a:p>
        </p:txBody>
      </p:sp>
    </p:spTree>
    <p:extLst>
      <p:ext uri="{BB962C8B-B14F-4D97-AF65-F5344CB8AC3E}">
        <p14:creationId xmlns:p14="http://schemas.microsoft.com/office/powerpoint/2010/main" val="1661828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A03FE111-A4E9-B381-F1FC-38357572D6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3932367"/>
              </p:ext>
            </p:extLst>
          </p:nvPr>
        </p:nvGraphicFramePr>
        <p:xfrm>
          <a:off x="702527" y="1615902"/>
          <a:ext cx="10359484" cy="46874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C1BBF4A6-4E51-2E4C-B8B9-7968F0B05DAB}"/>
              </a:ext>
            </a:extLst>
          </p:cNvPr>
          <p:cNvSpPr txBox="1">
            <a:spLocks/>
          </p:cNvSpPr>
          <p:nvPr/>
        </p:nvSpPr>
        <p:spPr>
          <a:xfrm>
            <a:off x="1194101" y="211891"/>
            <a:ext cx="5421853" cy="1325563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b="1" dirty="0">
                <a:solidFill>
                  <a:schemeClr val="tx1"/>
                </a:solidFill>
              </a:rPr>
              <a:t>Expected Outcomes of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D7B7D85-3EE6-4443-BAAB-56E9CA7346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701" b="34254"/>
          <a:stretch/>
        </p:blipFill>
        <p:spPr>
          <a:xfrm>
            <a:off x="6540650" y="259801"/>
            <a:ext cx="3240426" cy="12297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3D16E7-D186-C6F3-B6DB-8D382319D114}"/>
              </a:ext>
            </a:extLst>
          </p:cNvPr>
          <p:cNvSpPr txBox="1"/>
          <p:nvPr/>
        </p:nvSpPr>
        <p:spPr>
          <a:xfrm>
            <a:off x="1069776" y="6671229"/>
            <a:ext cx="108398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This is an EU Joint Programme - Neurodegenerative Disease Research (JPND) project. This research was supported by the ADAIR project (grant #JPND2019-466-037).</a:t>
            </a:r>
          </a:p>
        </p:txBody>
      </p:sp>
    </p:spTree>
    <p:extLst>
      <p:ext uri="{BB962C8B-B14F-4D97-AF65-F5344CB8AC3E}">
        <p14:creationId xmlns:p14="http://schemas.microsoft.com/office/powerpoint/2010/main" val="35841266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0B7CA585-B55C-92B2-6F7C-BE64B87158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3560991"/>
              </p:ext>
            </p:extLst>
          </p:nvPr>
        </p:nvGraphicFramePr>
        <p:xfrm>
          <a:off x="387274" y="1788554"/>
          <a:ext cx="11276901" cy="44338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56856CBC-5759-524F-A146-3E4202819C1B}"/>
              </a:ext>
            </a:extLst>
          </p:cNvPr>
          <p:cNvSpPr txBox="1">
            <a:spLocks/>
          </p:cNvSpPr>
          <p:nvPr/>
        </p:nvSpPr>
        <p:spPr>
          <a:xfrm>
            <a:off x="139897" y="45836"/>
            <a:ext cx="9177098" cy="1325563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b="1" dirty="0">
                <a:solidFill>
                  <a:schemeClr val="tx1"/>
                </a:solidFill>
              </a:rPr>
              <a:t>Successes, Challenges and Lessons of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86A5643A-F437-F647-9A28-B99A0523E20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701" b="34254"/>
          <a:stretch/>
        </p:blipFill>
        <p:spPr>
          <a:xfrm>
            <a:off x="8811677" y="103237"/>
            <a:ext cx="3240426" cy="12297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F199DB-3C6C-B10F-3C2D-77C3C1B32989}"/>
              </a:ext>
            </a:extLst>
          </p:cNvPr>
          <p:cNvSpPr txBox="1"/>
          <p:nvPr/>
        </p:nvSpPr>
        <p:spPr>
          <a:xfrm>
            <a:off x="1069776" y="6671229"/>
            <a:ext cx="108398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This is an EU Joint Programme - Neurodegenerative Disease Research (JPND) project. This research was supported by the ADAIR project (grant #JPND2019-466-037).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37BE167-A234-7FEE-C3B9-CE098E1307DB}"/>
              </a:ext>
            </a:extLst>
          </p:cNvPr>
          <p:cNvSpPr txBox="1"/>
          <p:nvPr/>
        </p:nvSpPr>
        <p:spPr>
          <a:xfrm>
            <a:off x="4800020" y="2220363"/>
            <a:ext cx="245140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I" sz="2300" dirty="0"/>
              <a:t>Lessons learned:</a:t>
            </a:r>
          </a:p>
          <a:p>
            <a:endParaRPr lang="en-FI" sz="2300" dirty="0"/>
          </a:p>
          <a:p>
            <a:r>
              <a:rPr lang="en-FI" dirty="0"/>
              <a:t>Discussion and more discussion is needed b/w partners in multidisciplinary projects</a:t>
            </a:r>
          </a:p>
          <a:p>
            <a:endParaRPr lang="en-FI" dirty="0"/>
          </a:p>
          <a:p>
            <a:r>
              <a:rPr lang="en-FI" dirty="0"/>
              <a:t>Online meetings have made it easier to communicate effectively</a:t>
            </a:r>
          </a:p>
        </p:txBody>
      </p:sp>
    </p:spTree>
    <p:extLst>
      <p:ext uri="{BB962C8B-B14F-4D97-AF65-F5344CB8AC3E}">
        <p14:creationId xmlns:p14="http://schemas.microsoft.com/office/powerpoint/2010/main" val="3190126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FE628E3-2BFE-0B46-8220-19484D734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82359" y="2591544"/>
            <a:ext cx="1545210" cy="811993"/>
          </a:xfr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67F7A85-754A-5544-B56D-AF16BB278ACA}"/>
              </a:ext>
            </a:extLst>
          </p:cNvPr>
          <p:cNvSpPr txBox="1">
            <a:spLocks/>
          </p:cNvSpPr>
          <p:nvPr/>
        </p:nvSpPr>
        <p:spPr>
          <a:xfrm>
            <a:off x="836341" y="163979"/>
            <a:ext cx="6543406" cy="1325563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b="1" dirty="0">
                <a:solidFill>
                  <a:schemeClr val="tx1"/>
                </a:solidFill>
              </a:rPr>
              <a:t>Dissemination activities of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265FE2DB-6AAD-E84B-82E3-DD0664AA55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701" b="34254"/>
          <a:stretch/>
        </p:blipFill>
        <p:spPr>
          <a:xfrm>
            <a:off x="7086532" y="211889"/>
            <a:ext cx="3240426" cy="12297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865284-E15D-314F-BDDC-640D15D8CA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61" r="6287" b="5916"/>
          <a:stretch/>
        </p:blipFill>
        <p:spPr>
          <a:xfrm>
            <a:off x="11155019" y="2741808"/>
            <a:ext cx="754612" cy="9641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BF3F67-8F28-F79F-3CF2-AAE5C63FFEB4}"/>
              </a:ext>
            </a:extLst>
          </p:cNvPr>
          <p:cNvSpPr txBox="1"/>
          <p:nvPr/>
        </p:nvSpPr>
        <p:spPr>
          <a:xfrm>
            <a:off x="1069776" y="6671229"/>
            <a:ext cx="108398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This is an EU Joint Programme - Neurodegenerative Disease Research (JPND) project. This research was supported by the ADAIR project (grant #JPND2019-466-037).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7A5CF7E-0151-17A1-6899-E5FDFD8CA869}"/>
              </a:ext>
            </a:extLst>
          </p:cNvPr>
          <p:cNvSpPr/>
          <p:nvPr/>
        </p:nvSpPr>
        <p:spPr>
          <a:xfrm>
            <a:off x="155379" y="1443378"/>
            <a:ext cx="1874146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dirty="0"/>
              <a:t>Stakeholder analysis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B57866-7D7A-4028-845C-3C661CB25565}"/>
              </a:ext>
            </a:extLst>
          </p:cNvPr>
          <p:cNvSpPr/>
          <p:nvPr/>
        </p:nvSpPr>
        <p:spPr>
          <a:xfrm>
            <a:off x="155379" y="3172006"/>
            <a:ext cx="1874146" cy="9241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dirty="0"/>
              <a:t>Stakeholder engagement in process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26777E-6D32-7291-0C11-8EB9A453FFAB}"/>
              </a:ext>
            </a:extLst>
          </p:cNvPr>
          <p:cNvSpPr/>
          <p:nvPr/>
        </p:nvSpPr>
        <p:spPr>
          <a:xfrm>
            <a:off x="2163339" y="1441630"/>
            <a:ext cx="287224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dirty="0"/>
              <a:t>Factsheet on air pollution effects on brain health</a:t>
            </a:r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111C696C-DB21-62C3-6941-7D7AD47AA0CE}"/>
              </a:ext>
            </a:extLst>
          </p:cNvPr>
          <p:cNvSpPr/>
          <p:nvPr/>
        </p:nvSpPr>
        <p:spPr>
          <a:xfrm flipH="1">
            <a:off x="952688" y="2540341"/>
            <a:ext cx="234176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91921A-8534-9D47-FE95-22973A2ED71A}"/>
              </a:ext>
            </a:extLst>
          </p:cNvPr>
          <p:cNvSpPr/>
          <p:nvPr/>
        </p:nvSpPr>
        <p:spPr>
          <a:xfrm>
            <a:off x="5157755" y="1441630"/>
            <a:ext cx="231785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dirty="0"/>
              <a:t>Article published in AE ‘Dementia in Europe’ magazine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181230F-7E32-0762-500E-05E9F6F0FA90}"/>
              </a:ext>
            </a:extLst>
          </p:cNvPr>
          <p:cNvSpPr/>
          <p:nvPr/>
        </p:nvSpPr>
        <p:spPr>
          <a:xfrm>
            <a:off x="5146542" y="3181804"/>
            <a:ext cx="2317230" cy="91440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dirty="0"/>
              <a:t>2 published scientific articles</a:t>
            </a:r>
          </a:p>
        </p:txBody>
      </p:sp>
      <p:pic>
        <p:nvPicPr>
          <p:cNvPr id="17" name="Picture 16" descr="Text&#10;&#10;Description automatically generated with medium confidence">
            <a:extLst>
              <a:ext uri="{FF2B5EF4-FFF2-40B4-BE49-F238E27FC236}">
                <a16:creationId xmlns:a16="http://schemas.microsoft.com/office/drawing/2014/main" id="{4218703C-8EBA-1551-86EA-EE76A5CDE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3338" y="2498403"/>
            <a:ext cx="2872239" cy="4151631"/>
          </a:xfrm>
          <a:prstGeom prst="rect">
            <a:avLst/>
          </a:prstGeom>
        </p:spPr>
      </p:pic>
      <p:sp>
        <p:nvSpPr>
          <p:cNvPr id="18" name="Down Arrow 17">
            <a:extLst>
              <a:ext uri="{FF2B5EF4-FFF2-40B4-BE49-F238E27FC236}">
                <a16:creationId xmlns:a16="http://schemas.microsoft.com/office/drawing/2014/main" id="{2DF83CBF-2296-6AD2-2EDF-A4D406E8B7CD}"/>
              </a:ext>
            </a:extLst>
          </p:cNvPr>
          <p:cNvSpPr/>
          <p:nvPr/>
        </p:nvSpPr>
        <p:spPr>
          <a:xfrm flipH="1">
            <a:off x="6082505" y="4315465"/>
            <a:ext cx="234176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68B2189-4248-3BCC-59DA-44236C5511F6}"/>
              </a:ext>
            </a:extLst>
          </p:cNvPr>
          <p:cNvSpPr/>
          <p:nvPr/>
        </p:nvSpPr>
        <p:spPr>
          <a:xfrm>
            <a:off x="5179434" y="4918856"/>
            <a:ext cx="2296173" cy="9641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8 </a:t>
            </a:r>
            <a:r>
              <a:rPr lang="fi-FI" dirty="0" err="1"/>
              <a:t>scientific</a:t>
            </a:r>
            <a:r>
              <a:rPr lang="fi-FI" dirty="0"/>
              <a:t> </a:t>
            </a:r>
            <a:r>
              <a:rPr lang="fi-FI" dirty="0" err="1"/>
              <a:t>papers</a:t>
            </a:r>
            <a:r>
              <a:rPr lang="fi-FI" dirty="0"/>
              <a:t> in </a:t>
            </a:r>
            <a:r>
              <a:rPr lang="fi-FI" dirty="0" err="1"/>
              <a:t>preparation</a:t>
            </a:r>
            <a:endParaRPr lang="en-FI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9888C8-1F14-0D65-065B-97DE378D9E12}"/>
              </a:ext>
            </a:extLst>
          </p:cNvPr>
          <p:cNvSpPr/>
          <p:nvPr/>
        </p:nvSpPr>
        <p:spPr>
          <a:xfrm>
            <a:off x="7580467" y="1440523"/>
            <a:ext cx="1976989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dirty="0"/>
              <a:t>Participation </a:t>
            </a:r>
            <a:r>
              <a:rPr lang="en-FI"/>
              <a:t>in 10 conferences</a:t>
            </a:r>
            <a:endParaRPr lang="en-FI" dirty="0"/>
          </a:p>
        </p:txBody>
      </p:sp>
      <p:sp>
        <p:nvSpPr>
          <p:cNvPr id="21" name="Down Arrow 20">
            <a:extLst>
              <a:ext uri="{FF2B5EF4-FFF2-40B4-BE49-F238E27FC236}">
                <a16:creationId xmlns:a16="http://schemas.microsoft.com/office/drawing/2014/main" id="{C6E28C27-F9BB-A4BE-5C8B-C2ADCA4D5FB5}"/>
              </a:ext>
            </a:extLst>
          </p:cNvPr>
          <p:cNvSpPr/>
          <p:nvPr/>
        </p:nvSpPr>
        <p:spPr>
          <a:xfrm flipH="1">
            <a:off x="8408861" y="2502524"/>
            <a:ext cx="234176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CD8F3B5-3939-951D-79A0-858C7D4429A8}"/>
              </a:ext>
            </a:extLst>
          </p:cNvPr>
          <p:cNvSpPr/>
          <p:nvPr/>
        </p:nvSpPr>
        <p:spPr>
          <a:xfrm>
            <a:off x="7631888" y="3181802"/>
            <a:ext cx="1874146" cy="270123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err="1"/>
              <a:t>Continued</a:t>
            </a:r>
            <a:r>
              <a:rPr lang="fi-FI" dirty="0"/>
              <a:t> </a:t>
            </a:r>
            <a:r>
              <a:rPr lang="fi-FI" dirty="0" err="1"/>
              <a:t>presentations</a:t>
            </a:r>
            <a:r>
              <a:rPr lang="fi-FI" dirty="0"/>
              <a:t> of ADAIR at </a:t>
            </a:r>
            <a:r>
              <a:rPr lang="fi-FI" dirty="0" err="1"/>
              <a:t>conferences</a:t>
            </a:r>
            <a:endParaRPr lang="fi-FI" dirty="0"/>
          </a:p>
          <a:p>
            <a:pPr algn="ctr"/>
            <a:endParaRPr lang="fi-FI" dirty="0"/>
          </a:p>
          <a:p>
            <a:pPr algn="ctr"/>
            <a:r>
              <a:rPr lang="en-FI" dirty="0"/>
              <a:t>Kuopio Alzheimer symposium in August 2022: ‘PPI in brain disorders’</a:t>
            </a:r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EB4581CA-F00A-2F48-66D4-488EBC6601B7}"/>
              </a:ext>
            </a:extLst>
          </p:cNvPr>
          <p:cNvSpPr/>
          <p:nvPr/>
        </p:nvSpPr>
        <p:spPr>
          <a:xfrm flipH="1">
            <a:off x="6116507" y="2529872"/>
            <a:ext cx="234176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AE0059A-840C-A8EB-F2B8-74048BB99324}"/>
              </a:ext>
            </a:extLst>
          </p:cNvPr>
          <p:cNvSpPr/>
          <p:nvPr/>
        </p:nvSpPr>
        <p:spPr>
          <a:xfrm>
            <a:off x="9692286" y="1440522"/>
            <a:ext cx="2217345" cy="122974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I" dirty="0"/>
              <a:t>Workshop at the European parliament to share results  with MEPs and EC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6E9A31F-D957-3E02-1751-3D30A3FAF62B}"/>
              </a:ext>
            </a:extLst>
          </p:cNvPr>
          <p:cNvSpPr/>
          <p:nvPr/>
        </p:nvSpPr>
        <p:spPr>
          <a:xfrm>
            <a:off x="9806172" y="4901624"/>
            <a:ext cx="2296173" cy="9641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 err="1"/>
              <a:t>Website</a:t>
            </a:r>
            <a:r>
              <a:rPr lang="fi-FI" dirty="0"/>
              <a:t> and </a:t>
            </a:r>
            <a:r>
              <a:rPr lang="fi-FI" dirty="0" err="1"/>
              <a:t>social</a:t>
            </a:r>
            <a:r>
              <a:rPr lang="fi-FI" dirty="0"/>
              <a:t> media</a:t>
            </a:r>
            <a:endParaRPr lang="en-FI" dirty="0"/>
          </a:p>
        </p:txBody>
      </p:sp>
    </p:spTree>
    <p:extLst>
      <p:ext uri="{BB962C8B-B14F-4D97-AF65-F5344CB8AC3E}">
        <p14:creationId xmlns:p14="http://schemas.microsoft.com/office/powerpoint/2010/main" val="3580533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367E24-3CF6-0E96-631C-A4690614C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050" y="1308868"/>
            <a:ext cx="5972872" cy="1789771"/>
          </a:xfrm>
        </p:spPr>
        <p:txBody>
          <a:bodyPr>
            <a:normAutofit lnSpcReduction="10000"/>
          </a:bodyPr>
          <a:lstStyle/>
          <a:p>
            <a:r>
              <a:rPr lang="en-FI" dirty="0"/>
              <a:t>ADAIR poster presentation of PhD student Liudmila Saveleva (UEF)</a:t>
            </a:r>
          </a:p>
          <a:p>
            <a:endParaRPr lang="en-FI" dirty="0"/>
          </a:p>
          <a:p>
            <a:r>
              <a:rPr lang="en-FI" dirty="0"/>
              <a:t>ADAIR website: </a:t>
            </a:r>
            <a:r>
              <a:rPr lang="en-GB" dirty="0">
                <a:hlinkClick r:id="rId2"/>
              </a:rPr>
              <a:t>https://adair-jpnd.eu</a:t>
            </a:r>
            <a:endParaRPr lang="en-GB" dirty="0"/>
          </a:p>
          <a:p>
            <a:endParaRPr lang="en-GB" dirty="0"/>
          </a:p>
          <a:p>
            <a:pPr lvl="1"/>
            <a:endParaRPr lang="en-FI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70B7C8A-6E8F-2B39-B743-035FB342D605}"/>
              </a:ext>
            </a:extLst>
          </p:cNvPr>
          <p:cNvSpPr txBox="1">
            <a:spLocks/>
          </p:cNvSpPr>
          <p:nvPr/>
        </p:nvSpPr>
        <p:spPr>
          <a:xfrm>
            <a:off x="446050" y="33238"/>
            <a:ext cx="6512311" cy="1325563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FI" b="1" dirty="0">
                <a:solidFill>
                  <a:schemeClr val="tx1"/>
                </a:solidFill>
              </a:rPr>
              <a:t>More information at: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30196DE-2E60-37B8-9027-32A791A79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231" y="191596"/>
            <a:ext cx="5042501" cy="3237404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68E356D-8C7A-1430-B793-D9FC8B04C127}"/>
              </a:ext>
            </a:extLst>
          </p:cNvPr>
          <p:cNvSpPr txBox="1">
            <a:spLocks/>
          </p:cNvSpPr>
          <p:nvPr/>
        </p:nvSpPr>
        <p:spPr>
          <a:xfrm>
            <a:off x="695495" y="4472992"/>
            <a:ext cx="5473982" cy="19419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sz="2400" dirty="0" err="1"/>
              <a:t>Welcome</a:t>
            </a:r>
            <a:r>
              <a:rPr lang="fi-FI" sz="2400" dirty="0"/>
              <a:t> to Kuopio, Finland, for </a:t>
            </a:r>
            <a:r>
              <a:rPr lang="fi-FI" sz="2400" dirty="0" err="1"/>
              <a:t>the</a:t>
            </a:r>
            <a:r>
              <a:rPr lang="fi-FI" sz="2400" dirty="0"/>
              <a:t> 9</a:t>
            </a:r>
            <a:r>
              <a:rPr lang="fi-FI" sz="2400" baseline="30000" dirty="0"/>
              <a:t>th</a:t>
            </a:r>
            <a:r>
              <a:rPr lang="fi-FI" sz="2400" dirty="0"/>
              <a:t> </a:t>
            </a:r>
            <a:r>
              <a:rPr lang="fi-FI" sz="2400" dirty="0" err="1"/>
              <a:t>international</a:t>
            </a:r>
            <a:r>
              <a:rPr lang="fi-FI" sz="2400" dirty="0"/>
              <a:t> Alzheimer Symposium, August 23-25.</a:t>
            </a:r>
          </a:p>
          <a:p>
            <a:pPr marL="0" indent="0">
              <a:buNone/>
            </a:pPr>
            <a:r>
              <a:rPr lang="en-GB" sz="24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https://blogs2.uef.fi/kuopioadsymposium/welcome</a:t>
            </a:r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endParaRPr lang="en-GB" sz="2400" dirty="0"/>
          </a:p>
          <a:p>
            <a:pPr lvl="1"/>
            <a:endParaRPr lang="en-FI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559264-4E70-C54C-3B2F-3E19A53DC865}"/>
              </a:ext>
            </a:extLst>
          </p:cNvPr>
          <p:cNvSpPr txBox="1"/>
          <p:nvPr/>
        </p:nvSpPr>
        <p:spPr>
          <a:xfrm>
            <a:off x="1069776" y="6671229"/>
            <a:ext cx="108398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This is an EU Joint Programme - Neurodegenerative Disease Research (JPND) project. This research was supported by the ADAIR project (grant #JPND2019-466-037).</a:t>
            </a:r>
          </a:p>
        </p:txBody>
      </p:sp>
      <p:pic>
        <p:nvPicPr>
          <p:cNvPr id="13" name="Picture 12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6E050AA1-931E-3961-16E5-8001AAAD5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0302" y="3651069"/>
            <a:ext cx="5311697" cy="3040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0111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7255</TotalTime>
  <Words>771</Words>
  <Application>Microsoft Office PowerPoint</Application>
  <PresentationFormat>Breedbeeld</PresentationFormat>
  <Paragraphs>79</Paragraphs>
  <Slides>8</Slides>
  <Notes>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PowerPoint-presentatie</vt:lpstr>
      <vt:lpstr>PowerPoint-presentatie</vt:lpstr>
      <vt:lpstr>PowerPoint-presentatie</vt:lpstr>
      <vt:lpstr>Aims of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Katja Kanninen</dc:creator>
  <cp:lastModifiedBy>Christine Greve</cp:lastModifiedBy>
  <cp:revision>30</cp:revision>
  <dcterms:created xsi:type="dcterms:W3CDTF">2022-04-11T16:35:56Z</dcterms:created>
  <dcterms:modified xsi:type="dcterms:W3CDTF">2022-05-05T07:12:40Z</dcterms:modified>
</cp:coreProperties>
</file>