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2"/>
  </p:notesMasterIdLst>
  <p:sldIdLst>
    <p:sldId id="256" r:id="rId2"/>
    <p:sldId id="719" r:id="rId3"/>
    <p:sldId id="712" r:id="rId4"/>
    <p:sldId id="328" r:id="rId5"/>
    <p:sldId id="713" r:id="rId6"/>
    <p:sldId id="714" r:id="rId7"/>
    <p:sldId id="715" r:id="rId8"/>
    <p:sldId id="716" r:id="rId9"/>
    <p:sldId id="717" r:id="rId10"/>
    <p:sldId id="7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A9"/>
    <a:srgbClr val="FF7E79"/>
    <a:srgbClr val="4E67CA"/>
    <a:srgbClr val="FF8021"/>
    <a:srgbClr val="5BCEAF"/>
    <a:srgbClr val="E7F5F7"/>
    <a:srgbClr val="AED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/>
    <p:restoredTop sz="79978"/>
  </p:normalViewPr>
  <p:slideViewPr>
    <p:cSldViewPr snapToGrid="0" snapToObjects="1">
      <p:cViewPr varScale="1">
        <p:scale>
          <a:sx n="122" d="100"/>
          <a:sy n="122" d="100"/>
        </p:scale>
        <p:origin x="10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5CF7D-A4C7-E847-991B-AFD9E2B67A4C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3B6455D-97A3-EA44-9DB2-C8A3D6EC485B}">
      <dgm:prSet phldrT="[Text]" custT="1"/>
      <dgm:spPr>
        <a:solidFill>
          <a:srgbClr val="0096A9"/>
        </a:solidFill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GB" sz="2200" b="1" i="0" dirty="0">
              <a:latin typeface="Avenir Black" panose="02000503020000020003" pitchFamily="2" charset="0"/>
            </a:rPr>
            <a:t>AIM: </a:t>
          </a:r>
          <a:r>
            <a:rPr lang="en-GB" sz="2200" b="0" i="0" dirty="0">
              <a:latin typeface="Avenir Book" panose="02000503020000020003" pitchFamily="2" charset="0"/>
            </a:rPr>
            <a:t>C</a:t>
          </a:r>
          <a:r>
            <a:rPr lang="en-GB" sz="2200" dirty="0">
              <a:latin typeface="Avenir Book" panose="02000503020000020003" pitchFamily="2" charset="0"/>
            </a:rPr>
            <a:t>haracterize prodromal genetic FTD, establishing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n-GB" sz="2200" dirty="0">
              <a:latin typeface="Avenir Book" panose="02000503020000020003" pitchFamily="2" charset="0"/>
            </a:rPr>
            <a:t>- cognitive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n-GB" sz="2200" dirty="0">
              <a:latin typeface="Avenir Book" panose="02000503020000020003" pitchFamily="2" charset="0"/>
            </a:rPr>
            <a:t>- imaging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n-GB" sz="2200" dirty="0">
              <a:latin typeface="Avenir Book" panose="02000503020000020003" pitchFamily="2" charset="0"/>
            </a:rPr>
            <a:t>- fluid biomarker measures</a:t>
          </a:r>
        </a:p>
      </dgm:t>
    </dgm:pt>
    <dgm:pt modelId="{632F1B43-2E92-D443-BEA8-F74B435462C8}" type="parTrans" cxnId="{FDFC8BD6-AAB4-DE42-8047-226B27851D16}">
      <dgm:prSet/>
      <dgm:spPr/>
      <dgm:t>
        <a:bodyPr/>
        <a:lstStyle/>
        <a:p>
          <a:endParaRPr lang="en-GB" sz="4000"/>
        </a:p>
      </dgm:t>
    </dgm:pt>
    <dgm:pt modelId="{1A800119-7C1F-E544-861D-060F03C00BE6}" type="sibTrans" cxnId="{FDFC8BD6-AAB4-DE42-8047-226B27851D16}">
      <dgm:prSet/>
      <dgm:spPr/>
      <dgm:t>
        <a:bodyPr/>
        <a:lstStyle/>
        <a:p>
          <a:endParaRPr lang="en-GB" sz="4000"/>
        </a:p>
      </dgm:t>
    </dgm:pt>
    <dgm:pt modelId="{548038B3-484E-FE4F-9CFE-928426D1CBDD}">
      <dgm:prSet phldrT="[Text]" custT="1"/>
      <dgm:spPr>
        <a:solidFill>
          <a:srgbClr val="0096A9"/>
        </a:solidFill>
      </dgm:spPr>
      <dgm:t>
        <a:bodyPr/>
        <a:lstStyle/>
        <a:p>
          <a:r>
            <a:rPr lang="en-GB" sz="2200" b="1" i="0" kern="1200" dirty="0">
              <a:latin typeface="Avenir Black" panose="02000503020000020003" pitchFamily="2" charset="0"/>
            </a:rPr>
            <a:t>HYPOTHESIS:</a:t>
          </a:r>
          <a:r>
            <a:rPr lang="en-GB" sz="2200" kern="1200" dirty="0">
              <a:latin typeface="Avenir Book" panose="02000503020000020003" pitchFamily="2" charset="0"/>
            </a:rPr>
            <a:t> </a:t>
          </a:r>
          <a:r>
            <a:rPr lang="en-GB" sz="2200" kern="1200" dirty="0">
              <a:solidFill>
                <a:prstClr val="white"/>
              </a:solidFill>
              <a:latin typeface="Avenir Book" panose="02000503020000020003" pitchFamily="2" charset="0"/>
              <a:ea typeface="+mn-ea"/>
              <a:cs typeface="+mn-cs"/>
            </a:rPr>
            <a:t>Specific genetic FTD biomarkers will have translational value by:</a:t>
          </a:r>
        </a:p>
      </dgm:t>
    </dgm:pt>
    <dgm:pt modelId="{F601BFE1-A75C-CE40-9A12-03055A7C2904}" type="parTrans" cxnId="{CD34EF90-CFED-A543-8E43-F01756253AEB}">
      <dgm:prSet/>
      <dgm:spPr/>
      <dgm:t>
        <a:bodyPr/>
        <a:lstStyle/>
        <a:p>
          <a:endParaRPr lang="en-GB" sz="4000"/>
        </a:p>
      </dgm:t>
    </dgm:pt>
    <dgm:pt modelId="{FEB75ECD-E905-194E-969D-DB0D1523AA80}" type="sibTrans" cxnId="{CD34EF90-CFED-A543-8E43-F01756253AEB}">
      <dgm:prSet/>
      <dgm:spPr/>
      <dgm:t>
        <a:bodyPr/>
        <a:lstStyle/>
        <a:p>
          <a:endParaRPr lang="en-GB" sz="4000"/>
        </a:p>
      </dgm:t>
    </dgm:pt>
    <dgm:pt modelId="{E9D078D8-4294-E343-AF13-674393DCDE6D}">
      <dgm:prSet custT="1"/>
      <dgm:spPr>
        <a:ln>
          <a:solidFill>
            <a:srgbClr val="0096A9"/>
          </a:solidFill>
        </a:ln>
      </dgm:spPr>
      <dgm:t>
        <a:bodyPr/>
        <a:lstStyle/>
        <a:p>
          <a:pPr>
            <a:buFont typeface="+mj-lt"/>
            <a:buAutoNum type="arabicParenR"/>
          </a:pPr>
          <a:r>
            <a:rPr lang="en-GB" sz="2000" dirty="0">
              <a:latin typeface="Avenir Book" panose="02000503020000020003" pitchFamily="2" charset="0"/>
            </a:rPr>
            <a:t> Stratification of presymptomatic carriers stages</a:t>
          </a:r>
        </a:p>
      </dgm:t>
    </dgm:pt>
    <dgm:pt modelId="{AEBB0251-C29D-EB45-B01F-89C66663F100}" type="parTrans" cxnId="{7FD26D08-ACBA-A149-9ADC-E51BA449069A}">
      <dgm:prSet/>
      <dgm:spPr/>
      <dgm:t>
        <a:bodyPr/>
        <a:lstStyle/>
        <a:p>
          <a:endParaRPr lang="en-GB" sz="4000"/>
        </a:p>
      </dgm:t>
    </dgm:pt>
    <dgm:pt modelId="{89EB539E-9EFD-8D4D-8055-FC5175E308C6}" type="sibTrans" cxnId="{7FD26D08-ACBA-A149-9ADC-E51BA449069A}">
      <dgm:prSet/>
      <dgm:spPr/>
      <dgm:t>
        <a:bodyPr/>
        <a:lstStyle/>
        <a:p>
          <a:endParaRPr lang="en-GB" sz="4000"/>
        </a:p>
      </dgm:t>
    </dgm:pt>
    <dgm:pt modelId="{B693C490-80EB-A344-92F4-55E835F28D3A}">
      <dgm:prSet custT="1"/>
      <dgm:spPr>
        <a:ln>
          <a:solidFill>
            <a:srgbClr val="0096A9"/>
          </a:solidFill>
        </a:ln>
      </dgm:spPr>
      <dgm:t>
        <a:bodyPr/>
        <a:lstStyle/>
        <a:p>
          <a:pPr>
            <a:buFont typeface="+mj-lt"/>
            <a:buAutoNum type="arabicParenR"/>
          </a:pPr>
          <a:r>
            <a:rPr lang="en-GB" sz="2000" dirty="0">
              <a:latin typeface="Avenir Book" panose="02000503020000020003" pitchFamily="2" charset="0"/>
            </a:rPr>
            <a:t> Measurement disease progression in proximal period</a:t>
          </a:r>
        </a:p>
      </dgm:t>
    </dgm:pt>
    <dgm:pt modelId="{BDD6E7B4-A0C8-DE44-B0C2-D30D94D1E1C0}" type="parTrans" cxnId="{184AC6B9-3113-1847-99BA-BF67A6359E9F}">
      <dgm:prSet/>
      <dgm:spPr/>
      <dgm:t>
        <a:bodyPr/>
        <a:lstStyle/>
        <a:p>
          <a:endParaRPr lang="en-GB" sz="4000"/>
        </a:p>
      </dgm:t>
    </dgm:pt>
    <dgm:pt modelId="{5CF550ED-041D-C34F-A0BE-B17739DD650D}" type="sibTrans" cxnId="{184AC6B9-3113-1847-99BA-BF67A6359E9F}">
      <dgm:prSet/>
      <dgm:spPr/>
      <dgm:t>
        <a:bodyPr/>
        <a:lstStyle/>
        <a:p>
          <a:endParaRPr lang="en-GB" sz="4000"/>
        </a:p>
      </dgm:t>
    </dgm:pt>
    <dgm:pt modelId="{A96B6557-0BAF-4740-B032-D95D4940108A}">
      <dgm:prSet custT="1"/>
      <dgm:spPr>
        <a:ln>
          <a:solidFill>
            <a:srgbClr val="0096A9"/>
          </a:solidFill>
        </a:ln>
      </dgm:spPr>
      <dgm:t>
        <a:bodyPr/>
        <a:lstStyle/>
        <a:p>
          <a:r>
            <a:rPr lang="en-GB" sz="2000" dirty="0">
              <a:solidFill>
                <a:schemeClr val="tx1"/>
              </a:solidFill>
              <a:latin typeface="Avenir Book" panose="02000503020000020003" pitchFamily="2" charset="0"/>
              <a:ea typeface="+mn-ea"/>
              <a:cs typeface="+mn-cs"/>
            </a:rPr>
            <a:t>Signalling individualized optimal times for initiating disease-modifying therapy</a:t>
          </a:r>
          <a:endParaRPr lang="en-GB" sz="2000" dirty="0"/>
        </a:p>
      </dgm:t>
    </dgm:pt>
    <dgm:pt modelId="{90135737-E03B-BD4D-8CA5-53332C47F501}" type="parTrans" cxnId="{D323E04E-62AE-6644-9185-D15EBC720DD2}">
      <dgm:prSet/>
      <dgm:spPr/>
      <dgm:t>
        <a:bodyPr/>
        <a:lstStyle/>
        <a:p>
          <a:endParaRPr lang="en-GB"/>
        </a:p>
      </dgm:t>
    </dgm:pt>
    <dgm:pt modelId="{835E03CA-462B-764C-9705-C520E649307B}" type="sibTrans" cxnId="{D323E04E-62AE-6644-9185-D15EBC720DD2}">
      <dgm:prSet/>
      <dgm:spPr/>
      <dgm:t>
        <a:bodyPr/>
        <a:lstStyle/>
        <a:p>
          <a:endParaRPr lang="en-GB"/>
        </a:p>
      </dgm:t>
    </dgm:pt>
    <dgm:pt modelId="{9146FEED-54AF-1446-AC18-80DB1E9F7D17}">
      <dgm:prSet custT="1"/>
      <dgm:spPr>
        <a:ln>
          <a:solidFill>
            <a:srgbClr val="0096A9"/>
          </a:solidFill>
        </a:ln>
      </dgm:spPr>
      <dgm:t>
        <a:bodyPr/>
        <a:lstStyle/>
        <a:p>
          <a:r>
            <a:rPr lang="en-GB" sz="2000" dirty="0">
              <a:solidFill>
                <a:schemeClr val="tx1"/>
              </a:solidFill>
              <a:latin typeface="Avenir Book" panose="02000503020000020003" pitchFamily="2" charset="0"/>
              <a:ea typeface="+mn-ea"/>
              <a:cs typeface="+mn-cs"/>
            </a:rPr>
            <a:t>Providing candidate outcome measures for presymptomatic clinical trials</a:t>
          </a:r>
          <a:endParaRPr lang="en-GB" sz="2000" dirty="0"/>
        </a:p>
      </dgm:t>
    </dgm:pt>
    <dgm:pt modelId="{959FECE6-C478-6145-B092-7979F2087A91}" type="parTrans" cxnId="{12A1B5D4-908A-6645-BACD-38969780AF4D}">
      <dgm:prSet/>
      <dgm:spPr/>
      <dgm:t>
        <a:bodyPr/>
        <a:lstStyle/>
        <a:p>
          <a:endParaRPr lang="en-GB"/>
        </a:p>
      </dgm:t>
    </dgm:pt>
    <dgm:pt modelId="{4CA4F5DC-C2FD-DA44-909D-9B3F92A6AC1E}" type="sibTrans" cxnId="{12A1B5D4-908A-6645-BACD-38969780AF4D}">
      <dgm:prSet/>
      <dgm:spPr/>
      <dgm:t>
        <a:bodyPr/>
        <a:lstStyle/>
        <a:p>
          <a:endParaRPr lang="en-GB"/>
        </a:p>
      </dgm:t>
    </dgm:pt>
    <dgm:pt modelId="{96C137F2-BDE1-0F42-8ADE-590CEB41C928}" type="pres">
      <dgm:prSet presAssocID="{8A15CF7D-A4C7-E847-991B-AFD9E2B67A4C}" presName="linear" presStyleCnt="0">
        <dgm:presLayoutVars>
          <dgm:dir/>
          <dgm:animLvl val="lvl"/>
          <dgm:resizeHandles val="exact"/>
        </dgm:presLayoutVars>
      </dgm:prSet>
      <dgm:spPr/>
    </dgm:pt>
    <dgm:pt modelId="{2AC79CCC-ADA6-214C-A416-C346FD669192}" type="pres">
      <dgm:prSet presAssocID="{63B6455D-97A3-EA44-9DB2-C8A3D6EC485B}" presName="parentLin" presStyleCnt="0"/>
      <dgm:spPr/>
    </dgm:pt>
    <dgm:pt modelId="{FDAFEF83-66C1-224B-86B1-D62CA3D402B4}" type="pres">
      <dgm:prSet presAssocID="{63B6455D-97A3-EA44-9DB2-C8A3D6EC485B}" presName="parentLeftMargin" presStyleLbl="node1" presStyleIdx="0" presStyleCnt="2"/>
      <dgm:spPr/>
    </dgm:pt>
    <dgm:pt modelId="{357CAA35-653D-374C-98FF-E621337780FB}" type="pres">
      <dgm:prSet presAssocID="{63B6455D-97A3-EA44-9DB2-C8A3D6EC485B}" presName="parentText" presStyleLbl="node1" presStyleIdx="0" presStyleCnt="2" custScaleX="128890" custScaleY="168915">
        <dgm:presLayoutVars>
          <dgm:chMax val="0"/>
          <dgm:bulletEnabled val="1"/>
        </dgm:presLayoutVars>
      </dgm:prSet>
      <dgm:spPr/>
    </dgm:pt>
    <dgm:pt modelId="{18DC8483-590A-134E-B00C-8FB8C387584E}" type="pres">
      <dgm:prSet presAssocID="{63B6455D-97A3-EA44-9DB2-C8A3D6EC485B}" presName="negativeSpace" presStyleCnt="0"/>
      <dgm:spPr/>
    </dgm:pt>
    <dgm:pt modelId="{87E64D59-31C5-F441-93C2-601C2BBF40E5}" type="pres">
      <dgm:prSet presAssocID="{63B6455D-97A3-EA44-9DB2-C8A3D6EC485B}" presName="childText" presStyleLbl="conFgAcc1" presStyleIdx="0" presStyleCnt="2">
        <dgm:presLayoutVars>
          <dgm:bulletEnabled val="1"/>
        </dgm:presLayoutVars>
      </dgm:prSet>
      <dgm:spPr/>
    </dgm:pt>
    <dgm:pt modelId="{AC130E05-78C5-5746-B715-F5E748E85254}" type="pres">
      <dgm:prSet presAssocID="{1A800119-7C1F-E544-861D-060F03C00BE6}" presName="spaceBetweenRectangles" presStyleCnt="0"/>
      <dgm:spPr/>
    </dgm:pt>
    <dgm:pt modelId="{F6D43B70-1C9D-0F40-AD50-8FC9FD74523C}" type="pres">
      <dgm:prSet presAssocID="{548038B3-484E-FE4F-9CFE-928426D1CBDD}" presName="parentLin" presStyleCnt="0"/>
      <dgm:spPr/>
    </dgm:pt>
    <dgm:pt modelId="{8084BE5C-840D-0349-A86A-2C8209AC1A09}" type="pres">
      <dgm:prSet presAssocID="{548038B3-484E-FE4F-9CFE-928426D1CBDD}" presName="parentLeftMargin" presStyleLbl="node1" presStyleIdx="0" presStyleCnt="2"/>
      <dgm:spPr/>
    </dgm:pt>
    <dgm:pt modelId="{75BBC7EE-7E25-3740-BD2F-84719CCD7B89}" type="pres">
      <dgm:prSet presAssocID="{548038B3-484E-FE4F-9CFE-928426D1CBDD}" presName="parentText" presStyleLbl="node1" presStyleIdx="1" presStyleCnt="2" custScaleX="128920" custScaleY="109238">
        <dgm:presLayoutVars>
          <dgm:chMax val="0"/>
          <dgm:bulletEnabled val="1"/>
        </dgm:presLayoutVars>
      </dgm:prSet>
      <dgm:spPr/>
    </dgm:pt>
    <dgm:pt modelId="{09225F90-6ECC-E549-A28D-E85F5A213E6B}" type="pres">
      <dgm:prSet presAssocID="{548038B3-484E-FE4F-9CFE-928426D1CBDD}" presName="negativeSpace" presStyleCnt="0"/>
      <dgm:spPr/>
    </dgm:pt>
    <dgm:pt modelId="{86CADD7E-6A76-AE4A-9F15-BC224B25E015}" type="pres">
      <dgm:prSet presAssocID="{548038B3-484E-FE4F-9CFE-928426D1CBD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FD26D08-ACBA-A149-9ADC-E51BA449069A}" srcId="{63B6455D-97A3-EA44-9DB2-C8A3D6EC485B}" destId="{E9D078D8-4294-E343-AF13-674393DCDE6D}" srcOrd="0" destOrd="0" parTransId="{AEBB0251-C29D-EB45-B01F-89C66663F100}" sibTransId="{89EB539E-9EFD-8D4D-8055-FC5175E308C6}"/>
    <dgm:cxn modelId="{5E69B13D-4E96-F945-A9C9-B269C626D5C2}" type="presOf" srcId="{B693C490-80EB-A344-92F4-55E835F28D3A}" destId="{87E64D59-31C5-F441-93C2-601C2BBF40E5}" srcOrd="0" destOrd="1" presId="urn:microsoft.com/office/officeart/2005/8/layout/list1"/>
    <dgm:cxn modelId="{D323E04E-62AE-6644-9185-D15EBC720DD2}" srcId="{548038B3-484E-FE4F-9CFE-928426D1CBDD}" destId="{A96B6557-0BAF-4740-B032-D95D4940108A}" srcOrd="0" destOrd="0" parTransId="{90135737-E03B-BD4D-8CA5-53332C47F501}" sibTransId="{835E03CA-462B-764C-9705-C520E649307B}"/>
    <dgm:cxn modelId="{8E28BD6B-9FBE-9E41-ABFB-3079F2B56DDE}" type="presOf" srcId="{63B6455D-97A3-EA44-9DB2-C8A3D6EC485B}" destId="{357CAA35-653D-374C-98FF-E621337780FB}" srcOrd="1" destOrd="0" presId="urn:microsoft.com/office/officeart/2005/8/layout/list1"/>
    <dgm:cxn modelId="{7AE0CF90-C980-C644-9A40-5131F3257A73}" type="presOf" srcId="{8A15CF7D-A4C7-E847-991B-AFD9E2B67A4C}" destId="{96C137F2-BDE1-0F42-8ADE-590CEB41C928}" srcOrd="0" destOrd="0" presId="urn:microsoft.com/office/officeart/2005/8/layout/list1"/>
    <dgm:cxn modelId="{CD34EF90-CFED-A543-8E43-F01756253AEB}" srcId="{8A15CF7D-A4C7-E847-991B-AFD9E2B67A4C}" destId="{548038B3-484E-FE4F-9CFE-928426D1CBDD}" srcOrd="1" destOrd="0" parTransId="{F601BFE1-A75C-CE40-9A12-03055A7C2904}" sibTransId="{FEB75ECD-E905-194E-969D-DB0D1523AA80}"/>
    <dgm:cxn modelId="{8119F49B-F320-3B42-BF45-302516F9F47F}" type="presOf" srcId="{A96B6557-0BAF-4740-B032-D95D4940108A}" destId="{86CADD7E-6A76-AE4A-9F15-BC224B25E015}" srcOrd="0" destOrd="0" presId="urn:microsoft.com/office/officeart/2005/8/layout/list1"/>
    <dgm:cxn modelId="{8DAE939E-F2C1-FF46-AECF-9F12FC769C9D}" type="presOf" srcId="{9146FEED-54AF-1446-AC18-80DB1E9F7D17}" destId="{86CADD7E-6A76-AE4A-9F15-BC224B25E015}" srcOrd="0" destOrd="1" presId="urn:microsoft.com/office/officeart/2005/8/layout/list1"/>
    <dgm:cxn modelId="{184AC6B9-3113-1847-99BA-BF67A6359E9F}" srcId="{63B6455D-97A3-EA44-9DB2-C8A3D6EC485B}" destId="{B693C490-80EB-A344-92F4-55E835F28D3A}" srcOrd="1" destOrd="0" parTransId="{BDD6E7B4-A0C8-DE44-B0C2-D30D94D1E1C0}" sibTransId="{5CF550ED-041D-C34F-A0BE-B17739DD650D}"/>
    <dgm:cxn modelId="{7F4C46C3-DCE2-1E45-9343-C32E646D12FC}" type="presOf" srcId="{548038B3-484E-FE4F-9CFE-928426D1CBDD}" destId="{8084BE5C-840D-0349-A86A-2C8209AC1A09}" srcOrd="0" destOrd="0" presId="urn:microsoft.com/office/officeart/2005/8/layout/list1"/>
    <dgm:cxn modelId="{9B851BCB-D829-A34F-AAB5-73BA6FD9923A}" type="presOf" srcId="{63B6455D-97A3-EA44-9DB2-C8A3D6EC485B}" destId="{FDAFEF83-66C1-224B-86B1-D62CA3D402B4}" srcOrd="0" destOrd="0" presId="urn:microsoft.com/office/officeart/2005/8/layout/list1"/>
    <dgm:cxn modelId="{2C5CC3CB-C5E6-1D45-897C-AC18EEF4F2B0}" type="presOf" srcId="{E9D078D8-4294-E343-AF13-674393DCDE6D}" destId="{87E64D59-31C5-F441-93C2-601C2BBF40E5}" srcOrd="0" destOrd="0" presId="urn:microsoft.com/office/officeart/2005/8/layout/list1"/>
    <dgm:cxn modelId="{12A1B5D4-908A-6645-BACD-38969780AF4D}" srcId="{548038B3-484E-FE4F-9CFE-928426D1CBDD}" destId="{9146FEED-54AF-1446-AC18-80DB1E9F7D17}" srcOrd="1" destOrd="0" parTransId="{959FECE6-C478-6145-B092-7979F2087A91}" sibTransId="{4CA4F5DC-C2FD-DA44-909D-9B3F92A6AC1E}"/>
    <dgm:cxn modelId="{FDFC8BD6-AAB4-DE42-8047-226B27851D16}" srcId="{8A15CF7D-A4C7-E847-991B-AFD9E2B67A4C}" destId="{63B6455D-97A3-EA44-9DB2-C8A3D6EC485B}" srcOrd="0" destOrd="0" parTransId="{632F1B43-2E92-D443-BEA8-F74B435462C8}" sibTransId="{1A800119-7C1F-E544-861D-060F03C00BE6}"/>
    <dgm:cxn modelId="{BEA122F8-EFA6-1841-B6D9-FA40587020B8}" type="presOf" srcId="{548038B3-484E-FE4F-9CFE-928426D1CBDD}" destId="{75BBC7EE-7E25-3740-BD2F-84719CCD7B89}" srcOrd="1" destOrd="0" presId="urn:microsoft.com/office/officeart/2005/8/layout/list1"/>
    <dgm:cxn modelId="{A74D10C5-5E38-2E43-A8D8-18DCDC6A62C5}" type="presParOf" srcId="{96C137F2-BDE1-0F42-8ADE-590CEB41C928}" destId="{2AC79CCC-ADA6-214C-A416-C346FD669192}" srcOrd="0" destOrd="0" presId="urn:microsoft.com/office/officeart/2005/8/layout/list1"/>
    <dgm:cxn modelId="{23E9BA49-488A-A246-BE62-9DF4C072AC24}" type="presParOf" srcId="{2AC79CCC-ADA6-214C-A416-C346FD669192}" destId="{FDAFEF83-66C1-224B-86B1-D62CA3D402B4}" srcOrd="0" destOrd="0" presId="urn:microsoft.com/office/officeart/2005/8/layout/list1"/>
    <dgm:cxn modelId="{82CECDD9-1F56-B54C-8CE6-9ABD5720F7CC}" type="presParOf" srcId="{2AC79CCC-ADA6-214C-A416-C346FD669192}" destId="{357CAA35-653D-374C-98FF-E621337780FB}" srcOrd="1" destOrd="0" presId="urn:microsoft.com/office/officeart/2005/8/layout/list1"/>
    <dgm:cxn modelId="{42B1D515-2F54-1140-834A-C2CA34AFC4D4}" type="presParOf" srcId="{96C137F2-BDE1-0F42-8ADE-590CEB41C928}" destId="{18DC8483-590A-134E-B00C-8FB8C387584E}" srcOrd="1" destOrd="0" presId="urn:microsoft.com/office/officeart/2005/8/layout/list1"/>
    <dgm:cxn modelId="{34A55231-9951-4546-8FD1-F34A69F7484A}" type="presParOf" srcId="{96C137F2-BDE1-0F42-8ADE-590CEB41C928}" destId="{87E64D59-31C5-F441-93C2-601C2BBF40E5}" srcOrd="2" destOrd="0" presId="urn:microsoft.com/office/officeart/2005/8/layout/list1"/>
    <dgm:cxn modelId="{3B34878F-4C38-5C40-AAC8-4C8BF0E1880F}" type="presParOf" srcId="{96C137F2-BDE1-0F42-8ADE-590CEB41C928}" destId="{AC130E05-78C5-5746-B715-F5E748E85254}" srcOrd="3" destOrd="0" presId="urn:microsoft.com/office/officeart/2005/8/layout/list1"/>
    <dgm:cxn modelId="{A8CA98A6-83DB-6548-BF47-520A9FD11FB3}" type="presParOf" srcId="{96C137F2-BDE1-0F42-8ADE-590CEB41C928}" destId="{F6D43B70-1C9D-0F40-AD50-8FC9FD74523C}" srcOrd="4" destOrd="0" presId="urn:microsoft.com/office/officeart/2005/8/layout/list1"/>
    <dgm:cxn modelId="{9D934AA5-6B98-454C-BDAF-101D1F9BF34A}" type="presParOf" srcId="{F6D43B70-1C9D-0F40-AD50-8FC9FD74523C}" destId="{8084BE5C-840D-0349-A86A-2C8209AC1A09}" srcOrd="0" destOrd="0" presId="urn:microsoft.com/office/officeart/2005/8/layout/list1"/>
    <dgm:cxn modelId="{BF7E251C-4B7D-DC42-8F78-33D07C721341}" type="presParOf" srcId="{F6D43B70-1C9D-0F40-AD50-8FC9FD74523C}" destId="{75BBC7EE-7E25-3740-BD2F-84719CCD7B89}" srcOrd="1" destOrd="0" presId="urn:microsoft.com/office/officeart/2005/8/layout/list1"/>
    <dgm:cxn modelId="{A0769D9A-CE7D-304D-A7CA-617C09CAFDE7}" type="presParOf" srcId="{96C137F2-BDE1-0F42-8ADE-590CEB41C928}" destId="{09225F90-6ECC-E549-A28D-E85F5A213E6B}" srcOrd="5" destOrd="0" presId="urn:microsoft.com/office/officeart/2005/8/layout/list1"/>
    <dgm:cxn modelId="{2E02E2AE-99DC-E846-ACE9-31BF3591F59C}" type="presParOf" srcId="{96C137F2-BDE1-0F42-8ADE-590CEB41C928}" destId="{86CADD7E-6A76-AE4A-9F15-BC224B25E0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64D59-31C5-F441-93C2-601C2BBF40E5}">
      <dsp:nvSpPr>
        <dsp:cNvPr id="0" name=""/>
        <dsp:cNvSpPr/>
      </dsp:nvSpPr>
      <dsp:spPr>
        <a:xfrm>
          <a:off x="0" y="1159677"/>
          <a:ext cx="10762594" cy="1533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6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297" tIns="687324" rIns="83529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/>
          </a:pPr>
          <a:r>
            <a:rPr lang="en-GB" sz="2000" kern="1200" dirty="0">
              <a:latin typeface="Avenir Book" panose="02000503020000020003" pitchFamily="2" charset="0"/>
            </a:rPr>
            <a:t> Stratification of presymptomatic carriers stages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/>
          </a:pPr>
          <a:r>
            <a:rPr lang="en-GB" sz="2000" kern="1200" dirty="0">
              <a:latin typeface="Avenir Book" panose="02000503020000020003" pitchFamily="2" charset="0"/>
            </a:rPr>
            <a:t> Measurement disease progression in proximal period</a:t>
          </a:r>
        </a:p>
      </dsp:txBody>
      <dsp:txXfrm>
        <a:off x="0" y="1159677"/>
        <a:ext cx="10762594" cy="1533262"/>
      </dsp:txXfrm>
    </dsp:sp>
    <dsp:sp modelId="{357CAA35-653D-374C-98FF-E621337780FB}">
      <dsp:nvSpPr>
        <dsp:cNvPr id="0" name=""/>
        <dsp:cNvSpPr/>
      </dsp:nvSpPr>
      <dsp:spPr>
        <a:xfrm>
          <a:off x="538129" y="1254"/>
          <a:ext cx="9710335" cy="1645502"/>
        </a:xfrm>
        <a:prstGeom prst="roundRect">
          <a:avLst/>
        </a:prstGeom>
        <a:solidFill>
          <a:srgbClr val="0096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760" tIns="0" rIns="284760" bIns="0" numCol="1" spcCol="1270" anchor="ctr" anchorCtr="0">
          <a:noAutofit/>
        </a:bodyPr>
        <a:lstStyle/>
        <a:p>
          <a:pPr marL="0" lvl="0" indent="0" algn="just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200" b="1" i="0" kern="1200" dirty="0">
              <a:latin typeface="Avenir Black" panose="02000503020000020003" pitchFamily="2" charset="0"/>
            </a:rPr>
            <a:t>AIM: </a:t>
          </a:r>
          <a:r>
            <a:rPr lang="en-GB" sz="2200" b="0" i="0" kern="1200" dirty="0">
              <a:latin typeface="Avenir Book" panose="02000503020000020003" pitchFamily="2" charset="0"/>
            </a:rPr>
            <a:t>C</a:t>
          </a:r>
          <a:r>
            <a:rPr lang="en-GB" sz="2200" kern="1200" dirty="0">
              <a:latin typeface="Avenir Book" panose="02000503020000020003" pitchFamily="2" charset="0"/>
            </a:rPr>
            <a:t>haracterize prodromal genetic FTD, establishing </a:t>
          </a:r>
        </a:p>
        <a:p>
          <a:pPr marL="0" lvl="0" indent="0" algn="just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200" kern="1200" dirty="0">
              <a:latin typeface="Avenir Book" panose="02000503020000020003" pitchFamily="2" charset="0"/>
            </a:rPr>
            <a:t>- cognitive</a:t>
          </a:r>
        </a:p>
        <a:p>
          <a:pPr marL="0" lvl="0" indent="0" algn="just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200" kern="1200" dirty="0">
              <a:latin typeface="Avenir Book" panose="02000503020000020003" pitchFamily="2" charset="0"/>
            </a:rPr>
            <a:t>- imaging </a:t>
          </a:r>
        </a:p>
        <a:p>
          <a:pPr marL="0" lvl="0" indent="0" algn="just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200" kern="1200" dirty="0">
              <a:latin typeface="Avenir Book" panose="02000503020000020003" pitchFamily="2" charset="0"/>
            </a:rPr>
            <a:t>- fluid biomarker measures</a:t>
          </a:r>
        </a:p>
      </dsp:txBody>
      <dsp:txXfrm>
        <a:off x="618456" y="81581"/>
        <a:ext cx="9549681" cy="1484848"/>
      </dsp:txXfrm>
    </dsp:sp>
    <dsp:sp modelId="{86CADD7E-6A76-AE4A-9F15-BC224B25E015}">
      <dsp:nvSpPr>
        <dsp:cNvPr id="0" name=""/>
        <dsp:cNvSpPr/>
      </dsp:nvSpPr>
      <dsp:spPr>
        <a:xfrm>
          <a:off x="0" y="3448212"/>
          <a:ext cx="10762594" cy="1533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6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297" tIns="687324" rIns="83529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/>
              </a:solidFill>
              <a:latin typeface="Avenir Book" panose="02000503020000020003" pitchFamily="2" charset="0"/>
              <a:ea typeface="+mn-ea"/>
              <a:cs typeface="+mn-cs"/>
            </a:rPr>
            <a:t>Signalling individualized optimal times for initiating disease-modifying therapy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/>
              </a:solidFill>
              <a:latin typeface="Avenir Book" panose="02000503020000020003" pitchFamily="2" charset="0"/>
              <a:ea typeface="+mn-ea"/>
              <a:cs typeface="+mn-cs"/>
            </a:rPr>
            <a:t>Providing candidate outcome measures for presymptomatic clinical trials</a:t>
          </a:r>
          <a:endParaRPr lang="en-GB" sz="2000" kern="1200" dirty="0"/>
        </a:p>
      </dsp:txBody>
      <dsp:txXfrm>
        <a:off x="0" y="3448212"/>
        <a:ext cx="10762594" cy="1533262"/>
      </dsp:txXfrm>
    </dsp:sp>
    <dsp:sp modelId="{75BBC7EE-7E25-3740-BD2F-84719CCD7B89}">
      <dsp:nvSpPr>
        <dsp:cNvPr id="0" name=""/>
        <dsp:cNvSpPr/>
      </dsp:nvSpPr>
      <dsp:spPr>
        <a:xfrm>
          <a:off x="538129" y="2871139"/>
          <a:ext cx="9712595" cy="1064152"/>
        </a:xfrm>
        <a:prstGeom prst="roundRect">
          <a:avLst/>
        </a:prstGeom>
        <a:solidFill>
          <a:srgbClr val="0096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760" tIns="0" rIns="28476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0" kern="1200" dirty="0">
              <a:latin typeface="Avenir Black" panose="02000503020000020003" pitchFamily="2" charset="0"/>
            </a:rPr>
            <a:t>HYPOTHESIS:</a:t>
          </a:r>
          <a:r>
            <a:rPr lang="en-GB" sz="2200" kern="1200" dirty="0">
              <a:latin typeface="Avenir Book" panose="02000503020000020003" pitchFamily="2" charset="0"/>
            </a:rPr>
            <a:t> </a:t>
          </a:r>
          <a:r>
            <a:rPr lang="en-GB" sz="2200" kern="1200" dirty="0">
              <a:solidFill>
                <a:prstClr val="white"/>
              </a:solidFill>
              <a:latin typeface="Avenir Book" panose="02000503020000020003" pitchFamily="2" charset="0"/>
              <a:ea typeface="+mn-ea"/>
              <a:cs typeface="+mn-cs"/>
            </a:rPr>
            <a:t>Specific genetic FTD biomarkers will have translational value by:</a:t>
          </a:r>
        </a:p>
      </dsp:txBody>
      <dsp:txXfrm>
        <a:off x="590077" y="2923087"/>
        <a:ext cx="9608699" cy="960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70A16-8DBD-254C-9063-660A352FA21D}" type="datetimeFigureOut">
              <a:rPr lang="en-US" smtClean="0"/>
              <a:t>4/26/22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6029F-2F66-2F4B-8453-F8DD3059B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6029F-2F66-2F4B-8453-F8DD3059B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32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4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6029F-2F66-2F4B-8453-F8DD3059B1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69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6029F-2F66-2F4B-8453-F8DD3059B1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97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4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78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05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48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27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2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D48D-C90B-BE41-BBC1-811917EB2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D050F-70DB-A443-92C4-96B5B1745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EDED7-692D-9048-A05A-4029C154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844-07F4-924E-B78A-8FECD14D925B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05814-4058-3948-8313-B58C8527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0043C-58B9-AC43-A471-7E6D54DC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EDEA-8814-C84D-931A-71A72D84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7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8C73-E943-2347-971D-D93AD4D7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0CC1C-D00E-B641-8BDE-3790A98F2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DD759-9349-554B-8EF8-C4DBD0C5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844-07F4-924E-B78A-8FECD14D925B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24EF7-5ED6-594C-83C8-3D2BFEB8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A2499-99A9-6449-8DEC-CCEF176B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EDEA-8814-C84D-931A-71A72D84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8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DEBB88-4221-6443-84B0-BC51AFF00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65110-A52C-5C42-8932-53448EC46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283F2-5ADE-CE4D-8EF1-D2C7757C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844-07F4-924E-B78A-8FECD14D925B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1A046-1A2B-3A4D-A66A-41CB9F88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FA4E4-AFA2-684A-8977-9A2EBB6D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EDEA-8814-C84D-931A-71A72D84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29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4/26/22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3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5EEB-3F2F-0B4D-819B-CCD446541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D32B1-2F4E-F041-BF11-3F15CA3A7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162BE-CD1F-1441-8101-CBB25D3F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844-07F4-924E-B78A-8FECD14D925B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B68C0-1CFF-AB4F-BA60-22C356AD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34F77-B180-FB4A-838E-517897A1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EDEA-8814-C84D-931A-71A72D84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5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80848-5936-6A42-9230-370883BB9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A61A9-93D8-8F47-ABA6-6F18BEA9D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FB85A-DC2A-914A-9F57-807C2358D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844-07F4-924E-B78A-8FECD14D925B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78FC1-5115-9748-A724-05FD20C5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A85A8-8721-7F4F-81BD-8E3F14E4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EDEA-8814-C84D-931A-71A72D84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3B53-253E-1A4C-A192-3EB60A1E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9E4AF-F168-7D44-9FBE-3E424F6EF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8CB4A-BDE5-C744-93A5-FF2B9A01D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E1BED-D249-FF48-A858-1DCFA5B5F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844-07F4-924E-B78A-8FECD14D925B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D418B-8E4B-464E-8273-2E7B10EC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6D860-2E4E-324F-A137-ABEE9A52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EDEA-8814-C84D-931A-71A72D84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7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38416-5FDB-3D4A-87FA-FF08F26D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DC9A0-34E7-0341-B2D6-D2871AEFF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BE215-C097-0E45-9202-E9873AE35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B1E45-0FC3-094E-9950-A7DAE0672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D8499-C8EC-5448-A92E-3A811D4EF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59892E-E302-0643-8904-B07E422A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844-07F4-924E-B78A-8FECD14D925B}" type="datetimeFigureOut">
              <a:rPr lang="en-US" smtClean="0"/>
              <a:t>4/26/22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EC4966-99BE-3642-A0C1-5FED5F9FC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B8A1F6-100A-A740-A78F-02469E4B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EDEA-8814-C84D-931A-71A72D84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8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00B4-B1EC-2A47-8973-BE5E27F6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624CD-7797-8B46-A2BE-1A13A1A7D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844-07F4-924E-B78A-8FECD14D925B}" type="datetimeFigureOut">
              <a:rPr lang="en-US" smtClean="0"/>
              <a:t>4/26/22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21E0C-95DA-6544-8130-789F3E43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4DE1C-7621-D249-896A-CF8E1CAB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EDEA-8814-C84D-931A-71A72D84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3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F14F12-65D4-D740-A6CB-E0858385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844-07F4-924E-B78A-8FECD14D925B}" type="datetimeFigureOut">
              <a:rPr lang="en-US" smtClean="0"/>
              <a:t>4/26/22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89D38-A0A8-2B40-9B51-8BBCE6E8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91BFA-D713-0644-8B82-07C21834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EDEA-8814-C84D-931A-71A72D84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5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AA095-B858-B044-9A18-6BE7825F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2187F-FA49-CE4C-9156-1F554C175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5C358-2D10-5649-8A24-7E01F4161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D344E-7FC9-D447-99BC-5C431290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844-07F4-924E-B78A-8FECD14D925B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11680-61BB-034A-A5D4-4EBBA2F9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391CD-9728-6745-92FB-FBA00611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EDEA-8814-C84D-931A-71A72D84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4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F833D-0888-4048-88BA-F1A5E578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2DF85-7A0B-8E4D-9D83-D3ED5B490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C1E2-071A-0A40-8270-247853F52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729BC-0225-CE4A-97EC-6932BC24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844-07F4-924E-B78A-8FECD14D925B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D3683-6496-A647-8D35-6EAE37BF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7ADA4-F27D-BA40-8C6D-743B4DC7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EDEA-8814-C84D-931A-71A72D84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0DFD1F-35BB-C44B-A39D-DC147A9E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8BA8-10EE-2747-A6C2-F53718258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630A0-8EA6-EB45-BCBA-19C3C45B0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89844-07F4-924E-B78A-8FECD14D925B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21F0-7FFE-E84F-A9FE-184BF0B5C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4CA34-353E-6E49-9687-E24013798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DEDEA-8814-C84D-931A-71A72D845F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con&#10;&#10;Description automatically generated ">
            <a:extLst>
              <a:ext uri="{FF2B5EF4-FFF2-40B4-BE49-F238E27FC236}">
                <a16:creationId xmlns:a16="http://schemas.microsoft.com/office/drawing/2014/main" id="{DCB8F088-DC3D-C24B-BA4A-00CC3E728D8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10378" y="136525"/>
            <a:ext cx="2476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7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86F9-12C1-DB47-A6A1-33BB42CA4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756" y="1182115"/>
            <a:ext cx="11318488" cy="3233548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latin typeface="Avenir Black" panose="02000503020000020003" pitchFamily="2" charset="0"/>
              </a:rPr>
              <a:t>GENFI-</a:t>
            </a:r>
            <a:r>
              <a:rPr lang="en-US" sz="4000" b="1" dirty="0" err="1">
                <a:latin typeface="Avenir Black" panose="02000503020000020003" pitchFamily="2" charset="0"/>
              </a:rPr>
              <a:t>Prox</a:t>
            </a:r>
            <a:r>
              <a:rPr lang="en-US" sz="4000" b="1" dirty="0">
                <a:latin typeface="Avenir Black" panose="02000503020000020003" pitchFamily="2" charset="0"/>
              </a:rPr>
              <a:t>: </a:t>
            </a:r>
            <a:r>
              <a:rPr lang="en-GB" sz="4000" b="1" dirty="0">
                <a:latin typeface="Avenir Black" panose="02000503020000020003" pitchFamily="2" charset="0"/>
              </a:rPr>
              <a:t>Defining measures of proximity to symptom onset in the </a:t>
            </a:r>
            <a:r>
              <a:rPr lang="en-GB" sz="4000" b="1" dirty="0" err="1">
                <a:latin typeface="Avenir Black" panose="02000503020000020003" pitchFamily="2" charset="0"/>
              </a:rPr>
              <a:t>GENetic</a:t>
            </a:r>
            <a:r>
              <a:rPr lang="en-GB" sz="4000" b="1" dirty="0">
                <a:latin typeface="Avenir Black" panose="02000503020000020003" pitchFamily="2" charset="0"/>
              </a:rPr>
              <a:t> Frontotemporal dementia Initiative</a:t>
            </a:r>
            <a:br>
              <a:rPr lang="en-GB" sz="4800" b="1" dirty="0">
                <a:latin typeface="Avenir Book" panose="02000503020000020003" pitchFamily="2" charset="0"/>
              </a:rPr>
            </a:br>
            <a:br>
              <a:rPr lang="en-GB" sz="3600" b="1" dirty="0">
                <a:latin typeface="Avenir Book" panose="02000503020000020003" pitchFamily="2" charset="0"/>
              </a:rPr>
            </a:br>
            <a:r>
              <a:rPr lang="en-US" sz="2400" b="1" i="1" dirty="0">
                <a:latin typeface="Avenir Book" panose="02000503020000020003" pitchFamily="2" charset="0"/>
              </a:rPr>
              <a:t>Dr Lucy Russell, University College London</a:t>
            </a:r>
            <a:br>
              <a:rPr lang="en-US" sz="2400" b="1" i="1" dirty="0">
                <a:latin typeface="Avenir Book" panose="02000503020000020003" pitchFamily="2" charset="0"/>
              </a:rPr>
            </a:br>
            <a:r>
              <a:rPr lang="en-US" sz="2400" b="1" i="1" dirty="0">
                <a:latin typeface="Avenir Book" panose="02000503020000020003" pitchFamily="2" charset="0"/>
              </a:rPr>
              <a:t>on behalf of the GENFI-</a:t>
            </a:r>
            <a:r>
              <a:rPr lang="en-US" sz="2400" b="1" i="1" dirty="0" err="1">
                <a:latin typeface="Avenir Book" panose="02000503020000020003" pitchFamily="2" charset="0"/>
              </a:rPr>
              <a:t>Prox</a:t>
            </a:r>
            <a:r>
              <a:rPr lang="en-US" sz="2400" b="1" i="1" dirty="0">
                <a:latin typeface="Avenir Book" panose="02000503020000020003" pitchFamily="2" charset="0"/>
              </a:rPr>
              <a:t> investigators</a:t>
            </a:r>
            <a:endParaRPr lang="en-US" sz="4800" b="1" i="1" dirty="0">
              <a:solidFill>
                <a:schemeClr val="bg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Picture 2" descr="A picture containing person, person, indoor, smiling&#10;&#10;Description automatically generated">
            <a:extLst>
              <a:ext uri="{FF2B5EF4-FFF2-40B4-BE49-F238E27FC236}">
                <a16:creationId xmlns:a16="http://schemas.microsoft.com/office/drawing/2014/main" id="{851273D5-32A0-50D9-E18D-AC4D9088E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90" y="4415663"/>
            <a:ext cx="1259718" cy="1891117"/>
          </a:xfrm>
          <a:prstGeom prst="rect">
            <a:avLst/>
          </a:prstGeom>
        </p:spPr>
      </p:pic>
      <p:pic>
        <p:nvPicPr>
          <p:cNvPr id="4" name="Picture 3" descr="A picture containing person, tree, person, outdoor&#10;&#10;Description automatically generated">
            <a:extLst>
              <a:ext uri="{FF2B5EF4-FFF2-40B4-BE49-F238E27FC236}">
                <a16:creationId xmlns:a16="http://schemas.microsoft.com/office/drawing/2014/main" id="{8A3C2E07-DDB8-BA85-57B6-B73267C4B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423" y="4415663"/>
            <a:ext cx="1387649" cy="1891117"/>
          </a:xfrm>
          <a:prstGeom prst="rect">
            <a:avLst/>
          </a:prstGeom>
        </p:spPr>
      </p:pic>
      <p:pic>
        <p:nvPicPr>
          <p:cNvPr id="5" name="Picture 4" descr="A person wearing glasses and a tie&#10;&#10;Description automatically generated with medium confidence">
            <a:extLst>
              <a:ext uri="{FF2B5EF4-FFF2-40B4-BE49-F238E27FC236}">
                <a16:creationId xmlns:a16="http://schemas.microsoft.com/office/drawing/2014/main" id="{D89419E3-CB31-D317-040E-5E0F6118C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755" y="4415663"/>
            <a:ext cx="1418338" cy="1891117"/>
          </a:xfrm>
          <a:prstGeom prst="rect">
            <a:avLst/>
          </a:prstGeom>
        </p:spPr>
      </p:pic>
      <p:pic>
        <p:nvPicPr>
          <p:cNvPr id="6" name="Picture 5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C3FAF263-D72F-2AF9-CC23-D9E429529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7776" y="4415663"/>
            <a:ext cx="1141855" cy="1891117"/>
          </a:xfrm>
          <a:prstGeom prst="rect">
            <a:avLst/>
          </a:prstGeom>
        </p:spPr>
      </p:pic>
      <p:pic>
        <p:nvPicPr>
          <p:cNvPr id="7" name="Picture 6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C758D6E0-1B57-1B7C-A72E-51D69EDBB9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1314" y="4415663"/>
            <a:ext cx="1639953" cy="1891117"/>
          </a:xfrm>
          <a:prstGeom prst="rect">
            <a:avLst/>
          </a:prstGeom>
        </p:spPr>
      </p:pic>
      <p:pic>
        <p:nvPicPr>
          <p:cNvPr id="8" name="Picture 7" descr="A person in a button up shirt&#10;&#10;Description automatically generated with low confidence">
            <a:extLst>
              <a:ext uri="{FF2B5EF4-FFF2-40B4-BE49-F238E27FC236}">
                <a16:creationId xmlns:a16="http://schemas.microsoft.com/office/drawing/2014/main" id="{B6D93625-0DAA-0B4C-9763-445A7162816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277" r="30638"/>
          <a:stretch/>
        </p:blipFill>
        <p:spPr>
          <a:xfrm>
            <a:off x="2589091" y="4420791"/>
            <a:ext cx="1387649" cy="18859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92A192-5D40-543F-1FF3-72CB76923883}"/>
              </a:ext>
            </a:extLst>
          </p:cNvPr>
          <p:cNvSpPr txBox="1"/>
          <p:nvPr/>
        </p:nvSpPr>
        <p:spPr>
          <a:xfrm>
            <a:off x="518965" y="6306776"/>
            <a:ext cx="1886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venir Book" panose="02000503020000020003" pitchFamily="2" charset="0"/>
              </a:rPr>
              <a:t>Prof. Rohrer</a:t>
            </a:r>
          </a:p>
          <a:p>
            <a:pPr algn="ctr"/>
            <a:r>
              <a:rPr lang="en-US" sz="1100" dirty="0">
                <a:latin typeface="Avenir Book" panose="02000503020000020003" pitchFamily="2" charset="0"/>
              </a:rPr>
              <a:t>University</a:t>
            </a:r>
            <a:r>
              <a:rPr lang="en-US" sz="1100" b="1" dirty="0">
                <a:latin typeface="Avenir Book" panose="02000503020000020003" pitchFamily="2" charset="0"/>
              </a:rPr>
              <a:t> </a:t>
            </a:r>
            <a:r>
              <a:rPr lang="en-US" sz="1100" dirty="0">
                <a:latin typeface="Avenir Book" panose="02000503020000020003" pitchFamily="2" charset="0"/>
              </a:rPr>
              <a:t>College London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7A0BD-F548-C6DD-E16E-325D195916BD}"/>
              </a:ext>
            </a:extLst>
          </p:cNvPr>
          <p:cNvSpPr txBox="1"/>
          <p:nvPr/>
        </p:nvSpPr>
        <p:spPr>
          <a:xfrm>
            <a:off x="2415811" y="6306779"/>
            <a:ext cx="1734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venir Book" panose="02000503020000020003" pitchFamily="2" charset="0"/>
              </a:rPr>
              <a:t>Prof. van </a:t>
            </a:r>
            <a:r>
              <a:rPr lang="en-US" sz="1100" b="1" dirty="0" err="1">
                <a:latin typeface="Avenir Book" panose="02000503020000020003" pitchFamily="2" charset="0"/>
              </a:rPr>
              <a:t>Swieten</a:t>
            </a:r>
            <a:r>
              <a:rPr lang="en-US" sz="1100" b="1" dirty="0">
                <a:latin typeface="Avenir Book" panose="02000503020000020003" pitchFamily="2" charset="0"/>
              </a:rPr>
              <a:t> </a:t>
            </a:r>
            <a:r>
              <a:rPr lang="en-US" sz="1100" dirty="0">
                <a:latin typeface="Avenir Book" panose="02000503020000020003" pitchFamily="2" charset="0"/>
              </a:rPr>
              <a:t>Erasmus Medical Centre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636AA5-C08A-EDEF-FA5A-0EC3B0E1806A}"/>
              </a:ext>
            </a:extLst>
          </p:cNvPr>
          <p:cNvSpPr txBox="1"/>
          <p:nvPr/>
        </p:nvSpPr>
        <p:spPr>
          <a:xfrm>
            <a:off x="4478422" y="6306779"/>
            <a:ext cx="1387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venir Book" panose="02000503020000020003" pitchFamily="2" charset="0"/>
              </a:rPr>
              <a:t>Prof. Graff</a:t>
            </a:r>
          </a:p>
          <a:p>
            <a:pPr algn="ctr"/>
            <a:r>
              <a:rPr lang="en-US" sz="1100" dirty="0">
                <a:latin typeface="Avenir Book" panose="02000503020000020003" pitchFamily="2" charset="0"/>
              </a:rPr>
              <a:t>Karolinska Institute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789859-F93B-9EC2-C759-071BB0AB3FC5}"/>
              </a:ext>
            </a:extLst>
          </p:cNvPr>
          <p:cNvSpPr txBox="1"/>
          <p:nvPr/>
        </p:nvSpPr>
        <p:spPr>
          <a:xfrm>
            <a:off x="6398443" y="6306779"/>
            <a:ext cx="1387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venir Book" panose="02000503020000020003" pitchFamily="2" charset="0"/>
              </a:rPr>
              <a:t>Prof. Otto</a:t>
            </a:r>
          </a:p>
          <a:p>
            <a:pPr algn="ctr"/>
            <a:r>
              <a:rPr lang="en-US" sz="1100" dirty="0">
                <a:latin typeface="Avenir Book" panose="02000503020000020003" pitchFamily="2" charset="0"/>
              </a:rPr>
              <a:t>University of Ulm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B41F91-ED67-7E80-9C4B-B3196CF81F81}"/>
              </a:ext>
            </a:extLst>
          </p:cNvPr>
          <p:cNvSpPr txBox="1"/>
          <p:nvPr/>
        </p:nvSpPr>
        <p:spPr>
          <a:xfrm>
            <a:off x="8067473" y="6306778"/>
            <a:ext cx="15824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venir Book" panose="02000503020000020003" pitchFamily="2" charset="0"/>
              </a:rPr>
              <a:t>Prof. </a:t>
            </a:r>
            <a:r>
              <a:rPr lang="en-US" sz="1100" b="1" dirty="0" err="1">
                <a:latin typeface="Avenir Book" panose="02000503020000020003" pitchFamily="2" charset="0"/>
              </a:rPr>
              <a:t>Synofzik</a:t>
            </a:r>
            <a:endParaRPr lang="en-US" sz="1100" b="1" dirty="0">
              <a:latin typeface="Avenir Book" panose="02000503020000020003" pitchFamily="2" charset="0"/>
            </a:endParaRPr>
          </a:p>
          <a:p>
            <a:pPr algn="ctr"/>
            <a:r>
              <a:rPr lang="en-US" sz="1100" dirty="0">
                <a:latin typeface="Avenir Book" panose="02000503020000020003" pitchFamily="2" charset="0"/>
              </a:rPr>
              <a:t>University of Tubingen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30DADD-97F7-FE3C-34BC-5A8C231E03C2}"/>
              </a:ext>
            </a:extLst>
          </p:cNvPr>
          <p:cNvSpPr txBox="1"/>
          <p:nvPr/>
        </p:nvSpPr>
        <p:spPr>
          <a:xfrm>
            <a:off x="9931312" y="6306777"/>
            <a:ext cx="1639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venir Book" panose="02000503020000020003" pitchFamily="2" charset="0"/>
              </a:rPr>
              <a:t>Prof. </a:t>
            </a:r>
            <a:r>
              <a:rPr lang="en-US" sz="1100" b="1" dirty="0" err="1">
                <a:latin typeface="Avenir Book" panose="02000503020000020003" pitchFamily="2" charset="0"/>
              </a:rPr>
              <a:t>Borroni</a:t>
            </a:r>
            <a:endParaRPr lang="en-US" sz="1100" b="1" dirty="0">
              <a:latin typeface="Avenir Book" panose="02000503020000020003" pitchFamily="2" charset="0"/>
            </a:endParaRPr>
          </a:p>
          <a:p>
            <a:pPr algn="ctr"/>
            <a:r>
              <a:rPr lang="en-US" sz="1100" dirty="0">
                <a:latin typeface="Avenir Book" panose="02000503020000020003" pitchFamily="2" charset="0"/>
              </a:rPr>
              <a:t>University of Brescia</a:t>
            </a:r>
          </a:p>
        </p:txBody>
      </p:sp>
    </p:spTree>
    <p:extLst>
      <p:ext uri="{BB962C8B-B14F-4D97-AF65-F5344CB8AC3E}">
        <p14:creationId xmlns:p14="http://schemas.microsoft.com/office/powerpoint/2010/main" val="78694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93E736E-9D47-A648-AC07-3BFCE0E5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venir Black" panose="02000503020000020003" pitchFamily="2" charset="0"/>
              </a:rPr>
              <a:t>Acknowledgements</a:t>
            </a:r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BE04091-C4FC-C198-035C-0D7FBE9FF9B2}"/>
              </a:ext>
            </a:extLst>
          </p:cNvPr>
          <p:cNvSpPr txBox="1">
            <a:spLocks noChangeArrowheads="1"/>
          </p:cNvSpPr>
          <p:nvPr/>
        </p:nvSpPr>
        <p:spPr>
          <a:xfrm>
            <a:off x="32913" y="2042972"/>
            <a:ext cx="2349502" cy="44862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  <a:cs typeface="Gill Sans MT"/>
              </a:rPr>
              <a:t>Cambridge: James Rowe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  <a:cs typeface="Gill Sans MT"/>
              </a:rPr>
              <a:t>Brescia UNIBS: Barbara </a:t>
            </a:r>
            <a:r>
              <a:rPr lang="en-US" sz="900" dirty="0" err="1">
                <a:latin typeface="Avenir Book" panose="02000503020000020003" pitchFamily="2" charset="0"/>
                <a:cs typeface="Gill Sans MT"/>
              </a:rPr>
              <a:t>Borroni</a:t>
            </a:r>
            <a:endParaRPr lang="en-US" sz="900" dirty="0">
              <a:latin typeface="Avenir Book" panose="02000503020000020003" pitchFamily="2" charset="0"/>
              <a:cs typeface="Gill Sans MT"/>
            </a:endParaRP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  <a:cs typeface="Gill Sans MT"/>
              </a:rPr>
              <a:t>Milano UNIMI: Daniela </a:t>
            </a:r>
            <a:r>
              <a:rPr lang="en-US" sz="900" dirty="0" err="1">
                <a:latin typeface="Avenir Book" panose="02000503020000020003" pitchFamily="2" charset="0"/>
                <a:cs typeface="Gill Sans MT"/>
              </a:rPr>
              <a:t>Galimberti</a:t>
            </a:r>
            <a:endParaRPr lang="en-US" sz="900" dirty="0">
              <a:latin typeface="Avenir Book" panose="02000503020000020003" pitchFamily="2" charset="0"/>
              <a:cs typeface="Gill Sans MT"/>
            </a:endParaRP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  <a:cs typeface="Gill Sans MT"/>
              </a:rPr>
              <a:t>Milano INCB: Pietro </a:t>
            </a:r>
            <a:r>
              <a:rPr lang="en-US" sz="900" dirty="0" err="1">
                <a:latin typeface="Avenir Book" panose="02000503020000020003" pitchFamily="2" charset="0"/>
                <a:cs typeface="Gill Sans MT"/>
              </a:rPr>
              <a:t>Tiraboschi</a:t>
            </a:r>
            <a:endParaRPr lang="en-US" sz="900" dirty="0">
              <a:latin typeface="Avenir Book" panose="02000503020000020003" pitchFamily="2" charset="0"/>
              <a:cs typeface="Gill Sans MT"/>
            </a:endParaRP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  <a:cs typeface="Gill Sans MT"/>
              </a:rPr>
              <a:t>Toronto: Mario </a:t>
            </a:r>
            <a:r>
              <a:rPr lang="en-US" sz="900" dirty="0" err="1">
                <a:latin typeface="Avenir Book" panose="02000503020000020003" pitchFamily="2" charset="0"/>
                <a:cs typeface="Gill Sans MT"/>
              </a:rPr>
              <a:t>Masellis</a:t>
            </a:r>
            <a:endParaRPr lang="en-US" sz="900" dirty="0">
              <a:latin typeface="Avenir Book" panose="02000503020000020003" pitchFamily="2" charset="0"/>
              <a:cs typeface="Gill Sans MT"/>
            </a:endParaRP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  <a:cs typeface="Gill Sans MT"/>
              </a:rPr>
              <a:t>London Ontario: Liz Finger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  <a:cs typeface="Gill Sans MT"/>
              </a:rPr>
              <a:t>Rotterdam: John van </a:t>
            </a:r>
            <a:r>
              <a:rPr lang="en-US" sz="900" dirty="0" err="1">
                <a:latin typeface="Avenir Book" panose="02000503020000020003" pitchFamily="2" charset="0"/>
                <a:cs typeface="Gill Sans MT"/>
              </a:rPr>
              <a:t>Swieten</a:t>
            </a:r>
            <a:endParaRPr lang="en-US" sz="900" dirty="0">
              <a:latin typeface="Avenir Book" panose="02000503020000020003" pitchFamily="2" charset="0"/>
              <a:cs typeface="Gill Sans MT"/>
            </a:endParaRP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  <a:cs typeface="Gill Sans MT"/>
              </a:rPr>
              <a:t>Firenze: Sandro </a:t>
            </a:r>
            <a:r>
              <a:rPr lang="en-US" sz="900" dirty="0" err="1">
                <a:latin typeface="Avenir Book" panose="02000503020000020003" pitchFamily="2" charset="0"/>
                <a:cs typeface="Gill Sans MT"/>
              </a:rPr>
              <a:t>Sorbi</a:t>
            </a:r>
            <a:endParaRPr lang="en-US" sz="900" dirty="0">
              <a:latin typeface="Avenir Book" panose="02000503020000020003" pitchFamily="2" charset="0"/>
              <a:cs typeface="Gill Sans MT"/>
            </a:endParaRP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  <a:cs typeface="Gill Sans MT"/>
              </a:rPr>
              <a:t>Stockholm: Caroline Graff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  <a:cs typeface="Gill Sans MT"/>
              </a:rPr>
              <a:t>Quebec: Robert </a:t>
            </a:r>
            <a:r>
              <a:rPr lang="en-US" sz="900" dirty="0" err="1">
                <a:latin typeface="Avenir Book" panose="02000503020000020003" pitchFamily="2" charset="0"/>
                <a:cs typeface="Gill Sans MT"/>
              </a:rPr>
              <a:t>Laforce</a:t>
            </a:r>
            <a:endParaRPr lang="en-US" sz="900" dirty="0">
              <a:latin typeface="Avenir Book" panose="02000503020000020003" pitchFamily="2" charset="0"/>
              <a:cs typeface="Gill Sans MT"/>
            </a:endParaRP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 err="1">
                <a:latin typeface="Avenir Book" panose="02000503020000020003" pitchFamily="2" charset="0"/>
                <a:cs typeface="Gill Sans MT"/>
              </a:rPr>
              <a:t>Lisboa</a:t>
            </a:r>
            <a:r>
              <a:rPr lang="en-US" sz="900" dirty="0">
                <a:latin typeface="Avenir Book" panose="02000503020000020003" pitchFamily="2" charset="0"/>
                <a:cs typeface="Gill Sans MT"/>
              </a:rPr>
              <a:t>: Alexandre Mendonca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  <a:cs typeface="Gill Sans MT"/>
              </a:rPr>
              <a:t>Leipzig: Matthias </a:t>
            </a:r>
            <a:r>
              <a:rPr lang="en-US" sz="900" dirty="0" err="1">
                <a:latin typeface="Avenir Book" panose="02000503020000020003" pitchFamily="2" charset="0"/>
                <a:cs typeface="Gill Sans MT"/>
              </a:rPr>
              <a:t>Schroeter</a:t>
            </a:r>
            <a:endParaRPr lang="en-US" sz="900" dirty="0">
              <a:latin typeface="Avenir Book" panose="02000503020000020003" pitchFamily="2" charset="0"/>
              <a:cs typeface="Gill Sans MT"/>
            </a:endParaRP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  <a:cs typeface="Gill Sans MT"/>
              </a:rPr>
              <a:t>Oulu: Anne </a:t>
            </a:r>
            <a:r>
              <a:rPr lang="en-US" sz="900" dirty="0" err="1">
                <a:latin typeface="Avenir Book" panose="02000503020000020003" pitchFamily="2" charset="0"/>
                <a:cs typeface="Gill Sans MT"/>
              </a:rPr>
              <a:t>Remes</a:t>
            </a:r>
            <a:endParaRPr lang="en-US" sz="900" dirty="0">
              <a:latin typeface="Avenir Book" panose="02000503020000020003" pitchFamily="2" charset="0"/>
            </a:endParaRP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</a:rPr>
              <a:t>Manchester: Alex Gerhard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</a:rPr>
              <a:t>Oxford: Chris Butler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</a:rPr>
              <a:t>Barcelona: Raquel Sanchez-Valle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</a:rPr>
              <a:t>San Sebastian: Fermin Moreno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</a:rPr>
              <a:t>Paris: Isabelle Le Ber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</a:rPr>
              <a:t>Lille: Florence </a:t>
            </a:r>
            <a:r>
              <a:rPr lang="en-US" sz="900" dirty="0" err="1">
                <a:latin typeface="Avenir Book" panose="02000503020000020003" pitchFamily="2" charset="0"/>
              </a:rPr>
              <a:t>Pasquier</a:t>
            </a:r>
            <a:endParaRPr lang="en-US" sz="900" dirty="0">
              <a:latin typeface="Avenir Book" panose="02000503020000020003" pitchFamily="2" charset="0"/>
            </a:endParaRP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</a:rPr>
              <a:t>Lund: Maria </a:t>
            </a:r>
            <a:r>
              <a:rPr lang="en-US" sz="900" dirty="0" err="1">
                <a:latin typeface="Avenir Book" panose="02000503020000020003" pitchFamily="2" charset="0"/>
              </a:rPr>
              <a:t>Landqvist</a:t>
            </a:r>
            <a:r>
              <a:rPr lang="en-US" sz="900" dirty="0">
                <a:latin typeface="Avenir Book" panose="02000503020000020003" pitchFamily="2" charset="0"/>
              </a:rPr>
              <a:t> Waldo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</a:rPr>
              <a:t>Ulm: Markus Otto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</a:rPr>
              <a:t>Tubingen: </a:t>
            </a:r>
            <a:r>
              <a:rPr lang="en-US" sz="900" dirty="0" err="1">
                <a:latin typeface="Avenir Book" panose="02000503020000020003" pitchFamily="2" charset="0"/>
              </a:rPr>
              <a:t>Matthis</a:t>
            </a:r>
            <a:r>
              <a:rPr lang="en-US" sz="900" dirty="0">
                <a:latin typeface="Avenir Book" panose="02000503020000020003" pitchFamily="2" charset="0"/>
              </a:rPr>
              <a:t> </a:t>
            </a:r>
            <a:r>
              <a:rPr lang="en-US" sz="900" dirty="0" err="1">
                <a:latin typeface="Avenir Book" panose="02000503020000020003" pitchFamily="2" charset="0"/>
              </a:rPr>
              <a:t>Synofzik</a:t>
            </a:r>
            <a:endParaRPr lang="en-US" sz="900" dirty="0">
              <a:latin typeface="Avenir Book" panose="02000503020000020003" pitchFamily="2" charset="0"/>
            </a:endParaRP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 err="1">
                <a:latin typeface="Avenir Book" panose="02000503020000020003" pitchFamily="2" charset="0"/>
              </a:rPr>
              <a:t>Munchen</a:t>
            </a:r>
            <a:r>
              <a:rPr lang="en-US" sz="900" dirty="0">
                <a:latin typeface="Avenir Book" panose="02000503020000020003" pitchFamily="2" charset="0"/>
              </a:rPr>
              <a:t>: Johannes Levin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</a:rPr>
              <a:t>Leuven: Rik </a:t>
            </a:r>
            <a:r>
              <a:rPr lang="en-US" sz="900" dirty="0" err="1">
                <a:latin typeface="Avenir Book" panose="02000503020000020003" pitchFamily="2" charset="0"/>
              </a:rPr>
              <a:t>Vandenberghe</a:t>
            </a:r>
            <a:endParaRPr lang="en-US" sz="900" dirty="0">
              <a:latin typeface="Avenir Book" panose="02000503020000020003" pitchFamily="2" charset="0"/>
            </a:endParaRP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</a:rPr>
              <a:t>Montreal: Simon Ducharme</a:t>
            </a:r>
          </a:p>
          <a:p>
            <a:pPr marL="0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 dirty="0">
                <a:latin typeface="Avenir Book" panose="02000503020000020003" pitchFamily="2" charset="0"/>
              </a:rPr>
              <a:t>Coimbra: Isabel Santana</a:t>
            </a:r>
            <a:endParaRPr lang="en-US" sz="100" dirty="0">
              <a:latin typeface="Avenir Book" panose="02000503020000020003" pitchFamily="2" charset="0"/>
              <a:cs typeface="Gill Sans MT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1F8BC32-02AB-B3C6-A423-70828156C364}"/>
              </a:ext>
            </a:extLst>
          </p:cNvPr>
          <p:cNvSpPr txBox="1">
            <a:spLocks/>
          </p:cNvSpPr>
          <p:nvPr/>
        </p:nvSpPr>
        <p:spPr>
          <a:xfrm>
            <a:off x="2231285" y="2042972"/>
            <a:ext cx="1760284" cy="43973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Henrik Zetterberg</a:t>
            </a: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Amanda </a:t>
            </a:r>
            <a:r>
              <a:rPr lang="en-GB" sz="900" dirty="0" err="1">
                <a:latin typeface="Avenir Book" panose="02000503020000020003" pitchFamily="2" charset="0"/>
              </a:rPr>
              <a:t>Heslegrave</a:t>
            </a:r>
            <a:endParaRPr lang="en-GB" sz="900" dirty="0">
              <a:latin typeface="Avenir Book" panose="02000503020000020003" pitchFamily="2" charset="0"/>
            </a:endParaRP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Adrian Isaacs</a:t>
            </a: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Pietro </a:t>
            </a:r>
            <a:r>
              <a:rPr lang="en-GB" sz="900" dirty="0" err="1">
                <a:latin typeface="Avenir Book" panose="02000503020000020003" pitchFamily="2" charset="0"/>
              </a:rPr>
              <a:t>Fratta</a:t>
            </a:r>
            <a:endParaRPr lang="en-GB" sz="900" dirty="0">
              <a:latin typeface="Avenir Book" panose="02000503020000020003" pitchFamily="2" charset="0"/>
            </a:endParaRP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Jason Warren</a:t>
            </a: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Nick Fox</a:t>
            </a: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Jonathan Schott</a:t>
            </a: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Cath Mummery</a:t>
            </a: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Selina Wray</a:t>
            </a: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 err="1">
                <a:latin typeface="Avenir Book" panose="02000503020000020003" pitchFamily="2" charset="0"/>
              </a:rPr>
              <a:t>Tammaryn</a:t>
            </a:r>
            <a:r>
              <a:rPr lang="en-GB" sz="900" dirty="0">
                <a:latin typeface="Avenir Book" panose="02000503020000020003" pitchFamily="2" charset="0"/>
              </a:rPr>
              <a:t> Lashley</a:t>
            </a: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Dave Cash</a:t>
            </a: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Dave Thomas</a:t>
            </a: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Martina Bocchetta</a:t>
            </a: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 err="1">
                <a:latin typeface="Avenir Book" panose="02000503020000020003" pitchFamily="2" charset="0"/>
              </a:rPr>
              <a:t>Aitana</a:t>
            </a:r>
            <a:r>
              <a:rPr lang="en-GB" sz="900" dirty="0">
                <a:latin typeface="Avenir Book" panose="02000503020000020003" pitchFamily="2" charset="0"/>
              </a:rPr>
              <a:t> </a:t>
            </a:r>
            <a:r>
              <a:rPr lang="en-GB" sz="900" dirty="0" err="1">
                <a:latin typeface="Avenir Book" panose="02000503020000020003" pitchFamily="2" charset="0"/>
              </a:rPr>
              <a:t>Sogorb</a:t>
            </a:r>
            <a:r>
              <a:rPr lang="en-GB" sz="900" dirty="0">
                <a:latin typeface="Avenir Book" panose="02000503020000020003" pitchFamily="2" charset="0"/>
              </a:rPr>
              <a:t> </a:t>
            </a:r>
            <a:r>
              <a:rPr lang="en-GB" sz="900" dirty="0" err="1">
                <a:latin typeface="Avenir Book" panose="02000503020000020003" pitchFamily="2" charset="0"/>
              </a:rPr>
              <a:t>Esteve</a:t>
            </a:r>
            <a:endParaRPr lang="en-GB" sz="900" dirty="0">
              <a:latin typeface="Avenir Book" panose="02000503020000020003" pitchFamily="2" charset="0"/>
            </a:endParaRP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Mica Clarke</a:t>
            </a: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Carolin Heller</a:t>
            </a: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Caroline Greaves</a:t>
            </a: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Rhian Convery</a:t>
            </a: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Rachelle </a:t>
            </a:r>
            <a:r>
              <a:rPr lang="en-GB" sz="900" dirty="0" err="1">
                <a:latin typeface="Avenir Book" panose="02000503020000020003" pitchFamily="2" charset="0"/>
              </a:rPr>
              <a:t>Shafei</a:t>
            </a:r>
            <a:endParaRPr lang="en-GB" sz="900" dirty="0">
              <a:latin typeface="Avenir Book" panose="02000503020000020003" pitchFamily="2" charset="0"/>
            </a:endParaRP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Will </a:t>
            </a:r>
            <a:r>
              <a:rPr lang="en-GB" sz="900" dirty="0" err="1">
                <a:latin typeface="Avenir Book" panose="02000503020000020003" pitchFamily="2" charset="0"/>
              </a:rPr>
              <a:t>Scotton</a:t>
            </a:r>
            <a:endParaRPr lang="en-GB" sz="900" dirty="0">
              <a:latin typeface="Avenir Book" panose="02000503020000020003" pitchFamily="2" charset="0"/>
            </a:endParaRP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Kiran Samra</a:t>
            </a: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Arabella Bouzigues</a:t>
            </a: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Emily Todd</a:t>
            </a: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>
                <a:latin typeface="Avenir Book" panose="02000503020000020003" pitchFamily="2" charset="0"/>
              </a:rPr>
              <a:t>Imogen Swift</a:t>
            </a:r>
          </a:p>
          <a:p>
            <a:pPr marL="0" lvl="1" indent="-180000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900" dirty="0" err="1">
                <a:latin typeface="Avenir Book" panose="02000503020000020003" pitchFamily="2" charset="0"/>
              </a:rPr>
              <a:t>Hanya</a:t>
            </a:r>
            <a:r>
              <a:rPr lang="en-GB" sz="900" dirty="0">
                <a:latin typeface="Avenir Book" panose="02000503020000020003" pitchFamily="2" charset="0"/>
              </a:rPr>
              <a:t> </a:t>
            </a:r>
            <a:r>
              <a:rPr lang="en-GB" sz="900" dirty="0" err="1">
                <a:latin typeface="Avenir Book" panose="02000503020000020003" pitchFamily="2" charset="0"/>
              </a:rPr>
              <a:t>Benotmane</a:t>
            </a:r>
            <a:endParaRPr lang="en-GB" sz="200" dirty="0">
              <a:latin typeface="Avenir Book" panose="02000503020000020003" pitchFamily="2" charset="0"/>
              <a:cs typeface="Gill Sans M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BEA1847-80D4-31E7-0338-FC48D7688197}"/>
              </a:ext>
            </a:extLst>
          </p:cNvPr>
          <p:cNvSpPr txBox="1">
            <a:spLocks noChangeArrowheads="1"/>
          </p:cNvSpPr>
          <p:nvPr/>
        </p:nvSpPr>
        <p:spPr>
          <a:xfrm>
            <a:off x="3263954" y="4016471"/>
            <a:ext cx="2224085" cy="269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endParaRPr lang="en-US" sz="1600" dirty="0">
              <a:latin typeface="Gill Sans MT"/>
              <a:cs typeface="Gill Sans MT"/>
            </a:endParaRPr>
          </a:p>
          <a:p>
            <a:pPr lvl="1">
              <a:defRPr/>
            </a:pPr>
            <a:endParaRPr lang="en-US" sz="1600" dirty="0">
              <a:latin typeface="Gill Sans MT"/>
              <a:cs typeface="Gill Sans MT"/>
            </a:endParaRPr>
          </a:p>
          <a:p>
            <a:pPr>
              <a:lnSpc>
                <a:spcPct val="90000"/>
              </a:lnSpc>
              <a:defRPr/>
            </a:pPr>
            <a:endParaRPr lang="en-GB" sz="1600" dirty="0">
              <a:latin typeface="Gill Sans MT"/>
              <a:cs typeface="Gill Sans MT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GB" sz="1800" dirty="0">
              <a:latin typeface="Gill Sans MT"/>
              <a:cs typeface="Gill Sans MT"/>
            </a:endParaRPr>
          </a:p>
        </p:txBody>
      </p:sp>
      <p:pic>
        <p:nvPicPr>
          <p:cNvPr id="7" name="Picture 6" descr="FTD@UCL.jpeg">
            <a:extLst>
              <a:ext uri="{FF2B5EF4-FFF2-40B4-BE49-F238E27FC236}">
                <a16:creationId xmlns:a16="http://schemas.microsoft.com/office/drawing/2014/main" id="{CF50931D-2EB4-015D-E76C-FB41A619A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51" y="1428716"/>
            <a:ext cx="2063859" cy="539339"/>
          </a:xfrm>
          <a:prstGeom prst="rect">
            <a:avLst/>
          </a:prstGeom>
        </p:spPr>
      </p:pic>
      <p:pic>
        <p:nvPicPr>
          <p:cNvPr id="8" name="Picture 7" descr="GENFI.tif">
            <a:extLst>
              <a:ext uri="{FF2B5EF4-FFF2-40B4-BE49-F238E27FC236}">
                <a16:creationId xmlns:a16="http://schemas.microsoft.com/office/drawing/2014/main" id="{A0C0A697-0404-6723-E265-BD747F158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9" y="1428716"/>
            <a:ext cx="1474214" cy="6142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D076EA-F862-4A09-29B2-64BD865997AF}"/>
              </a:ext>
            </a:extLst>
          </p:cNvPr>
          <p:cNvSpPr/>
          <p:nvPr/>
        </p:nvSpPr>
        <p:spPr>
          <a:xfrm>
            <a:off x="3991568" y="2268924"/>
            <a:ext cx="4208861" cy="1074397"/>
          </a:xfrm>
          <a:prstGeom prst="rect">
            <a:avLst/>
          </a:prstGeom>
          <a:solidFill>
            <a:srgbClr val="0096A9">
              <a:alpha val="20000"/>
            </a:srgbClr>
          </a:solidFill>
          <a:ln>
            <a:solidFill>
              <a:srgbClr val="0096A9"/>
            </a:solidFill>
          </a:ln>
        </p:spPr>
        <p:txBody>
          <a:bodyPr wrap="square">
            <a:spAutoFit/>
          </a:bodyPr>
          <a:lstStyle/>
          <a:p>
            <a:pPr marL="180000" indent="-180000" algn="ctr">
              <a:lnSpc>
                <a:spcPct val="120000"/>
              </a:lnSpc>
              <a:defRPr/>
            </a:pPr>
            <a:r>
              <a:rPr lang="en-US" b="1" dirty="0">
                <a:latin typeface="Avenir Book" panose="02000503020000020003" pitchFamily="2" charset="0"/>
                <a:cs typeface="Gill Sans MT"/>
              </a:rPr>
              <a:t>To all the participants, carers and family members who take part in the familial FTD research.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F3A298-C0CE-C829-F4EE-265BB5C3E427}"/>
              </a:ext>
            </a:extLst>
          </p:cNvPr>
          <p:cNvSpPr/>
          <p:nvPr/>
        </p:nvSpPr>
        <p:spPr>
          <a:xfrm>
            <a:off x="3991567" y="3652158"/>
            <a:ext cx="4208861" cy="2147126"/>
          </a:xfrm>
          <a:prstGeom prst="rect">
            <a:avLst/>
          </a:prstGeom>
          <a:solidFill>
            <a:srgbClr val="0096A9">
              <a:alpha val="20000"/>
            </a:srgbClr>
          </a:solidFill>
          <a:ln>
            <a:solidFill>
              <a:srgbClr val="0096A9"/>
            </a:solidFill>
          </a:ln>
        </p:spPr>
        <p:txBody>
          <a:bodyPr wrap="square">
            <a:spAutoFit/>
          </a:bodyPr>
          <a:lstStyle/>
          <a:p>
            <a:pPr indent="-180000" algn="ctr">
              <a:lnSpc>
                <a:spcPct val="120000"/>
              </a:lnSpc>
              <a:defRPr/>
            </a:pPr>
            <a:r>
              <a:rPr lang="en-US" sz="1600" b="1" dirty="0">
                <a:latin typeface="Avenir Black" panose="02000503020000020003" pitchFamily="2" charset="0"/>
                <a:cs typeface="Gill Sans MT"/>
              </a:rPr>
              <a:t>OUR FUNDERS:</a:t>
            </a:r>
          </a:p>
          <a:p>
            <a:pPr indent="-180000" algn="ctr">
              <a:lnSpc>
                <a:spcPct val="120000"/>
              </a:lnSpc>
              <a:defRPr/>
            </a:pPr>
            <a:r>
              <a:rPr lang="en-US" sz="1600" dirty="0">
                <a:latin typeface="Avenir Book" panose="02000503020000020003" pitchFamily="2" charset="0"/>
                <a:cs typeface="Gill Sans MT"/>
              </a:rPr>
              <a:t>Joint Programming Neurodegenerative Disease (JPND)</a:t>
            </a:r>
          </a:p>
          <a:p>
            <a:pPr indent="-180000" algn="ctr">
              <a:lnSpc>
                <a:spcPct val="120000"/>
              </a:lnSpc>
              <a:defRPr/>
            </a:pPr>
            <a:r>
              <a:rPr lang="en-US" sz="1600" dirty="0">
                <a:latin typeface="Avenir Book" panose="02000503020000020003" pitchFamily="2" charset="0"/>
                <a:cs typeface="Gill Sans MT"/>
              </a:rPr>
              <a:t>Medical Research Council (MRC)</a:t>
            </a:r>
          </a:p>
          <a:p>
            <a:pPr indent="-180000" algn="ctr">
              <a:lnSpc>
                <a:spcPct val="120000"/>
              </a:lnSpc>
              <a:defRPr/>
            </a:pPr>
            <a:r>
              <a:rPr lang="en-US" sz="1600" dirty="0">
                <a:latin typeface="Avenir Book" panose="02000503020000020003" pitchFamily="2" charset="0"/>
                <a:cs typeface="Gill Sans MT"/>
              </a:rPr>
              <a:t>The Bluefield Project to Cure FTD</a:t>
            </a:r>
          </a:p>
          <a:p>
            <a:pPr indent="-180000" algn="ctr">
              <a:lnSpc>
                <a:spcPct val="120000"/>
              </a:lnSpc>
              <a:defRPr/>
            </a:pPr>
            <a:r>
              <a:rPr lang="en-US" sz="1600" dirty="0">
                <a:latin typeface="Avenir Book" panose="02000503020000020003" pitchFamily="2" charset="0"/>
                <a:cs typeface="Gill Sans MT"/>
              </a:rPr>
              <a:t>Alzheimer’s Research UK (ARUK)</a:t>
            </a:r>
          </a:p>
          <a:p>
            <a:pPr indent="-180000" algn="ctr">
              <a:lnSpc>
                <a:spcPct val="120000"/>
              </a:lnSpc>
              <a:defRPr/>
            </a:pPr>
            <a:r>
              <a:rPr lang="en-US" sz="1600" dirty="0">
                <a:latin typeface="Avenir Book" panose="02000503020000020003" pitchFamily="2" charset="0"/>
                <a:cs typeface="Gill Sans MT"/>
              </a:rPr>
              <a:t>Alzheimer’s Society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148B81-0873-6593-89D1-56AD875ED147}"/>
              </a:ext>
            </a:extLst>
          </p:cNvPr>
          <p:cNvSpPr/>
          <p:nvPr/>
        </p:nvSpPr>
        <p:spPr>
          <a:xfrm>
            <a:off x="8593664" y="1963883"/>
            <a:ext cx="315337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 algn="ctr">
              <a:lnSpc>
                <a:spcPct val="120000"/>
              </a:lnSpc>
              <a:defRPr/>
            </a:pPr>
            <a:r>
              <a:rPr lang="en-US" sz="1600" b="1" dirty="0">
                <a:latin typeface="Avenir Book" panose="02000503020000020003" pitchFamily="2" charset="0"/>
                <a:cs typeface="Gill Sans MT"/>
              </a:rPr>
              <a:t>JPND Collaborators: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Book" panose="02000503020000020003" pitchFamily="2" charset="0"/>
              </a:rPr>
              <a:t>Professor Jonathan Rohrer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Book" panose="02000503020000020003" pitchFamily="2" charset="0"/>
              </a:rPr>
              <a:t>Professor John van </a:t>
            </a:r>
            <a:r>
              <a:rPr lang="en-GB" sz="1600" dirty="0" err="1">
                <a:latin typeface="Avenir Book" panose="02000503020000020003" pitchFamily="2" charset="0"/>
              </a:rPr>
              <a:t>Swieten</a:t>
            </a:r>
            <a:endParaRPr lang="en-GB" sz="1600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Book" panose="02000503020000020003" pitchFamily="2" charset="0"/>
              </a:rPr>
              <a:t>Professor Caroline Graff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Book" panose="02000503020000020003" pitchFamily="2" charset="0"/>
              </a:rPr>
              <a:t>Professor Markus Otto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Book" panose="02000503020000020003" pitchFamily="2" charset="0"/>
              </a:rPr>
              <a:t>Professor </a:t>
            </a:r>
            <a:r>
              <a:rPr lang="en-GB" sz="1600" dirty="0" err="1">
                <a:latin typeface="Avenir Book" panose="02000503020000020003" pitchFamily="2" charset="0"/>
              </a:rPr>
              <a:t>Matthis</a:t>
            </a:r>
            <a:r>
              <a:rPr lang="en-GB" sz="1600" dirty="0">
                <a:latin typeface="Avenir Book" panose="02000503020000020003" pitchFamily="2" charset="0"/>
              </a:rPr>
              <a:t> </a:t>
            </a:r>
            <a:r>
              <a:rPr lang="en-GB" sz="1600" dirty="0" err="1">
                <a:latin typeface="Avenir Book" panose="02000503020000020003" pitchFamily="2" charset="0"/>
              </a:rPr>
              <a:t>Synofzik</a:t>
            </a:r>
            <a:endParaRPr lang="en-GB" sz="1600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Book" panose="02000503020000020003" pitchFamily="2" charset="0"/>
              </a:rPr>
              <a:t>Professor Barbara </a:t>
            </a:r>
            <a:r>
              <a:rPr lang="en-GB" sz="1600" dirty="0" err="1">
                <a:latin typeface="Avenir Book" panose="02000503020000020003" pitchFamily="2" charset="0"/>
              </a:rPr>
              <a:t>Borroni</a:t>
            </a:r>
            <a:endParaRPr lang="en-GB" sz="1600" dirty="0">
              <a:latin typeface="Avenir Book" panose="02000503020000020003" pitchFamily="2" charset="0"/>
            </a:endParaRPr>
          </a:p>
          <a:p>
            <a:endParaRPr lang="en-GB" sz="1600" dirty="0">
              <a:latin typeface="Avenir Book" panose="02000503020000020003" pitchFamily="2" charset="0"/>
            </a:endParaRPr>
          </a:p>
          <a:p>
            <a:pPr algn="ctr"/>
            <a:r>
              <a:rPr lang="en-GB" sz="1600" b="1" dirty="0">
                <a:latin typeface="Avenir Book" panose="02000503020000020003" pitchFamily="2" charset="0"/>
              </a:rPr>
              <a:t>External collaborators: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Book" panose="02000503020000020003" pitchFamily="2" charset="0"/>
              </a:rPr>
              <a:t>Dr Adrian </a:t>
            </a:r>
            <a:r>
              <a:rPr lang="en-GB" sz="1600" dirty="0" err="1">
                <a:latin typeface="Avenir Book" panose="02000503020000020003" pitchFamily="2" charset="0"/>
              </a:rPr>
              <a:t>Danek</a:t>
            </a:r>
            <a:endParaRPr lang="en-GB" sz="1600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Book" panose="02000503020000020003" pitchFamily="2" charset="0"/>
              </a:rPr>
              <a:t>Dr Johannes Levin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Book" panose="02000503020000020003" pitchFamily="2" charset="0"/>
              </a:rPr>
              <a:t>Dr Mario </a:t>
            </a:r>
            <a:r>
              <a:rPr lang="en-GB" sz="1600" dirty="0" err="1">
                <a:latin typeface="Avenir Book" panose="02000503020000020003" pitchFamily="2" charset="0"/>
              </a:rPr>
              <a:t>Masellis</a:t>
            </a:r>
            <a:r>
              <a:rPr lang="en-GB" sz="1600" dirty="0">
                <a:latin typeface="Avenir Book" panose="02000503020000020003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Book" panose="02000503020000020003" pitchFamily="2" charset="0"/>
              </a:rPr>
              <a:t>Dr Robert Jr </a:t>
            </a:r>
            <a:r>
              <a:rPr lang="en-GB" sz="1600" dirty="0" err="1">
                <a:latin typeface="Avenir Book" panose="02000503020000020003" pitchFamily="2" charset="0"/>
              </a:rPr>
              <a:t>Laforce</a:t>
            </a:r>
            <a:endParaRPr lang="en-GB" sz="1600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Book" panose="02000503020000020003" pitchFamily="2" charset="0"/>
              </a:rPr>
              <a:t>Dr Elizabeth Finger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Book" panose="02000503020000020003" pitchFamily="2" charset="0"/>
              </a:rPr>
              <a:t>Dr Simon Ducharme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Book" panose="02000503020000020003" pitchFamily="2" charset="0"/>
              </a:rPr>
              <a:t>Prof Peter Nilsson</a:t>
            </a:r>
            <a:endParaRPr lang="en-US" sz="1600" b="1" dirty="0">
              <a:latin typeface="Avenir Book" panose="02000503020000020003" pitchFamily="2" charset="0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72886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410F-3AA5-C94C-8E70-41CB3288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venir Black" panose="02000503020000020003" pitchFamily="2" charset="0"/>
              </a:rPr>
              <a:t>Rising to the challenge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35CC2A-2355-E897-2683-21018ED307A1}"/>
              </a:ext>
            </a:extLst>
          </p:cNvPr>
          <p:cNvGrpSpPr>
            <a:grpSpLocks noChangeAspect="1"/>
          </p:cNvGrpSpPr>
          <p:nvPr/>
        </p:nvGrpSpPr>
        <p:grpSpPr>
          <a:xfrm>
            <a:off x="90953" y="1690688"/>
            <a:ext cx="7489003" cy="4532352"/>
            <a:chOff x="753104" y="1844824"/>
            <a:chExt cx="7966160" cy="482112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2B39E41-04E5-6187-53BE-556E08D688F0}"/>
                </a:ext>
              </a:extLst>
            </p:cNvPr>
            <p:cNvSpPr/>
            <p:nvPr/>
          </p:nvSpPr>
          <p:spPr>
            <a:xfrm>
              <a:off x="1818752" y="2280976"/>
              <a:ext cx="2733151" cy="1838848"/>
            </a:xfrm>
            <a:custGeom>
              <a:avLst/>
              <a:gdLst>
                <a:gd name="connsiteX0" fmla="*/ 2733151 w 2733151"/>
                <a:gd name="connsiteY0" fmla="*/ 0 h 1838848"/>
                <a:gd name="connsiteX1" fmla="*/ 2733151 w 2733151"/>
                <a:gd name="connsiteY1" fmla="*/ 1838848 h 1838848"/>
                <a:gd name="connsiteX2" fmla="*/ 2059912 w 2733151"/>
                <a:gd name="connsiteY2" fmla="*/ 1507253 h 1838848"/>
                <a:gd name="connsiteX3" fmla="*/ 1647929 w 2733151"/>
                <a:gd name="connsiteY3" fmla="*/ 1537398 h 1838848"/>
                <a:gd name="connsiteX4" fmla="*/ 1467059 w 2733151"/>
                <a:gd name="connsiteY4" fmla="*/ 1627833 h 1838848"/>
                <a:gd name="connsiteX5" fmla="*/ 1346479 w 2733151"/>
                <a:gd name="connsiteY5" fmla="*/ 1738365 h 1838848"/>
                <a:gd name="connsiteX6" fmla="*/ 1225899 w 2733151"/>
                <a:gd name="connsiteY6" fmla="*/ 1818751 h 1838848"/>
                <a:gd name="connsiteX7" fmla="*/ 914400 w 2733151"/>
                <a:gd name="connsiteY7" fmla="*/ 1637881 h 1838848"/>
                <a:gd name="connsiteX8" fmla="*/ 592852 w 2733151"/>
                <a:gd name="connsiteY8" fmla="*/ 1577591 h 1838848"/>
                <a:gd name="connsiteX9" fmla="*/ 351692 w 2733151"/>
                <a:gd name="connsiteY9" fmla="*/ 1527349 h 1838848"/>
                <a:gd name="connsiteX10" fmla="*/ 120580 w 2733151"/>
                <a:gd name="connsiteY10" fmla="*/ 1527349 h 1838848"/>
                <a:gd name="connsiteX11" fmla="*/ 0 w 2733151"/>
                <a:gd name="connsiteY11" fmla="*/ 1557494 h 1838848"/>
                <a:gd name="connsiteX12" fmla="*/ 140677 w 2733151"/>
                <a:gd name="connsiteY12" fmla="*/ 1245995 h 1838848"/>
                <a:gd name="connsiteX13" fmla="*/ 401934 w 2733151"/>
                <a:gd name="connsiteY13" fmla="*/ 1004835 h 1838848"/>
                <a:gd name="connsiteX14" fmla="*/ 612949 w 2733151"/>
                <a:gd name="connsiteY14" fmla="*/ 793820 h 1838848"/>
                <a:gd name="connsiteX15" fmla="*/ 914400 w 2733151"/>
                <a:gd name="connsiteY15" fmla="*/ 572756 h 1838848"/>
                <a:gd name="connsiteX16" fmla="*/ 1326382 w 2733151"/>
                <a:gd name="connsiteY16" fmla="*/ 311499 h 1838848"/>
                <a:gd name="connsiteX17" fmla="*/ 1788606 w 2733151"/>
                <a:gd name="connsiteY17" fmla="*/ 160773 h 1838848"/>
                <a:gd name="connsiteX18" fmla="*/ 2240782 w 2733151"/>
                <a:gd name="connsiteY18" fmla="*/ 50242 h 1838848"/>
                <a:gd name="connsiteX19" fmla="*/ 2733151 w 2733151"/>
                <a:gd name="connsiteY19" fmla="*/ 0 h 183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3151" h="1838848">
                  <a:moveTo>
                    <a:pt x="2733151" y="0"/>
                  </a:moveTo>
                  <a:lnTo>
                    <a:pt x="2733151" y="1838848"/>
                  </a:lnTo>
                  <a:lnTo>
                    <a:pt x="2059912" y="1507253"/>
                  </a:lnTo>
                  <a:lnTo>
                    <a:pt x="1647929" y="1537398"/>
                  </a:lnTo>
                  <a:lnTo>
                    <a:pt x="1467059" y="1627833"/>
                  </a:lnTo>
                  <a:lnTo>
                    <a:pt x="1346479" y="1738365"/>
                  </a:lnTo>
                  <a:lnTo>
                    <a:pt x="1225899" y="1818751"/>
                  </a:lnTo>
                  <a:lnTo>
                    <a:pt x="914400" y="1637881"/>
                  </a:lnTo>
                  <a:lnTo>
                    <a:pt x="592852" y="1577591"/>
                  </a:lnTo>
                  <a:lnTo>
                    <a:pt x="351692" y="1527349"/>
                  </a:lnTo>
                  <a:lnTo>
                    <a:pt x="120580" y="1527349"/>
                  </a:lnTo>
                  <a:lnTo>
                    <a:pt x="0" y="1557494"/>
                  </a:lnTo>
                  <a:lnTo>
                    <a:pt x="140677" y="1245995"/>
                  </a:lnTo>
                  <a:lnTo>
                    <a:pt x="401934" y="1004835"/>
                  </a:lnTo>
                  <a:lnTo>
                    <a:pt x="612949" y="793820"/>
                  </a:lnTo>
                  <a:lnTo>
                    <a:pt x="914400" y="572756"/>
                  </a:lnTo>
                  <a:lnTo>
                    <a:pt x="1326382" y="311499"/>
                  </a:lnTo>
                  <a:lnTo>
                    <a:pt x="1788606" y="160773"/>
                  </a:lnTo>
                  <a:lnTo>
                    <a:pt x="2240782" y="50242"/>
                  </a:lnTo>
                  <a:lnTo>
                    <a:pt x="2733151" y="0"/>
                  </a:lnTo>
                  <a:close/>
                </a:path>
              </a:pathLst>
            </a:custGeom>
            <a:solidFill>
              <a:srgbClr val="CAE8F1">
                <a:alpha val="76078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702E432-0F45-C51F-8813-9D791E4C0D14}"/>
                </a:ext>
              </a:extLst>
            </p:cNvPr>
            <p:cNvSpPr/>
            <p:nvPr/>
          </p:nvSpPr>
          <p:spPr>
            <a:xfrm flipH="1">
              <a:off x="4551903" y="2275932"/>
              <a:ext cx="2733151" cy="1838848"/>
            </a:xfrm>
            <a:custGeom>
              <a:avLst/>
              <a:gdLst>
                <a:gd name="connsiteX0" fmla="*/ 2733151 w 2733151"/>
                <a:gd name="connsiteY0" fmla="*/ 0 h 1838848"/>
                <a:gd name="connsiteX1" fmla="*/ 2733151 w 2733151"/>
                <a:gd name="connsiteY1" fmla="*/ 1838848 h 1838848"/>
                <a:gd name="connsiteX2" fmla="*/ 2059912 w 2733151"/>
                <a:gd name="connsiteY2" fmla="*/ 1507253 h 1838848"/>
                <a:gd name="connsiteX3" fmla="*/ 1647929 w 2733151"/>
                <a:gd name="connsiteY3" fmla="*/ 1537398 h 1838848"/>
                <a:gd name="connsiteX4" fmla="*/ 1467059 w 2733151"/>
                <a:gd name="connsiteY4" fmla="*/ 1627833 h 1838848"/>
                <a:gd name="connsiteX5" fmla="*/ 1346479 w 2733151"/>
                <a:gd name="connsiteY5" fmla="*/ 1738365 h 1838848"/>
                <a:gd name="connsiteX6" fmla="*/ 1225899 w 2733151"/>
                <a:gd name="connsiteY6" fmla="*/ 1818751 h 1838848"/>
                <a:gd name="connsiteX7" fmla="*/ 914400 w 2733151"/>
                <a:gd name="connsiteY7" fmla="*/ 1637881 h 1838848"/>
                <a:gd name="connsiteX8" fmla="*/ 592852 w 2733151"/>
                <a:gd name="connsiteY8" fmla="*/ 1577591 h 1838848"/>
                <a:gd name="connsiteX9" fmla="*/ 351692 w 2733151"/>
                <a:gd name="connsiteY9" fmla="*/ 1527349 h 1838848"/>
                <a:gd name="connsiteX10" fmla="*/ 120580 w 2733151"/>
                <a:gd name="connsiteY10" fmla="*/ 1527349 h 1838848"/>
                <a:gd name="connsiteX11" fmla="*/ 0 w 2733151"/>
                <a:gd name="connsiteY11" fmla="*/ 1557494 h 1838848"/>
                <a:gd name="connsiteX12" fmla="*/ 140677 w 2733151"/>
                <a:gd name="connsiteY12" fmla="*/ 1245995 h 1838848"/>
                <a:gd name="connsiteX13" fmla="*/ 401934 w 2733151"/>
                <a:gd name="connsiteY13" fmla="*/ 1004835 h 1838848"/>
                <a:gd name="connsiteX14" fmla="*/ 612949 w 2733151"/>
                <a:gd name="connsiteY14" fmla="*/ 793820 h 1838848"/>
                <a:gd name="connsiteX15" fmla="*/ 914400 w 2733151"/>
                <a:gd name="connsiteY15" fmla="*/ 572756 h 1838848"/>
                <a:gd name="connsiteX16" fmla="*/ 1326382 w 2733151"/>
                <a:gd name="connsiteY16" fmla="*/ 311499 h 1838848"/>
                <a:gd name="connsiteX17" fmla="*/ 1788606 w 2733151"/>
                <a:gd name="connsiteY17" fmla="*/ 160773 h 1838848"/>
                <a:gd name="connsiteX18" fmla="*/ 2240782 w 2733151"/>
                <a:gd name="connsiteY18" fmla="*/ 50242 h 1838848"/>
                <a:gd name="connsiteX19" fmla="*/ 2733151 w 2733151"/>
                <a:gd name="connsiteY19" fmla="*/ 0 h 183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3151" h="1838848">
                  <a:moveTo>
                    <a:pt x="2733151" y="0"/>
                  </a:moveTo>
                  <a:lnTo>
                    <a:pt x="2733151" y="1838848"/>
                  </a:lnTo>
                  <a:lnTo>
                    <a:pt x="2059912" y="1507253"/>
                  </a:lnTo>
                  <a:lnTo>
                    <a:pt x="1647929" y="1537398"/>
                  </a:lnTo>
                  <a:lnTo>
                    <a:pt x="1467059" y="1627833"/>
                  </a:lnTo>
                  <a:lnTo>
                    <a:pt x="1346479" y="1738365"/>
                  </a:lnTo>
                  <a:lnTo>
                    <a:pt x="1225899" y="1818751"/>
                  </a:lnTo>
                  <a:lnTo>
                    <a:pt x="914400" y="1637881"/>
                  </a:lnTo>
                  <a:lnTo>
                    <a:pt x="592852" y="1577591"/>
                  </a:lnTo>
                  <a:lnTo>
                    <a:pt x="351692" y="1527349"/>
                  </a:lnTo>
                  <a:lnTo>
                    <a:pt x="120580" y="1527349"/>
                  </a:lnTo>
                  <a:lnTo>
                    <a:pt x="0" y="1557494"/>
                  </a:lnTo>
                  <a:lnTo>
                    <a:pt x="140677" y="1245995"/>
                  </a:lnTo>
                  <a:lnTo>
                    <a:pt x="401934" y="1004835"/>
                  </a:lnTo>
                  <a:lnTo>
                    <a:pt x="612949" y="793820"/>
                  </a:lnTo>
                  <a:lnTo>
                    <a:pt x="914400" y="572756"/>
                  </a:lnTo>
                  <a:lnTo>
                    <a:pt x="1326382" y="311499"/>
                  </a:lnTo>
                  <a:lnTo>
                    <a:pt x="1788606" y="160773"/>
                  </a:lnTo>
                  <a:lnTo>
                    <a:pt x="2240782" y="50242"/>
                  </a:lnTo>
                  <a:lnTo>
                    <a:pt x="2733151" y="0"/>
                  </a:lnTo>
                  <a:close/>
                </a:path>
              </a:pathLst>
            </a:custGeom>
            <a:solidFill>
              <a:srgbClr val="CAE8F1">
                <a:alpha val="76078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84DCFE6-531A-23DA-FC05-5E31B07C8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39628" y="1844824"/>
              <a:ext cx="5871093" cy="482112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14B1CB-B54B-B339-2272-7D5A81854F0E}"/>
                </a:ext>
              </a:extLst>
            </p:cNvPr>
            <p:cNvSpPr txBox="1"/>
            <p:nvPr/>
          </p:nvSpPr>
          <p:spPr>
            <a:xfrm>
              <a:off x="1781465" y="4610353"/>
              <a:ext cx="2056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4433FF"/>
                  </a:solidFill>
                  <a:latin typeface="Avenir" panose="02000503020000020003" pitchFamily="2" charset="0"/>
                  <a:ea typeface="Noteworthy Light" panose="02000400000000000000" pitchFamily="2" charset="77"/>
                  <a:cs typeface="Apple Chancery" panose="03020702040506060504" pitchFamily="66" charset="-79"/>
                </a:rPr>
                <a:t>behaviour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A15E2F-A49B-5567-E6D8-FB519AAF544E}"/>
                </a:ext>
              </a:extLst>
            </p:cNvPr>
            <p:cNvSpPr txBox="1"/>
            <p:nvPr/>
          </p:nvSpPr>
          <p:spPr>
            <a:xfrm>
              <a:off x="753104" y="5579219"/>
              <a:ext cx="2056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9193"/>
                  </a:solidFill>
                  <a:latin typeface="Avenir" panose="02000503020000020003" pitchFamily="2" charset="0"/>
                </a:rPr>
                <a:t>movement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073C06-BE0F-7CBE-1772-116D5DD7F4F1}"/>
                </a:ext>
              </a:extLst>
            </p:cNvPr>
            <p:cNvSpPr txBox="1"/>
            <p:nvPr/>
          </p:nvSpPr>
          <p:spPr>
            <a:xfrm>
              <a:off x="5029910" y="4610353"/>
              <a:ext cx="2056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941651"/>
                  </a:solidFill>
                  <a:latin typeface="Avenir" panose="02000503020000020003" pitchFamily="2" charset="0"/>
                </a:rPr>
                <a:t>language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16D0F4-CF59-8288-04E6-A7145971D626}"/>
                </a:ext>
              </a:extLst>
            </p:cNvPr>
            <p:cNvSpPr txBox="1"/>
            <p:nvPr/>
          </p:nvSpPr>
          <p:spPr>
            <a:xfrm>
              <a:off x="5724128" y="5517902"/>
              <a:ext cx="2995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7E79"/>
                  </a:solidFill>
                  <a:latin typeface="Avenir" panose="02000503020000020003" pitchFamily="2" charset="0"/>
                </a:rPr>
                <a:t>neuropsychiatric</a:t>
              </a: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A43239DC-53FC-32B1-5F35-A1C61C6D01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5730" y="2660538"/>
              <a:ext cx="4818888" cy="681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3200" dirty="0">
                  <a:solidFill>
                    <a:schemeClr val="tx1"/>
                  </a:solidFill>
                  <a:latin typeface="Avenir" panose="02000503020000020003" pitchFamily="2" charset="0"/>
                </a:rPr>
                <a:t>Frontotemporal Dementia (FTD)</a:t>
              </a:r>
            </a:p>
          </p:txBody>
        </p:sp>
      </p:grpSp>
      <p:sp>
        <p:nvSpPr>
          <p:cNvPr id="21" name="TextBox 75">
            <a:extLst>
              <a:ext uri="{FF2B5EF4-FFF2-40B4-BE49-F238E27FC236}">
                <a16:creationId xmlns:a16="http://schemas.microsoft.com/office/drawing/2014/main" id="{402EC335-DDF5-81CE-7E10-BD87BA825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217" y="2224921"/>
            <a:ext cx="58305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700" b="1" dirty="0">
                <a:solidFill>
                  <a:srgbClr val="FFFFFF"/>
                </a:solidFill>
                <a:latin typeface="Gill Sans MT"/>
                <a:cs typeface="Gill Sans MT"/>
              </a:rPr>
              <a:t>SQSTM1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ACFF0F3-1EB0-1639-87E2-28382A83F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659" y="5229604"/>
            <a:ext cx="1318196" cy="1227899"/>
          </a:xfrm>
          <a:prstGeom prst="ellipse">
            <a:avLst/>
          </a:prstGeom>
          <a:solidFill>
            <a:srgbClr val="299DC1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500" b="1" i="1" dirty="0">
                <a:solidFill>
                  <a:schemeClr val="lt1"/>
                </a:solidFill>
                <a:latin typeface="Avenir" panose="02000503020000020003" pitchFamily="2" charset="0"/>
                <a:cs typeface="Gill Sans MT"/>
              </a:rPr>
              <a:t>C9orf72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964EF10-66BB-0ADB-6024-F8FCEC8F9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4838" y="5229603"/>
            <a:ext cx="1318196" cy="1227899"/>
          </a:xfrm>
          <a:prstGeom prst="ellipse">
            <a:avLst/>
          </a:prstGeom>
          <a:solidFill>
            <a:srgbClr val="941651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500" b="1" i="1" dirty="0">
                <a:solidFill>
                  <a:schemeClr val="lt1"/>
                </a:solidFill>
                <a:latin typeface="Avenir" panose="02000503020000020003" pitchFamily="2" charset="0"/>
                <a:cs typeface="Gill Sans MT"/>
              </a:rPr>
              <a:t>MAPT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1FC354D-C04E-D7D3-D694-EF4041758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7748" y="4001704"/>
            <a:ext cx="1318196" cy="1227899"/>
          </a:xfrm>
          <a:prstGeom prst="ellipse">
            <a:avLst/>
          </a:prstGeom>
          <a:solidFill>
            <a:srgbClr val="79BBB7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500" b="1" i="1" dirty="0">
                <a:solidFill>
                  <a:schemeClr val="lt1"/>
                </a:solidFill>
                <a:latin typeface="Avenir" panose="02000503020000020003" pitchFamily="2" charset="0"/>
                <a:cs typeface="Gill Sans MT"/>
              </a:rPr>
              <a:t>GRN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20C31E-88E4-9255-7DFE-06F868C9325D}"/>
              </a:ext>
            </a:extLst>
          </p:cNvPr>
          <p:cNvSpPr txBox="1"/>
          <p:nvPr/>
        </p:nvSpPr>
        <p:spPr>
          <a:xfrm>
            <a:off x="8962087" y="3498651"/>
            <a:ext cx="2049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6A9"/>
                </a:solidFill>
                <a:latin typeface="Avenir Book" panose="02000503020000020003" pitchFamily="2" charset="0"/>
              </a:rPr>
              <a:t>Familial FTD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AFC68E-5CB4-5EDC-92F3-03F30B6560B4}"/>
              </a:ext>
            </a:extLst>
          </p:cNvPr>
          <p:cNvSpPr txBox="1"/>
          <p:nvPr/>
        </p:nvSpPr>
        <p:spPr>
          <a:xfrm>
            <a:off x="8350659" y="1690688"/>
            <a:ext cx="3272375" cy="1200329"/>
          </a:xfrm>
          <a:prstGeom prst="rect">
            <a:avLst/>
          </a:prstGeom>
          <a:noFill/>
          <a:ln w="38100">
            <a:solidFill>
              <a:srgbClr val="0096A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Book" panose="02000503020000020003" pitchFamily="2" charset="0"/>
              </a:rPr>
              <a:t>The problem: 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Avenir Book" panose="02000503020000020003" pitchFamily="2" charset="0"/>
              </a:rPr>
              <a:t>Complex and unclear pathophysiology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Avenir Book" panose="02000503020000020003" pitchFamily="2" charset="0"/>
              </a:rPr>
              <a:t>No current treatments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D787A3F-83B8-6D88-B8D0-AB6462FFE13F}"/>
              </a:ext>
            </a:extLst>
          </p:cNvPr>
          <p:cNvCxnSpPr>
            <a:cxnSpLocks/>
            <a:stCxn id="28" idx="2"/>
            <a:endCxn id="25" idx="0"/>
          </p:cNvCxnSpPr>
          <p:nvPr/>
        </p:nvCxnSpPr>
        <p:spPr>
          <a:xfrm flipH="1">
            <a:off x="9986846" y="2891017"/>
            <a:ext cx="1" cy="607634"/>
          </a:xfrm>
          <a:prstGeom prst="straightConnector1">
            <a:avLst/>
          </a:prstGeom>
          <a:ln w="38100">
            <a:solidFill>
              <a:srgbClr val="0096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3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410F-3AA5-C94C-8E70-41CB3288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venir Black" panose="02000503020000020003" pitchFamily="2" charset="0"/>
              </a:rPr>
              <a:t>The aims and hypothesis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C197E9-BC47-5C4E-8FD2-CC360F75F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72203"/>
              </p:ext>
            </p:extLst>
          </p:nvPr>
        </p:nvGraphicFramePr>
        <p:xfrm>
          <a:off x="838200" y="1510145"/>
          <a:ext cx="10762594" cy="4982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813DB12-72BE-D2E4-4BDC-E9E7576979F3}"/>
              </a:ext>
            </a:extLst>
          </p:cNvPr>
          <p:cNvSpPr/>
          <p:nvPr/>
        </p:nvSpPr>
        <p:spPr>
          <a:xfrm>
            <a:off x="578069" y="1376855"/>
            <a:ext cx="11372193" cy="2890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F0F57-3079-61B5-0CB4-B316AAD34533}"/>
              </a:ext>
            </a:extLst>
          </p:cNvPr>
          <p:cNvSpPr/>
          <p:nvPr/>
        </p:nvSpPr>
        <p:spPr>
          <a:xfrm>
            <a:off x="533400" y="4267200"/>
            <a:ext cx="11372193" cy="252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FCEA4E-4A00-8628-73F9-C1A2187A616D}"/>
              </a:ext>
            </a:extLst>
          </p:cNvPr>
          <p:cNvGrpSpPr/>
          <p:nvPr/>
        </p:nvGrpSpPr>
        <p:grpSpPr>
          <a:xfrm>
            <a:off x="4327787" y="2052918"/>
            <a:ext cx="3494622" cy="3714552"/>
            <a:chOff x="4327787" y="2052918"/>
            <a:chExt cx="3494622" cy="371455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FBAD3517-2812-0942-B244-6D118F7CEAD9}"/>
                </a:ext>
              </a:extLst>
            </p:cNvPr>
            <p:cNvSpPr/>
            <p:nvPr/>
          </p:nvSpPr>
          <p:spPr>
            <a:xfrm>
              <a:off x="4327787" y="2052918"/>
              <a:ext cx="3494622" cy="3714552"/>
            </a:xfrm>
            <a:prstGeom prst="roundRect">
              <a:avLst/>
            </a:prstGeom>
            <a:noFill/>
            <a:ln w="139700">
              <a:solidFill>
                <a:srgbClr val="5BCEA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EBAF2937-8B23-4346-BCC5-64864E693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309" y="2297832"/>
              <a:ext cx="2510303" cy="32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latin typeface="Avenir" panose="02000503020000020003" pitchFamily="2" charset="0"/>
                  <a:cs typeface="Arial" pitchFamily="34" charset="0"/>
                </a:rPr>
                <a:t>Mobile eye tracking 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36881A5-322E-B042-BA13-439F0551A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4309" y="4843286"/>
              <a:ext cx="2801483" cy="625364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DFE73CB-D4B0-904C-B01B-EC046DDF9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5752" y="3053959"/>
              <a:ext cx="3278163" cy="1681623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F93E736E-9D47-A648-AC07-3BFCE0E5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733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5BCEAF"/>
                </a:solidFill>
                <a:latin typeface="Avenir Black" panose="02000503020000020003" pitchFamily="2" charset="0"/>
              </a:rPr>
              <a:t>WP 1: Clinical and Neuropsychology Tests</a:t>
            </a:r>
            <a:endParaRPr lang="en-US" dirty="0">
              <a:solidFill>
                <a:srgbClr val="5BCEAF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517AA8-CE01-5FE8-ACB2-46394D2448AC}"/>
              </a:ext>
            </a:extLst>
          </p:cNvPr>
          <p:cNvGrpSpPr/>
          <p:nvPr/>
        </p:nvGrpSpPr>
        <p:grpSpPr>
          <a:xfrm>
            <a:off x="838200" y="2052918"/>
            <a:ext cx="3072725" cy="3714552"/>
            <a:chOff x="838200" y="2052918"/>
            <a:chExt cx="3072725" cy="3714552"/>
          </a:xfrm>
        </p:grpSpPr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84CFCE3D-82D5-A846-9CB7-712F7FF7B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503" y="2297831"/>
              <a:ext cx="779060" cy="32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latin typeface="Avenir" panose="02000503020000020003" pitchFamily="2" charset="0"/>
                  <a:cs typeface="Arial" pitchFamily="34" charset="0"/>
                </a:rPr>
                <a:t>Ignite</a:t>
              </a:r>
              <a:r>
                <a:rPr lang="en-US" sz="2133" dirty="0">
                  <a:latin typeface="Avenir" panose="02000503020000020003" pitchFamily="2" charset="0"/>
                  <a:cs typeface="Arial" pitchFamily="34" charset="0"/>
                </a:rPr>
                <a:t> 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3C91FCC-FEC9-7348-9F6A-1917C8549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9334" y="3031623"/>
              <a:ext cx="2525398" cy="2419008"/>
            </a:xfrm>
            <a:prstGeom prst="rect">
              <a:avLst/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4102E0C-191F-A846-B8D6-664E738E96B3}"/>
                </a:ext>
              </a:extLst>
            </p:cNvPr>
            <p:cNvSpPr/>
            <p:nvPr/>
          </p:nvSpPr>
          <p:spPr>
            <a:xfrm>
              <a:off x="838200" y="2052918"/>
              <a:ext cx="3072725" cy="3714552"/>
            </a:xfrm>
            <a:prstGeom prst="roundRect">
              <a:avLst/>
            </a:prstGeom>
            <a:noFill/>
            <a:ln w="139700">
              <a:solidFill>
                <a:srgbClr val="5BCEA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4432EF-F74A-B30F-838B-6A39A19B6350}"/>
              </a:ext>
            </a:extLst>
          </p:cNvPr>
          <p:cNvSpPr txBox="1"/>
          <p:nvPr/>
        </p:nvSpPr>
        <p:spPr>
          <a:xfrm>
            <a:off x="0" y="6060004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Book" panose="02000503020000020003" pitchFamily="2" charset="0"/>
              </a:rPr>
              <a:t>Patient impact: </a:t>
            </a:r>
            <a:r>
              <a:rPr lang="en-US" dirty="0">
                <a:latin typeface="Avenir Book" panose="02000503020000020003" pitchFamily="2" charset="0"/>
              </a:rPr>
              <a:t>will increase the ability to perform remote testing; decrease amount of cognitive testing</a:t>
            </a:r>
          </a:p>
        </p:txBody>
      </p:sp>
      <p:pic>
        <p:nvPicPr>
          <p:cNvPr id="16" name="Graphic 15" descr="Head with gears with solid fill">
            <a:extLst>
              <a:ext uri="{FF2B5EF4-FFF2-40B4-BE49-F238E27FC236}">
                <a16:creationId xmlns:a16="http://schemas.microsoft.com/office/drawing/2014/main" id="{F1E5C7F7-E864-A25B-28FD-9F2015C7ED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07906"/>
            <a:ext cx="1430582" cy="1440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56163D6-27A9-E1CA-F0D5-C3E6D8C001EA}"/>
              </a:ext>
            </a:extLst>
          </p:cNvPr>
          <p:cNvGrpSpPr/>
          <p:nvPr/>
        </p:nvGrpSpPr>
        <p:grpSpPr>
          <a:xfrm>
            <a:off x="8239271" y="2052918"/>
            <a:ext cx="3070800" cy="3714552"/>
            <a:chOff x="8239271" y="2052918"/>
            <a:chExt cx="3070800" cy="3714552"/>
          </a:xfrm>
        </p:grpSpPr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E655C6A2-D591-4C46-88DF-ED5752FCE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3816" y="2297830"/>
              <a:ext cx="1341714" cy="32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latin typeface="Avenir" panose="02000503020000020003" pitchFamily="2" charset="0"/>
                  <a:cs typeface="Arial" pitchFamily="34" charset="0"/>
                </a:rPr>
                <a:t>Composite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10E6181-9F46-224A-A47B-35D887649304}"/>
                </a:ext>
              </a:extLst>
            </p:cNvPr>
            <p:cNvSpPr/>
            <p:nvPr/>
          </p:nvSpPr>
          <p:spPr>
            <a:xfrm>
              <a:off x="8239271" y="2052918"/>
              <a:ext cx="3070800" cy="3714552"/>
            </a:xfrm>
            <a:prstGeom prst="roundRect">
              <a:avLst/>
            </a:prstGeom>
            <a:noFill/>
            <a:ln w="139700">
              <a:solidFill>
                <a:srgbClr val="5BCEA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28BB237-FA31-E9E5-3770-D25E9FE4E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66086"/>
            <a:stretch/>
          </p:blipFill>
          <p:spPr>
            <a:xfrm>
              <a:off x="8338771" y="2776380"/>
              <a:ext cx="2871799" cy="247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293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93E736E-9D47-A648-AC07-3BFCE0E5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8021"/>
                </a:solidFill>
                <a:latin typeface="Avenir Black" panose="02000503020000020003" pitchFamily="2" charset="0"/>
              </a:rPr>
              <a:t>WP 2: MR Imaging</a:t>
            </a:r>
            <a:endParaRPr lang="en-US" dirty="0">
              <a:solidFill>
                <a:srgbClr val="FF802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611E93-98CA-4019-98DF-72E0EE1F9999}"/>
              </a:ext>
            </a:extLst>
          </p:cNvPr>
          <p:cNvGrpSpPr/>
          <p:nvPr/>
        </p:nvGrpSpPr>
        <p:grpSpPr>
          <a:xfrm>
            <a:off x="395922" y="2052918"/>
            <a:ext cx="3789455" cy="3714552"/>
            <a:chOff x="395922" y="2052918"/>
            <a:chExt cx="3789455" cy="3714552"/>
          </a:xfrm>
        </p:grpSpPr>
        <p:pic>
          <p:nvPicPr>
            <p:cNvPr id="14" name="Picture 13" descr="Diagram&#10;&#10;Description automatically generated">
              <a:extLst>
                <a:ext uri="{FF2B5EF4-FFF2-40B4-BE49-F238E27FC236}">
                  <a16:creationId xmlns:a16="http://schemas.microsoft.com/office/drawing/2014/main" id="{E21871E8-0FA4-288A-CA7F-5518924E8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922" y="3035816"/>
              <a:ext cx="3789455" cy="1988129"/>
            </a:xfrm>
            <a:prstGeom prst="rect">
              <a:avLst/>
            </a:prstGeom>
          </p:spPr>
        </p:pic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84CFCE3D-82D5-A846-9CB7-712F7FF7B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006" y="2297831"/>
              <a:ext cx="3298915" cy="65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latin typeface="Avenir" panose="02000503020000020003" pitchFamily="2" charset="0"/>
                  <a:cs typeface="Arial" pitchFamily="34" charset="0"/>
                </a:rPr>
                <a:t>Cortical and subcortical volumes 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4102E0C-191F-A846-B8D6-664E738E96B3}"/>
                </a:ext>
              </a:extLst>
            </p:cNvPr>
            <p:cNvSpPr/>
            <p:nvPr/>
          </p:nvSpPr>
          <p:spPr>
            <a:xfrm>
              <a:off x="409903" y="2052918"/>
              <a:ext cx="3761495" cy="3714552"/>
            </a:xfrm>
            <a:prstGeom prst="roundRect">
              <a:avLst/>
            </a:prstGeom>
            <a:noFill/>
            <a:ln w="139700">
              <a:solidFill>
                <a:srgbClr val="FF8021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43B6861-8374-3CB9-1BDB-D6245546A981}"/>
              </a:ext>
            </a:extLst>
          </p:cNvPr>
          <p:cNvSpPr txBox="1"/>
          <p:nvPr/>
        </p:nvSpPr>
        <p:spPr>
          <a:xfrm>
            <a:off x="0" y="606000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Book" panose="02000503020000020003" pitchFamily="2" charset="0"/>
              </a:rPr>
              <a:t>Patient impact: </a:t>
            </a:r>
            <a:r>
              <a:rPr lang="en-US" dirty="0">
                <a:latin typeface="Avenir Book" panose="02000503020000020003" pitchFamily="2" charset="0"/>
              </a:rPr>
              <a:t>will help predict likely time to symptom onset for better future planning </a:t>
            </a:r>
          </a:p>
        </p:txBody>
      </p:sp>
      <p:pic>
        <p:nvPicPr>
          <p:cNvPr id="13" name="Graphic 12" descr="Brain with solid fill">
            <a:extLst>
              <a:ext uri="{FF2B5EF4-FFF2-40B4-BE49-F238E27FC236}">
                <a16:creationId xmlns:a16="http://schemas.microsoft.com/office/drawing/2014/main" id="{706F2459-221F-A91B-DEA8-CA3C8296F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6616" y="307906"/>
            <a:ext cx="1430583" cy="1440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804B741-6104-B72C-3806-00F4E9D40961}"/>
              </a:ext>
            </a:extLst>
          </p:cNvPr>
          <p:cNvGrpSpPr/>
          <p:nvPr/>
        </p:nvGrpSpPr>
        <p:grpSpPr>
          <a:xfrm>
            <a:off x="4474078" y="2052918"/>
            <a:ext cx="3494622" cy="3714552"/>
            <a:chOff x="4474078" y="2052918"/>
            <a:chExt cx="3494622" cy="371455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FBAD3517-2812-0942-B244-6D118F7CEAD9}"/>
                </a:ext>
              </a:extLst>
            </p:cNvPr>
            <p:cNvSpPr/>
            <p:nvPr/>
          </p:nvSpPr>
          <p:spPr>
            <a:xfrm>
              <a:off x="4474078" y="2052918"/>
              <a:ext cx="3494622" cy="3714552"/>
            </a:xfrm>
            <a:prstGeom prst="roundRect">
              <a:avLst/>
            </a:prstGeom>
            <a:noFill/>
            <a:ln w="139700">
              <a:solidFill>
                <a:srgbClr val="FF8021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EBAF2937-8B23-4346-BCC5-64864E693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090" y="2297830"/>
              <a:ext cx="3008025" cy="65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latin typeface="Avenir" panose="02000503020000020003" pitchFamily="2" charset="0"/>
                  <a:cs typeface="Arial" pitchFamily="34" charset="0"/>
                </a:rPr>
                <a:t>Single subject automated toolbox </a:t>
              </a:r>
            </a:p>
          </p:txBody>
        </p:sp>
        <p:pic>
          <p:nvPicPr>
            <p:cNvPr id="15" name="Picture 1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ED1F819-6FD7-F638-C033-787FA8D57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35" t="2709" r="1062" b="1871"/>
            <a:stretch/>
          </p:blipFill>
          <p:spPr>
            <a:xfrm>
              <a:off x="4653613" y="3035816"/>
              <a:ext cx="3135552" cy="183841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F05EC0-A26E-9BC1-B2DF-16AA632A9043}"/>
              </a:ext>
            </a:extLst>
          </p:cNvPr>
          <p:cNvGrpSpPr/>
          <p:nvPr/>
        </p:nvGrpSpPr>
        <p:grpSpPr>
          <a:xfrm>
            <a:off x="8271380" y="2052918"/>
            <a:ext cx="3300510" cy="3714552"/>
            <a:chOff x="8271380" y="2052918"/>
            <a:chExt cx="3300510" cy="3714552"/>
          </a:xfrm>
        </p:grpSpPr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E655C6A2-D591-4C46-88DF-ED5752FCE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5975" y="2461945"/>
              <a:ext cx="1771319" cy="32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latin typeface="Avenir" panose="02000503020000020003" pitchFamily="2" charset="0"/>
                  <a:cs typeface="Arial" pitchFamily="34" charset="0"/>
                </a:rPr>
                <a:t>Ongoing work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10E6181-9F46-224A-A47B-35D887649304}"/>
                </a:ext>
              </a:extLst>
            </p:cNvPr>
            <p:cNvSpPr/>
            <p:nvPr/>
          </p:nvSpPr>
          <p:spPr>
            <a:xfrm>
              <a:off x="8271380" y="2052918"/>
              <a:ext cx="3300510" cy="3714552"/>
            </a:xfrm>
            <a:prstGeom prst="roundRect">
              <a:avLst/>
            </a:prstGeom>
            <a:noFill/>
            <a:ln w="139700">
              <a:solidFill>
                <a:srgbClr val="FF8021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932090B-B01B-9BC3-E2E9-7CD19906CFC0}"/>
                </a:ext>
              </a:extLst>
            </p:cNvPr>
            <p:cNvSpPr txBox="1"/>
            <p:nvPr/>
          </p:nvSpPr>
          <p:spPr>
            <a:xfrm>
              <a:off x="8366234" y="2954292"/>
              <a:ext cx="32056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/>
              </a:pPr>
              <a:r>
                <a:rPr lang="en-US" dirty="0">
                  <a:latin typeface="Avenir Book" panose="02000503020000020003" pitchFamily="2" charset="0"/>
                </a:rPr>
                <a:t>Structural connectivity</a:t>
              </a:r>
            </a:p>
            <a:p>
              <a:pPr marL="800100" lvl="1" indent="-342900">
                <a:buFont typeface="System Font Regular"/>
                <a:buChar char="-"/>
              </a:pPr>
              <a:r>
                <a:rPr lang="en-US" dirty="0">
                  <a:latin typeface="Avenir Book" panose="02000503020000020003" pitchFamily="2" charset="0"/>
                </a:rPr>
                <a:t>DTI </a:t>
              </a:r>
            </a:p>
            <a:p>
              <a:pPr marL="800100" lvl="1" indent="-342900">
                <a:buFont typeface="System Font Regular"/>
                <a:buChar char="-"/>
              </a:pPr>
              <a:r>
                <a:rPr lang="en-US" dirty="0">
                  <a:latin typeface="Avenir Book" panose="02000503020000020003" pitchFamily="2" charset="0"/>
                </a:rPr>
                <a:t>NODDI</a:t>
              </a:r>
            </a:p>
            <a:p>
              <a:pPr marL="800100" lvl="1" indent="-342900">
                <a:buFont typeface="+mj-lt"/>
                <a:buAutoNum type="arabicParenR"/>
              </a:pPr>
              <a:endParaRPr lang="en-US" dirty="0">
                <a:latin typeface="Avenir Book" panose="02000503020000020003" pitchFamily="2" charset="0"/>
              </a:endParaRPr>
            </a:p>
            <a:p>
              <a:pPr marL="342900" indent="-342900">
                <a:buFont typeface="+mj-lt"/>
                <a:buAutoNum type="arabicParenR"/>
              </a:pPr>
              <a:r>
                <a:rPr lang="en-US" dirty="0">
                  <a:latin typeface="Avenir Book" panose="02000503020000020003" pitchFamily="2" charset="0"/>
                </a:rPr>
                <a:t>Functional connectivity </a:t>
              </a:r>
            </a:p>
            <a:p>
              <a:pPr marL="800100" lvl="1" indent="-342900">
                <a:buFont typeface="System Font Regular"/>
                <a:buChar char="-"/>
              </a:pPr>
              <a:r>
                <a:rPr lang="en-US" dirty="0">
                  <a:latin typeface="Avenir Book" panose="02000503020000020003" pitchFamily="2" charset="0"/>
                </a:rPr>
                <a:t>Resting state fMRI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919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93E736E-9D47-A648-AC07-3BFCE0E5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venir Black" panose="02000503020000020003" pitchFamily="2" charset="0"/>
              </a:rPr>
              <a:t>WP 3 &amp; 4: Blood and CSF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41963E-A251-A17B-9ECC-430211EBBCA6}"/>
              </a:ext>
            </a:extLst>
          </p:cNvPr>
          <p:cNvSpPr txBox="1"/>
          <p:nvPr/>
        </p:nvSpPr>
        <p:spPr>
          <a:xfrm>
            <a:off x="0" y="6060004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Book" panose="02000503020000020003" pitchFamily="2" charset="0"/>
              </a:rPr>
              <a:t>Patient impact: </a:t>
            </a:r>
            <a:r>
              <a:rPr lang="en-US" dirty="0">
                <a:latin typeface="Avenir Book" panose="02000503020000020003" pitchFamily="2" charset="0"/>
              </a:rPr>
              <a:t>will increase ability to enter into clinical trials for potential therapies </a:t>
            </a:r>
          </a:p>
        </p:txBody>
      </p:sp>
      <p:pic>
        <p:nvPicPr>
          <p:cNvPr id="14" name="Graphic 13" descr="DNA with solid fill">
            <a:extLst>
              <a:ext uri="{FF2B5EF4-FFF2-40B4-BE49-F238E27FC236}">
                <a16:creationId xmlns:a16="http://schemas.microsoft.com/office/drawing/2014/main" id="{55A3B062-40BB-E93A-D2E7-559F4B86C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0980" y="307906"/>
            <a:ext cx="1430583" cy="1440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F998FB5-B671-4A11-BC6E-B73862175625}"/>
              </a:ext>
            </a:extLst>
          </p:cNvPr>
          <p:cNvGrpSpPr/>
          <p:nvPr/>
        </p:nvGrpSpPr>
        <p:grpSpPr>
          <a:xfrm>
            <a:off x="1428577" y="2087778"/>
            <a:ext cx="2847825" cy="3714552"/>
            <a:chOff x="213167" y="2046679"/>
            <a:chExt cx="2847825" cy="3714552"/>
          </a:xfrm>
        </p:grpSpPr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84CFCE3D-82D5-A846-9CB7-712F7FF7B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95" y="2294868"/>
              <a:ext cx="2611967" cy="32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latin typeface="Avenir" panose="02000503020000020003" pitchFamily="2" charset="0"/>
                  <a:cs typeface="Arial" pitchFamily="34" charset="0"/>
                </a:rPr>
                <a:t>Neurodegeneration</a:t>
              </a:r>
              <a:r>
                <a:rPr lang="en-US" sz="2133" dirty="0">
                  <a:latin typeface="Avenir" panose="02000503020000020003" pitchFamily="2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4102E0C-191F-A846-B8D6-664E738E96B3}"/>
                </a:ext>
              </a:extLst>
            </p:cNvPr>
            <p:cNvSpPr/>
            <p:nvPr/>
          </p:nvSpPr>
          <p:spPr>
            <a:xfrm>
              <a:off x="213167" y="2046679"/>
              <a:ext cx="2847825" cy="3714552"/>
            </a:xfrm>
            <a:prstGeom prst="roundRect">
              <a:avLst/>
            </a:prstGeom>
            <a:noFill/>
            <a:ln w="139700"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76E3C9DC-CA55-D310-0C1F-C3EF6CA1A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8421" y="2801095"/>
              <a:ext cx="2117313" cy="2205720"/>
            </a:xfrm>
            <a:prstGeom prst="rect">
              <a:avLst/>
            </a:prstGeom>
          </p:spPr>
        </p:pic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517CA620-ECBF-61B1-4267-52B5AB825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95" y="5276667"/>
              <a:ext cx="23986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 dirty="0">
                  <a:latin typeface="Avenir" panose="02000503020000020003" pitchFamily="2" charset="0"/>
                  <a:cs typeface="Arial" pitchFamily="34" charset="0"/>
                </a:rPr>
                <a:t>Neurofilament light and heavy chain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26C7715-FBB4-830A-2217-8A605F9FC1D1}"/>
              </a:ext>
            </a:extLst>
          </p:cNvPr>
          <p:cNvGrpSpPr/>
          <p:nvPr/>
        </p:nvGrpSpPr>
        <p:grpSpPr>
          <a:xfrm>
            <a:off x="4895889" y="2087779"/>
            <a:ext cx="3113792" cy="3714552"/>
            <a:chOff x="4895889" y="2087779"/>
            <a:chExt cx="3113792" cy="371455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FBAD3517-2812-0942-B244-6D118F7CEAD9}"/>
                </a:ext>
              </a:extLst>
            </p:cNvPr>
            <p:cNvSpPr/>
            <p:nvPr/>
          </p:nvSpPr>
          <p:spPr>
            <a:xfrm>
              <a:off x="4895889" y="2087779"/>
              <a:ext cx="3113792" cy="3714552"/>
            </a:xfrm>
            <a:prstGeom prst="roundRect">
              <a:avLst/>
            </a:prstGeom>
            <a:noFill/>
            <a:ln w="139700"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EBAF2937-8B23-4346-BCC5-64864E693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696" y="2318289"/>
              <a:ext cx="2374176" cy="32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latin typeface="Avenir" panose="02000503020000020003" pitchFamily="2" charset="0"/>
                  <a:cs typeface="Arial" pitchFamily="34" charset="0"/>
                </a:rPr>
                <a:t>Neuroinflammation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B39DE2E-6522-5F90-2412-C2D23021C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65697" y="2964839"/>
              <a:ext cx="2374175" cy="2234518"/>
            </a:xfrm>
            <a:prstGeom prst="rect">
              <a:avLst/>
            </a:prstGeom>
          </p:spPr>
        </p:pic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id="{83732611-D3CC-0E47-37C4-AF2650F72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3444" y="5369000"/>
              <a:ext cx="259867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 dirty="0">
                  <a:latin typeface="Avenir" panose="02000503020000020003" pitchFamily="2" charset="0"/>
                  <a:cs typeface="Arial" pitchFamily="34" charset="0"/>
                </a:rPr>
                <a:t>Complement proteins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38904A-EC7F-4545-6D45-8D693125DDC9}"/>
              </a:ext>
            </a:extLst>
          </p:cNvPr>
          <p:cNvGrpSpPr/>
          <p:nvPr/>
        </p:nvGrpSpPr>
        <p:grpSpPr>
          <a:xfrm>
            <a:off x="8629167" y="2087779"/>
            <a:ext cx="2929114" cy="3714552"/>
            <a:chOff x="9030509" y="2087779"/>
            <a:chExt cx="2929114" cy="3714552"/>
          </a:xfrm>
        </p:grpSpPr>
        <p:sp>
          <p:nvSpPr>
            <p:cNvPr id="39" name="Rectangle 22">
              <a:extLst>
                <a:ext uri="{FF2B5EF4-FFF2-40B4-BE49-F238E27FC236}">
                  <a16:creationId xmlns:a16="http://schemas.microsoft.com/office/drawing/2014/main" id="{40E4262D-6C3E-314D-847B-E1E7F776B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0509" y="2318289"/>
              <a:ext cx="2847825" cy="32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latin typeface="Avenir" panose="02000503020000020003" pitchFamily="2" charset="0"/>
                  <a:cs typeface="Arial" pitchFamily="34" charset="0"/>
                </a:rPr>
                <a:t>Ongoing work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690C093-FD77-BA21-D756-471D0CDD9CBA}"/>
                </a:ext>
              </a:extLst>
            </p:cNvPr>
            <p:cNvGrpSpPr/>
            <p:nvPr/>
          </p:nvGrpSpPr>
          <p:grpSpPr>
            <a:xfrm>
              <a:off x="9030510" y="2087779"/>
              <a:ext cx="2929113" cy="3714552"/>
              <a:chOff x="8840054" y="2087779"/>
              <a:chExt cx="2929113" cy="3714552"/>
            </a:xfrm>
          </p:grpSpPr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7D4CA021-F52F-3D89-DE5E-E865F9BE17CD}"/>
                  </a:ext>
                </a:extLst>
              </p:cNvPr>
              <p:cNvSpPr/>
              <p:nvPr/>
            </p:nvSpPr>
            <p:spPr>
              <a:xfrm>
                <a:off x="8840054" y="2087779"/>
                <a:ext cx="2847825" cy="3714552"/>
              </a:xfrm>
              <a:prstGeom prst="roundRect">
                <a:avLst/>
              </a:prstGeom>
              <a:noFill/>
              <a:ln w="13970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DDD9AE7-EB29-3163-3EFF-E442AFE31F36}"/>
                  </a:ext>
                </a:extLst>
              </p:cNvPr>
              <p:cNvSpPr txBox="1"/>
              <p:nvPr/>
            </p:nvSpPr>
            <p:spPr>
              <a:xfrm>
                <a:off x="8921342" y="3088113"/>
                <a:ext cx="2847825" cy="228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latin typeface="Avenir Book" panose="02000503020000020003" pitchFamily="2" charset="0"/>
                  </a:rPr>
                  <a:t>Targeted protein biomarker panels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latin typeface="Avenir Book" panose="02000503020000020003" pitchFamily="2" charset="0"/>
                  </a:rPr>
                  <a:t>Multi-</a:t>
                </a:r>
                <a:r>
                  <a:rPr lang="en-US" dirty="0" err="1">
                    <a:latin typeface="Avenir Book" panose="02000503020000020003" pitchFamily="2" charset="0"/>
                  </a:rPr>
                  <a:t>omic</a:t>
                </a:r>
                <a:r>
                  <a:rPr lang="en-US" dirty="0">
                    <a:latin typeface="Avenir Book" panose="02000503020000020003" pitchFamily="2" charset="0"/>
                  </a:rPr>
                  <a:t> profiling</a:t>
                </a:r>
              </a:p>
              <a:p>
                <a:pPr marL="800100" lvl="1" indent="-342900">
                  <a:lnSpc>
                    <a:spcPct val="150000"/>
                  </a:lnSpc>
                  <a:buFont typeface="System Font Regular"/>
                  <a:buChar char="-"/>
                </a:pPr>
                <a:r>
                  <a:rPr lang="en-US" sz="1400" dirty="0">
                    <a:latin typeface="Avenir Book" panose="02000503020000020003" pitchFamily="2" charset="0"/>
                  </a:rPr>
                  <a:t>DNA</a:t>
                </a:r>
              </a:p>
              <a:p>
                <a:pPr marL="800100" lvl="1" indent="-342900">
                  <a:lnSpc>
                    <a:spcPct val="150000"/>
                  </a:lnSpc>
                  <a:buFont typeface="System Font Regular"/>
                  <a:buChar char="-"/>
                </a:pPr>
                <a:r>
                  <a:rPr lang="en-US" sz="1400" dirty="0">
                    <a:latin typeface="Avenir Book" panose="02000503020000020003" pitchFamily="2" charset="0"/>
                  </a:rPr>
                  <a:t>RNA – </a:t>
                </a:r>
                <a:r>
                  <a:rPr lang="en-US" sz="1400" dirty="0" err="1">
                    <a:latin typeface="Avenir Book" panose="02000503020000020003" pitchFamily="2" charset="0"/>
                  </a:rPr>
                  <a:t>transciptomics</a:t>
                </a:r>
                <a:endParaRPr lang="en-US" sz="1400" dirty="0">
                  <a:latin typeface="Avenir Book" panose="02000503020000020003" pitchFamily="2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System Font Regular"/>
                  <a:buChar char="-"/>
                </a:pPr>
                <a:r>
                  <a:rPr lang="en-US" sz="1400" dirty="0">
                    <a:latin typeface="Avenir Book" panose="02000503020000020003" pitchFamily="2" charset="0"/>
                  </a:rPr>
                  <a:t>Combining -omics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27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93E736E-9D47-A648-AC07-3BFCE0E5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E67CA"/>
                </a:solidFill>
                <a:latin typeface="Avenir Black" panose="02000503020000020003" pitchFamily="2" charset="0"/>
              </a:rPr>
              <a:t>WP 5: Predictive modelling</a:t>
            </a:r>
            <a:endParaRPr lang="en-US" dirty="0">
              <a:solidFill>
                <a:srgbClr val="4E67C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DEFBAA-E0A9-9FDF-8579-C4D48DFF739F}"/>
              </a:ext>
            </a:extLst>
          </p:cNvPr>
          <p:cNvSpPr txBox="1"/>
          <p:nvPr/>
        </p:nvSpPr>
        <p:spPr>
          <a:xfrm>
            <a:off x="0" y="6308209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Book" panose="02000503020000020003" pitchFamily="2" charset="0"/>
              </a:rPr>
              <a:t>Patient impact: </a:t>
            </a:r>
            <a:r>
              <a:rPr lang="en-US" dirty="0">
                <a:latin typeface="Avenir Book" panose="02000503020000020003" pitchFamily="2" charset="0"/>
              </a:rPr>
              <a:t>will improve understanding of where patients are in their disease trajectory</a:t>
            </a:r>
          </a:p>
        </p:txBody>
      </p:sp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C2C7C5AB-53A2-ACE5-E237-521A8125D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033" y="307906"/>
            <a:ext cx="1440000" cy="1440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65E386D-8F8F-AF36-59CE-CC369939A9E4}"/>
              </a:ext>
            </a:extLst>
          </p:cNvPr>
          <p:cNvGrpSpPr/>
          <p:nvPr/>
        </p:nvGrpSpPr>
        <p:grpSpPr>
          <a:xfrm>
            <a:off x="3522471" y="1612887"/>
            <a:ext cx="5147054" cy="4524917"/>
            <a:chOff x="1832480" y="1976461"/>
            <a:chExt cx="4051139" cy="3941879"/>
          </a:xfrm>
        </p:grpSpPr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84CFCE3D-82D5-A846-9CB7-712F7FF7B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057" y="2094083"/>
              <a:ext cx="3650187" cy="57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latin typeface="Avenir" panose="02000503020000020003" pitchFamily="2" charset="0"/>
                  <a:cs typeface="Arial" pitchFamily="34" charset="0"/>
                </a:rPr>
                <a:t>Subtype and Stage Inference (</a:t>
              </a:r>
              <a:r>
                <a:rPr lang="en-US" sz="2133" b="1" dirty="0" err="1">
                  <a:latin typeface="Avenir" panose="02000503020000020003" pitchFamily="2" charset="0"/>
                  <a:cs typeface="Arial" pitchFamily="34" charset="0"/>
                </a:rPr>
                <a:t>SuStaIn</a:t>
              </a:r>
              <a:r>
                <a:rPr lang="en-US" sz="2133" b="1" dirty="0">
                  <a:latin typeface="Avenir" panose="02000503020000020003" pitchFamily="2" charset="0"/>
                  <a:cs typeface="Arial" pitchFamily="34" charset="0"/>
                </a:rPr>
                <a:t>) in MAPT 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4102E0C-191F-A846-B8D6-664E738E96B3}"/>
                </a:ext>
              </a:extLst>
            </p:cNvPr>
            <p:cNvSpPr/>
            <p:nvPr/>
          </p:nvSpPr>
          <p:spPr>
            <a:xfrm>
              <a:off x="1832480" y="1976461"/>
              <a:ext cx="4051139" cy="3941879"/>
            </a:xfrm>
            <a:prstGeom prst="roundRect">
              <a:avLst/>
            </a:prstGeom>
            <a:noFill/>
            <a:ln w="139700">
              <a:solidFill>
                <a:srgbClr val="4E67CA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Diagram&#10;&#10;Description automatically generated">
              <a:extLst>
                <a:ext uri="{FF2B5EF4-FFF2-40B4-BE49-F238E27FC236}">
                  <a16:creationId xmlns:a16="http://schemas.microsoft.com/office/drawing/2014/main" id="{50468292-3557-1F51-AC86-32BE22DEF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3468" y="2665960"/>
              <a:ext cx="3429165" cy="3125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683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93E736E-9D47-A648-AC07-3BFCE0E5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7E79"/>
                </a:solidFill>
                <a:latin typeface="Avenir Black" panose="02000503020000020003" pitchFamily="2" charset="0"/>
              </a:rPr>
              <a:t>WP 6: Ethics</a:t>
            </a:r>
            <a:endParaRPr lang="en-US" dirty="0">
              <a:solidFill>
                <a:srgbClr val="FF7E7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85FCAA-4228-1F61-4D00-C4EB447DF689}"/>
              </a:ext>
            </a:extLst>
          </p:cNvPr>
          <p:cNvSpPr txBox="1"/>
          <p:nvPr/>
        </p:nvSpPr>
        <p:spPr>
          <a:xfrm>
            <a:off x="1" y="606000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Book" panose="02000503020000020003" pitchFamily="2" charset="0"/>
              </a:rPr>
              <a:t>Patient impact: </a:t>
            </a:r>
            <a:r>
              <a:rPr lang="en-US" dirty="0">
                <a:latin typeface="Avenir Book" panose="02000503020000020003" pitchFamily="2" charset="0"/>
              </a:rPr>
              <a:t>will help to improve the quality of clinical trial design from a patient-</a:t>
            </a:r>
            <a:r>
              <a:rPr lang="en-US" dirty="0" err="1">
                <a:latin typeface="Avenir Book" panose="02000503020000020003" pitchFamily="2" charset="0"/>
              </a:rPr>
              <a:t>centred</a:t>
            </a:r>
            <a:r>
              <a:rPr lang="en-US" dirty="0">
                <a:latin typeface="Avenir Book" panose="02000503020000020003" pitchFamily="2" charset="0"/>
              </a:rPr>
              <a:t> approach</a:t>
            </a:r>
          </a:p>
        </p:txBody>
      </p:sp>
      <p:pic>
        <p:nvPicPr>
          <p:cNvPr id="6" name="Graphic 5" descr="Customer review with solid fill">
            <a:extLst>
              <a:ext uri="{FF2B5EF4-FFF2-40B4-BE49-F238E27FC236}">
                <a16:creationId xmlns:a16="http://schemas.microsoft.com/office/drawing/2014/main" id="{0E578850-D5EF-403D-199C-3A2B06715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0743" y="307906"/>
            <a:ext cx="1440000" cy="1440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C996BDA-505F-B55F-4DD1-AE1A7C5AFC13}"/>
              </a:ext>
            </a:extLst>
          </p:cNvPr>
          <p:cNvGrpSpPr/>
          <p:nvPr/>
        </p:nvGrpSpPr>
        <p:grpSpPr>
          <a:xfrm>
            <a:off x="2238847" y="2018070"/>
            <a:ext cx="3494622" cy="3714552"/>
            <a:chOff x="2238847" y="2018070"/>
            <a:chExt cx="3494622" cy="371455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1696F6B-21D5-335A-0B8E-04140803CC9A}"/>
                </a:ext>
              </a:extLst>
            </p:cNvPr>
            <p:cNvGrpSpPr/>
            <p:nvPr/>
          </p:nvGrpSpPr>
          <p:grpSpPr>
            <a:xfrm>
              <a:off x="2238847" y="2018070"/>
              <a:ext cx="3494622" cy="3714552"/>
              <a:chOff x="2238847" y="2018070"/>
              <a:chExt cx="3494622" cy="3714552"/>
            </a:xfrm>
          </p:grpSpPr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84CFCE3D-82D5-A846-9CB7-712F7FF7B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2820" y="2262984"/>
                <a:ext cx="3226676" cy="656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33" b="1" dirty="0">
                    <a:latin typeface="Avenir" panose="02000503020000020003" pitchFamily="2" charset="0"/>
                    <a:cs typeface="Arial" pitchFamily="34" charset="0"/>
                  </a:rPr>
                  <a:t>Clinical Trials Questionnaire </a:t>
                </a: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64102E0C-191F-A846-B8D6-664E738E96B3}"/>
                  </a:ext>
                </a:extLst>
              </p:cNvPr>
              <p:cNvSpPr/>
              <p:nvPr/>
            </p:nvSpPr>
            <p:spPr>
              <a:xfrm>
                <a:off x="2238847" y="2018070"/>
                <a:ext cx="3494622" cy="3714552"/>
              </a:xfrm>
              <a:prstGeom prst="roundRect">
                <a:avLst/>
              </a:prstGeom>
              <a:noFill/>
              <a:ln w="139700">
                <a:solidFill>
                  <a:srgbClr val="FF7E79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" name="Picture 6" descr="Bubble sheet test paper and pencil">
              <a:extLst>
                <a:ext uri="{FF2B5EF4-FFF2-40B4-BE49-F238E27FC236}">
                  <a16:creationId xmlns:a16="http://schemas.microsoft.com/office/drawing/2014/main" id="{A338B35F-98BE-E5E1-42B9-D8823A5C92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695" t="3639" b="8197"/>
            <a:stretch/>
          </p:blipFill>
          <p:spPr>
            <a:xfrm>
              <a:off x="2548037" y="3246828"/>
              <a:ext cx="2876241" cy="199783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5FD1BF-D16F-6EA6-FA9D-9FD56D6B4CFD}"/>
              </a:ext>
            </a:extLst>
          </p:cNvPr>
          <p:cNvGrpSpPr/>
          <p:nvPr/>
        </p:nvGrpSpPr>
        <p:grpSpPr>
          <a:xfrm>
            <a:off x="6150330" y="2018070"/>
            <a:ext cx="3494622" cy="3714552"/>
            <a:chOff x="6150330" y="2018070"/>
            <a:chExt cx="3494622" cy="371455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A565488-1A9A-4F23-8D3A-CD6E53E81720}"/>
                </a:ext>
              </a:extLst>
            </p:cNvPr>
            <p:cNvGrpSpPr/>
            <p:nvPr/>
          </p:nvGrpSpPr>
          <p:grpSpPr>
            <a:xfrm>
              <a:off x="6150330" y="2018070"/>
              <a:ext cx="3494622" cy="3714552"/>
              <a:chOff x="6150330" y="2018070"/>
              <a:chExt cx="3494622" cy="3714552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BAD3517-2812-0942-B244-6D118F7CEAD9}"/>
                  </a:ext>
                </a:extLst>
              </p:cNvPr>
              <p:cNvSpPr/>
              <p:nvPr/>
            </p:nvSpPr>
            <p:spPr>
              <a:xfrm>
                <a:off x="6150330" y="2018070"/>
                <a:ext cx="3494622" cy="3714552"/>
              </a:xfrm>
              <a:prstGeom prst="roundRect">
                <a:avLst/>
              </a:prstGeom>
              <a:noFill/>
              <a:ln w="139700">
                <a:solidFill>
                  <a:srgbClr val="FF7E79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EBAF2937-8B23-4346-BCC5-64864E693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0098" y="2427099"/>
                <a:ext cx="2655086" cy="328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33" b="1" dirty="0">
                    <a:latin typeface="Avenir" panose="02000503020000020003" pitchFamily="2" charset="0"/>
                    <a:cs typeface="Arial" pitchFamily="34" charset="0"/>
                  </a:rPr>
                  <a:t>Qualitative Interviews</a:t>
                </a:r>
              </a:p>
            </p:txBody>
          </p:sp>
        </p:grpSp>
        <p:pic>
          <p:nvPicPr>
            <p:cNvPr id="9" name="Picture 8" descr="Two business people communicating">
              <a:extLst>
                <a:ext uri="{FF2B5EF4-FFF2-40B4-BE49-F238E27FC236}">
                  <a16:creationId xmlns:a16="http://schemas.microsoft.com/office/drawing/2014/main" id="{FF9644F7-F88A-5B63-A3B0-386EC1E79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94650" y="3248027"/>
              <a:ext cx="2997880" cy="1996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383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93E736E-9D47-A648-AC07-3BFCE0E5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26214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venir Black" panose="02000503020000020003" pitchFamily="2" charset="0"/>
              </a:rPr>
              <a:t>Reflection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06074C-16D1-8592-1883-8E09FD1215F5}"/>
              </a:ext>
            </a:extLst>
          </p:cNvPr>
          <p:cNvGrpSpPr/>
          <p:nvPr/>
        </p:nvGrpSpPr>
        <p:grpSpPr>
          <a:xfrm>
            <a:off x="838200" y="2052918"/>
            <a:ext cx="3072725" cy="3714552"/>
            <a:chOff x="838200" y="2052918"/>
            <a:chExt cx="3072725" cy="371455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29AC6677-6E83-E941-57B9-BC0BA5269E7C}"/>
                </a:ext>
              </a:extLst>
            </p:cNvPr>
            <p:cNvSpPr/>
            <p:nvPr/>
          </p:nvSpPr>
          <p:spPr>
            <a:xfrm>
              <a:off x="838200" y="2052918"/>
              <a:ext cx="3072725" cy="3714552"/>
            </a:xfrm>
            <a:prstGeom prst="roundRect">
              <a:avLst/>
            </a:prstGeom>
            <a:noFill/>
            <a:ln w="139700">
              <a:solidFill>
                <a:srgbClr val="0096A9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C63C9DE7-07B7-7B96-4930-BEA815029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954" y="2297831"/>
              <a:ext cx="2785240" cy="3118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latin typeface="Avenir" panose="02000503020000020003" pitchFamily="2" charset="0"/>
                  <a:cs typeface="Arial" pitchFamily="34" charset="0"/>
                </a:rPr>
                <a:t>Successes: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133" dirty="0">
                <a:latin typeface="Avenir" panose="02000503020000020003" pitchFamily="2" charset="0"/>
                <a:cs typeface="Arial" pitchFamily="34" charset="0"/>
              </a:endParaRPr>
            </a:p>
            <a:p>
              <a:pPr marL="342900" indent="-34290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venir" panose="02000503020000020003" pitchFamily="2" charset="0"/>
                  <a:cs typeface="Arial" pitchFamily="34" charset="0"/>
                </a:rPr>
                <a:t>Major review article published</a:t>
              </a:r>
            </a:p>
            <a:p>
              <a:pPr marL="342900" indent="-34290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venir" panose="02000503020000020003" pitchFamily="2" charset="0"/>
                  <a:cs typeface="Arial" pitchFamily="34" charset="0"/>
                </a:rPr>
                <a:t>Cognitive composite developed</a:t>
              </a:r>
            </a:p>
            <a:p>
              <a:pPr marL="342900" indent="-34290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venir" panose="02000503020000020003" pitchFamily="2" charset="0"/>
                  <a:cs typeface="Arial" pitchFamily="34" charset="0"/>
                </a:rPr>
                <a:t>Individualized imaging methods</a:t>
              </a:r>
            </a:p>
            <a:p>
              <a:pPr marL="342900" indent="-34290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venir" panose="02000503020000020003" pitchFamily="2" charset="0"/>
                  <a:cs typeface="Arial" pitchFamily="34" charset="0"/>
                </a:rPr>
                <a:t>Novel biomarkers</a:t>
              </a:r>
            </a:p>
            <a:p>
              <a:pPr marL="342900" indent="-34290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venir" panose="02000503020000020003" pitchFamily="2" charset="0"/>
                  <a:cs typeface="Arial" pitchFamily="34" charset="0"/>
                </a:rPr>
                <a:t>Published 8 papers</a:t>
              </a:r>
              <a:endParaRPr lang="en-US" sz="2133" dirty="0">
                <a:latin typeface="Avenir" panose="02000503020000020003" pitchFamily="2" charset="0"/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8255C0-4DAE-909D-3B2E-1432B4A472F1}"/>
              </a:ext>
            </a:extLst>
          </p:cNvPr>
          <p:cNvGrpSpPr/>
          <p:nvPr/>
        </p:nvGrpSpPr>
        <p:grpSpPr>
          <a:xfrm>
            <a:off x="4327787" y="2052918"/>
            <a:ext cx="3494622" cy="3714552"/>
            <a:chOff x="4327787" y="2052918"/>
            <a:chExt cx="3494622" cy="371455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5B344C1-E224-DAB7-78E6-C01C30673F52}"/>
                </a:ext>
              </a:extLst>
            </p:cNvPr>
            <p:cNvSpPr/>
            <p:nvPr/>
          </p:nvSpPr>
          <p:spPr>
            <a:xfrm>
              <a:off x="4327787" y="2052918"/>
              <a:ext cx="3494622" cy="3714552"/>
            </a:xfrm>
            <a:prstGeom prst="roundRect">
              <a:avLst/>
            </a:prstGeom>
            <a:noFill/>
            <a:ln w="139700">
              <a:solidFill>
                <a:srgbClr val="0096A9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22">
              <a:extLst>
                <a:ext uri="{FF2B5EF4-FFF2-40B4-BE49-F238E27FC236}">
                  <a16:creationId xmlns:a16="http://schemas.microsoft.com/office/drawing/2014/main" id="{99375F64-30BC-523A-A053-F4DBC508C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926" y="2297832"/>
              <a:ext cx="3041089" cy="250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latin typeface="Avenir" panose="02000503020000020003" pitchFamily="2" charset="0"/>
                  <a:cs typeface="Arial" pitchFamily="34" charset="0"/>
                </a:rPr>
                <a:t>Challenges: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133" b="1" dirty="0">
                <a:latin typeface="Avenir" panose="02000503020000020003" pitchFamily="2" charset="0"/>
                <a:cs typeface="Arial" pitchFamily="34" charset="0"/>
              </a:endParaRP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Avenir" panose="02000503020000020003" pitchFamily="2" charset="0"/>
                  <a:cs typeface="Arial" pitchFamily="34" charset="0"/>
                </a:rPr>
                <a:t>Covid 19: </a:t>
              </a:r>
            </a:p>
            <a:p>
              <a:pPr marL="342900" indent="-34290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venir" panose="02000503020000020003" pitchFamily="2" charset="0"/>
                  <a:cs typeface="Arial" pitchFamily="34" charset="0"/>
                </a:rPr>
                <a:t>Recruitment</a:t>
              </a:r>
            </a:p>
            <a:p>
              <a:pPr marL="342900" indent="-34290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venir" panose="02000503020000020003" pitchFamily="2" charset="0"/>
                  <a:cs typeface="Arial" pitchFamily="34" charset="0"/>
                </a:rPr>
                <a:t>Clinician availability </a:t>
              </a:r>
            </a:p>
            <a:p>
              <a:pPr marL="342900" indent="-34290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venir" panose="02000503020000020003" pitchFamily="2" charset="0"/>
                  <a:cs typeface="Arial" pitchFamily="34" charset="0"/>
                </a:rPr>
                <a:t>Delayed restart</a:t>
              </a:r>
            </a:p>
            <a:p>
              <a:pPr marL="342900" indent="-34290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venir" panose="02000503020000020003" pitchFamily="2" charset="0"/>
                  <a:cs typeface="Arial" pitchFamily="34" charset="0"/>
                </a:rPr>
                <a:t>Access to laboratories</a:t>
              </a:r>
            </a:p>
            <a:p>
              <a:pPr marL="342900" indent="-34290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venir" panose="02000503020000020003" pitchFamily="2" charset="0"/>
                  <a:cs typeface="Arial" pitchFamily="34" charset="0"/>
                </a:rPr>
                <a:t>Shipment issues (Brexit)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3068DC-839A-5680-A2CB-D743CBBB0EF5}"/>
              </a:ext>
            </a:extLst>
          </p:cNvPr>
          <p:cNvGrpSpPr/>
          <p:nvPr/>
        </p:nvGrpSpPr>
        <p:grpSpPr>
          <a:xfrm>
            <a:off x="8239271" y="2052918"/>
            <a:ext cx="3070800" cy="3714552"/>
            <a:chOff x="8239271" y="2052918"/>
            <a:chExt cx="3070800" cy="371455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3658A76-9BA4-EB80-86A7-18F9CA121E68}"/>
                </a:ext>
              </a:extLst>
            </p:cNvPr>
            <p:cNvSpPr/>
            <p:nvPr/>
          </p:nvSpPr>
          <p:spPr>
            <a:xfrm>
              <a:off x="8239271" y="2052918"/>
              <a:ext cx="3070800" cy="3714552"/>
            </a:xfrm>
            <a:prstGeom prst="roundRect">
              <a:avLst/>
            </a:prstGeom>
            <a:noFill/>
            <a:ln w="139700">
              <a:solidFill>
                <a:srgbClr val="0096A9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BC7BC665-D5F8-2879-C68D-0E5FDE230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7766" y="2297830"/>
              <a:ext cx="2732690" cy="281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latin typeface="Avenir" panose="02000503020000020003" pitchFamily="2" charset="0"/>
                  <a:cs typeface="Arial" pitchFamily="34" charset="0"/>
                </a:rPr>
                <a:t>Collaborations: </a:t>
              </a:r>
              <a:endParaRPr lang="en-US" sz="2133" dirty="0">
                <a:latin typeface="Avenir" panose="02000503020000020003" pitchFamily="2" charset="0"/>
                <a:cs typeface="Arial" pitchFamily="34" charset="0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133" b="1" dirty="0">
                <a:latin typeface="Avenir" panose="02000503020000020003" pitchFamily="2" charset="0"/>
                <a:cs typeface="Arial" pitchFamily="34" charset="0"/>
              </a:endParaRPr>
            </a:p>
            <a:p>
              <a:pPr marL="342900" indent="-34290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venir" panose="02000503020000020003" pitchFamily="2" charset="0"/>
                  <a:cs typeface="Arial" pitchFamily="34" charset="0"/>
                </a:rPr>
                <a:t>Visiting researchers to UCL from Erasmus (cut short due to the pandemic)</a:t>
              </a:r>
            </a:p>
            <a:p>
              <a:pPr marL="342900" indent="-34290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venir" panose="02000503020000020003" pitchFamily="2" charset="0"/>
                  <a:cs typeface="Arial" pitchFamily="34" charset="0"/>
                </a:rPr>
                <a:t>Regular meetings</a:t>
              </a:r>
            </a:p>
            <a:p>
              <a:pPr marL="342900" indent="-342900" defTabSz="121917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venir" panose="02000503020000020003" pitchFamily="2" charset="0"/>
                  <a:cs typeface="Arial" pitchFamily="34" charset="0"/>
                </a:rPr>
                <a:t>Participant engagement 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20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{E260311B-BF69-B040-A91B-B80F9C020799}tf10001072</Template>
  <TotalTime>11892</TotalTime>
  <Words>651</Words>
  <Application>Microsoft Macintosh PowerPoint</Application>
  <PresentationFormat>Widescreen</PresentationFormat>
  <Paragraphs>179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Avenir</vt:lpstr>
      <vt:lpstr>Avenir Black</vt:lpstr>
      <vt:lpstr>Avenir Book</vt:lpstr>
      <vt:lpstr>Calibri</vt:lpstr>
      <vt:lpstr>Calibri Light</vt:lpstr>
      <vt:lpstr>Gill Sans MT</vt:lpstr>
      <vt:lpstr>System Font Regular</vt:lpstr>
      <vt:lpstr>Office Theme</vt:lpstr>
      <vt:lpstr>GENFI-Prox: Defining measures of proximity to symptom onset in the GENetic Frontotemporal dementia Initiative  Dr Lucy Russell, University College London on behalf of the GENFI-Prox investigators</vt:lpstr>
      <vt:lpstr>Rising to the challenge</vt:lpstr>
      <vt:lpstr>The aims and hypothesis</vt:lpstr>
      <vt:lpstr>WP 1: Clinical and Neuropsychology Tests</vt:lpstr>
      <vt:lpstr>WP 2: MR Imaging</vt:lpstr>
      <vt:lpstr>WP 3 &amp; 4: Blood and CSF</vt:lpstr>
      <vt:lpstr>WP 5: Predictive modelling</vt:lpstr>
      <vt:lpstr>WP 6: Ethics</vt:lpstr>
      <vt:lpstr>Reflection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EDoF</dc:title>
  <dc:creator>Rohrer, Jonathan</dc:creator>
  <cp:lastModifiedBy>Russell, Lucy</cp:lastModifiedBy>
  <cp:revision>48</cp:revision>
  <dcterms:created xsi:type="dcterms:W3CDTF">2022-04-07T12:24:10Z</dcterms:created>
  <dcterms:modified xsi:type="dcterms:W3CDTF">2022-04-26T10:27:44Z</dcterms:modified>
</cp:coreProperties>
</file>