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5"/>
  </p:sldMasterIdLst>
  <p:notesMasterIdLst>
    <p:notesMasterId r:id="rId15"/>
  </p:notesMasterIdLst>
  <p:handoutMasterIdLst>
    <p:handoutMasterId r:id="rId16"/>
  </p:handoutMasterIdLst>
  <p:sldIdLst>
    <p:sldId id="305" r:id="rId6"/>
    <p:sldId id="339" r:id="rId7"/>
    <p:sldId id="341" r:id="rId8"/>
    <p:sldId id="322" r:id="rId9"/>
    <p:sldId id="340" r:id="rId10"/>
    <p:sldId id="326" r:id="rId11"/>
    <p:sldId id="345" r:id="rId12"/>
    <p:sldId id="343" r:id="rId13"/>
    <p:sldId id="332" r:id="rId14"/>
  </p:sldIdLst>
  <p:sldSz cx="9144000" cy="6858000" type="screen4x3"/>
  <p:notesSz cx="6731000" cy="9867900"/>
  <p:defaultTextStyle>
    <a:defPPr>
      <a:defRPr lang="de-DE"/>
    </a:defPPr>
    <a:lvl1pPr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CE26A97A-68FC-471F-8043-0CBAAB0C4FC9}">
          <p14:sldIdLst>
            <p14:sldId id="305"/>
            <p14:sldId id="339"/>
            <p14:sldId id="341"/>
            <p14:sldId id="322"/>
            <p14:sldId id="340"/>
            <p14:sldId id="326"/>
            <p14:sldId id="345"/>
            <p14:sldId id="343"/>
            <p14:sldId id="332"/>
          </p14:sldIdLst>
        </p14:section>
        <p14:section name="Beispielfolien" id="{4CCF9EBE-BDB8-45C9-AFA0-91F86AC828C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793" userDrawn="1">
          <p15:clr>
            <a:srgbClr val="A4A3A4"/>
          </p15:clr>
        </p15:guide>
        <p15:guide id="2" orient="horz" pos="255" userDrawn="1">
          <p15:clr>
            <a:srgbClr val="A4A3A4"/>
          </p15:clr>
        </p15:guide>
        <p15:guide id="3" orient="horz" pos="1706" userDrawn="1">
          <p15:clr>
            <a:srgbClr val="A4A3A4"/>
          </p15:clr>
        </p15:guide>
        <p15:guide id="4" pos="5466" userDrawn="1">
          <p15:clr>
            <a:srgbClr val="A4A3A4"/>
          </p15:clr>
        </p15:guide>
        <p15:guide id="5" pos="29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86">
          <p15:clr>
            <a:srgbClr val="A4A3A4"/>
          </p15:clr>
        </p15:guide>
        <p15:guide id="2" orient="horz" pos="5830">
          <p15:clr>
            <a:srgbClr val="A4A3A4"/>
          </p15:clr>
        </p15:guide>
        <p15:guide id="3" orient="horz" pos="2201">
          <p15:clr>
            <a:srgbClr val="A4A3A4"/>
          </p15:clr>
        </p15:guide>
        <p15:guide id="4" orient="horz" pos="2065">
          <p15:clr>
            <a:srgbClr val="A4A3A4"/>
          </p15:clr>
        </p15:guide>
        <p15:guide id="5" pos="306">
          <p15:clr>
            <a:srgbClr val="A4A3A4"/>
          </p15:clr>
        </p15:guide>
        <p15:guide id="6" pos="393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3E3"/>
    <a:srgbClr val="FEEFD6"/>
    <a:srgbClr val="B1C800"/>
    <a:srgbClr val="E2001A"/>
    <a:srgbClr val="1F82C0"/>
    <a:srgbClr val="F29400"/>
    <a:srgbClr val="FFFFFF"/>
    <a:srgbClr val="A8AFAF"/>
    <a:srgbClr val="000000"/>
    <a:srgbClr val="D4E6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36" autoAdjust="0"/>
    <p:restoredTop sz="95871" autoAdjust="0"/>
  </p:normalViewPr>
  <p:slideViewPr>
    <p:cSldViewPr showGuides="1">
      <p:cViewPr varScale="1">
        <p:scale>
          <a:sx n="110" d="100"/>
          <a:sy n="110" d="100"/>
        </p:scale>
        <p:origin x="2016" y="30"/>
      </p:cViewPr>
      <p:guideLst>
        <p:guide orient="horz" pos="3793"/>
        <p:guide orient="horz" pos="255"/>
        <p:guide orient="horz" pos="1706"/>
        <p:guide pos="5466"/>
        <p:guide pos="2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2" d="100"/>
          <a:sy n="82" d="100"/>
        </p:scale>
        <p:origin x="-1464" y="-72"/>
      </p:cViewPr>
      <p:guideLst>
        <p:guide orient="horz" pos="386"/>
        <p:guide orient="horz" pos="5830"/>
        <p:guide orient="horz" pos="2201"/>
        <p:guide orient="horz" pos="2065"/>
        <p:guide pos="306"/>
        <p:guide pos="393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3175" y="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E56AE-624E-49E0-8ED0-94A91F974A6E}" type="datetimeFigureOut">
              <a:rPr lang="de-DE" smtClean="0"/>
              <a:t>05.05.2022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260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3175" y="937260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C5AC0-20DA-4069-B102-9653FA907D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4779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85774" y="0"/>
            <a:ext cx="3599826" cy="493713"/>
          </a:xfrm>
          <a:prstGeom prst="rect">
            <a:avLst/>
          </a:prstGeom>
        </p:spPr>
        <p:txBody>
          <a:bodyPr vert="horz" lIns="0" tIns="90000" rIns="91440" bIns="45720" rtlCol="0"/>
          <a:lstStyle>
            <a:lvl1pPr algn="l">
              <a:defRPr sz="1200">
                <a:latin typeface="Frutiger LT Com 55 Roman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805700" y="0"/>
            <a:ext cx="1439525" cy="493713"/>
          </a:xfrm>
          <a:prstGeom prst="rect">
            <a:avLst/>
          </a:prstGeom>
        </p:spPr>
        <p:txBody>
          <a:bodyPr vert="horz" lIns="91440" tIns="90000" rIns="0" bIns="45720" rtlCol="0"/>
          <a:lstStyle>
            <a:lvl1pPr algn="r">
              <a:defRPr sz="1200">
                <a:latin typeface="Frutiger LT Com 55 Roman" pitchFamily="34" charset="0"/>
              </a:defRPr>
            </a:lvl1pPr>
          </a:lstStyle>
          <a:p>
            <a:fld id="{D64C5CA1-81F4-43E1-8D15-34184FE6F392}" type="datetimeFigureOut">
              <a:rPr lang="de-DE" smtClean="0"/>
              <a:pPr/>
              <a:t>05.05.2022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612775"/>
            <a:ext cx="3552825" cy="2665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85774" y="3494088"/>
            <a:ext cx="5759451" cy="576046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485774" y="9372600"/>
            <a:ext cx="3599826" cy="493713"/>
          </a:xfrm>
          <a:prstGeom prst="rect">
            <a:avLst/>
          </a:prstGeom>
        </p:spPr>
        <p:txBody>
          <a:bodyPr vert="horz" lIns="0" tIns="45720" rIns="91440" bIns="180000" rtlCol="0" anchor="b"/>
          <a:lstStyle>
            <a:lvl1pPr algn="l">
              <a:defRPr sz="1200">
                <a:latin typeface="Frutiger LT Com 55 Roman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805699" y="9372600"/>
            <a:ext cx="1439525" cy="493713"/>
          </a:xfrm>
          <a:prstGeom prst="rect">
            <a:avLst/>
          </a:prstGeom>
        </p:spPr>
        <p:txBody>
          <a:bodyPr vert="horz" lIns="91440" tIns="45720" rIns="0" bIns="180000" rtlCol="0" anchor="b"/>
          <a:lstStyle>
            <a:lvl1pPr algn="r">
              <a:defRPr sz="1200">
                <a:latin typeface="Frutiger LT Com 55 Roman" pitchFamily="34" charset="0"/>
              </a:defRPr>
            </a:lvl1pPr>
          </a:lstStyle>
          <a:p>
            <a:fld id="{6F118F77-BF2E-4843-AA6C-ED9ACCB38B4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435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rgbClr val="179C7D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1pPr>
    <a:lvl2pPr marL="360363" indent="-184150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2pPr>
    <a:lvl3pPr marL="536575" indent="-176213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3pPr>
    <a:lvl4pPr marL="715963" indent="-174625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4pPr>
    <a:lvl5pPr marL="896938" indent="-180975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85775" y="612775"/>
            <a:ext cx="3552825" cy="26654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3991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Line 12"/>
          <p:cNvSpPr>
            <a:spLocks noChangeShapeType="1"/>
          </p:cNvSpPr>
          <p:nvPr userDrawn="1"/>
        </p:nvSpPr>
        <p:spPr bwMode="auto">
          <a:xfrm flipV="1">
            <a:off x="466725" y="406800"/>
            <a:ext cx="82080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085" name="Line 13"/>
          <p:cNvSpPr>
            <a:spLocks noChangeShapeType="1"/>
          </p:cNvSpPr>
          <p:nvPr userDrawn="1"/>
        </p:nvSpPr>
        <p:spPr bwMode="auto">
          <a:xfrm>
            <a:off x="466725" y="2492870"/>
            <a:ext cx="8208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8" name="Line 7"/>
          <p:cNvSpPr>
            <a:spLocks noChangeShapeType="1"/>
          </p:cNvSpPr>
          <p:nvPr userDrawn="1"/>
        </p:nvSpPr>
        <p:spPr bwMode="auto">
          <a:xfrm flipV="1">
            <a:off x="469275" y="6165380"/>
            <a:ext cx="820800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6725" y="476823"/>
            <a:ext cx="8208000" cy="1008140"/>
          </a:xfrm>
          <a:noFill/>
        </p:spPr>
        <p:txBody>
          <a:bodyPr/>
          <a:lstStyle>
            <a:lvl1pPr marL="0" indent="0">
              <a:defRPr sz="3200" cap="all" baseline="0"/>
            </a:lvl1pPr>
          </a:lstStyle>
          <a:p>
            <a:pPr lv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6725" y="1773238"/>
            <a:ext cx="8208000" cy="6476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noProof="0"/>
              <a:t>Master-Untertitelformat bearbeiten</a:t>
            </a:r>
            <a:endParaRPr lang="de-DE" noProof="0" dirty="0"/>
          </a:p>
        </p:txBody>
      </p:sp>
      <p:sp>
        <p:nvSpPr>
          <p:cNvPr id="4" name="Rechteck 3"/>
          <p:cNvSpPr/>
          <p:nvPr userDrawn="1"/>
        </p:nvSpPr>
        <p:spPr bwMode="auto">
          <a:xfrm>
            <a:off x="7020340" y="6237390"/>
            <a:ext cx="1872260" cy="540000"/>
          </a:xfrm>
          <a:prstGeom prst="rect">
            <a:avLst/>
          </a:prstGeom>
          <a:solidFill>
            <a:schemeClr val="bg1"/>
          </a:solidFill>
          <a:ln w="0">
            <a:solidFill>
              <a:schemeClr val="bg1">
                <a:alpha val="0"/>
              </a:schemeClr>
            </a:solidFill>
            <a:round/>
            <a:headEnd type="arrow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lvl="0" algn="ctr"/>
            <a:endParaRPr lang="de-DE" dirty="0"/>
          </a:p>
        </p:txBody>
      </p:sp>
      <p:sp>
        <p:nvSpPr>
          <p:cNvPr id="13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2268000" y="6349881"/>
            <a:ext cx="324000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lang="de-DE" sz="1000" b="1" smtClean="0">
                <a:solidFill>
                  <a:schemeClr val="bg2"/>
                </a:solidFill>
              </a:defRPr>
            </a:lvl1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dirty="0"/>
              <a:t>intern</a:t>
            </a:r>
          </a:p>
        </p:txBody>
      </p:sp>
      <p:sp>
        <p:nvSpPr>
          <p:cNvPr id="14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455613" y="6349883"/>
            <a:ext cx="180000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lang="de-DE" sz="800" smtClean="0">
                <a:solidFill>
                  <a:schemeClr val="bg2"/>
                </a:solidFill>
              </a:defRPr>
            </a:lvl1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fld id="{A06316EC-39FF-4C97-AA6E-29B761CE3E45}" type="slidenum">
              <a:rPr lang="de-DE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‹Nr.›</a:t>
            </a:fld>
            <a:endParaRPr lang="de-DE" dirty="0"/>
          </a:p>
        </p:txBody>
      </p:sp>
      <p:sp>
        <p:nvSpPr>
          <p:cNvPr id="11" name="Rechteck 10" descr="valid_FHG_layout_1"/>
          <p:cNvSpPr/>
          <p:nvPr userDrawn="1"/>
        </p:nvSpPr>
        <p:spPr bwMode="auto">
          <a:xfrm>
            <a:off x="6383247" y="6957492"/>
            <a:ext cx="2760754" cy="396055"/>
          </a:xfrm>
          <a:prstGeom prst="rect">
            <a:avLst/>
          </a:prstGeom>
          <a:noFill/>
          <a:ln w="9525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r>
              <a:rPr lang="de-DE" sz="900" dirty="0">
                <a:solidFill>
                  <a:schemeClr val="tx2"/>
                </a:solidFill>
              </a:rPr>
              <a:t>Diesen Kasten nicht löschen (ist für die Funktion der Folie wichtig)</a:t>
            </a:r>
          </a:p>
        </p:txBody>
      </p:sp>
      <p:pic>
        <p:nvPicPr>
          <p:cNvPr id="5" name="Grafik 4" descr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01" y="3429000"/>
            <a:ext cx="4320600" cy="117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015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334800"/>
            <a:ext cx="8208000" cy="369332"/>
          </a:xfrm>
        </p:spPr>
        <p:txBody>
          <a:bodyPr wrap="square">
            <a:spAutoFit/>
          </a:bodyPr>
          <a:lstStyle>
            <a:lvl1pPr marL="0" indent="0" defTabSz="504000"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725" y="1773238"/>
            <a:ext cx="8208000" cy="42481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2268000" y="6349881"/>
            <a:ext cx="324000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lang="de-DE" sz="1000" b="1" smtClean="0">
                <a:solidFill>
                  <a:schemeClr val="bg2"/>
                </a:solidFill>
              </a:defRPr>
            </a:lvl1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dirty="0"/>
              <a:t>intern</a:t>
            </a:r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455613" y="6349883"/>
            <a:ext cx="180000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lang="de-DE" sz="800" smtClean="0">
                <a:solidFill>
                  <a:schemeClr val="bg2"/>
                </a:solidFill>
              </a:defRPr>
            </a:lvl1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fld id="{A06316EC-39FF-4C97-AA6E-29B761CE3E45}" type="slidenum">
              <a:rPr lang="de-DE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‹Nr.›</a:t>
            </a:fld>
            <a:endParaRPr lang="de-DE" dirty="0"/>
          </a:p>
        </p:txBody>
      </p:sp>
      <p:sp>
        <p:nvSpPr>
          <p:cNvPr id="9" name="Rechteck 8" descr="valid_FHG_layout_1"/>
          <p:cNvSpPr/>
          <p:nvPr userDrawn="1"/>
        </p:nvSpPr>
        <p:spPr bwMode="auto">
          <a:xfrm>
            <a:off x="6383247" y="6957492"/>
            <a:ext cx="2760754" cy="396055"/>
          </a:xfrm>
          <a:prstGeom prst="rect">
            <a:avLst/>
          </a:prstGeom>
          <a:noFill/>
          <a:ln w="9525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r>
              <a:rPr lang="de-DE" sz="900" dirty="0">
                <a:solidFill>
                  <a:schemeClr val="tx2"/>
                </a:solidFill>
              </a:rPr>
              <a:t>Diesen Kasten nicht löschen (ist für die Funktion der Folie wichtig)</a:t>
            </a:r>
          </a:p>
        </p:txBody>
      </p:sp>
    </p:spTree>
    <p:extLst>
      <p:ext uri="{BB962C8B-B14F-4D97-AF65-F5344CB8AC3E}">
        <p14:creationId xmlns:p14="http://schemas.microsoft.com/office/powerpoint/2010/main" val="2541841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334800"/>
            <a:ext cx="8208000" cy="122554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774800"/>
            <a:ext cx="8208000" cy="4248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55613" y="6349883"/>
            <a:ext cx="1800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de-DE" sz="800" dirty="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sz="800" dirty="0">
                <a:solidFill>
                  <a:schemeClr val="bg2"/>
                </a:solidFill>
              </a:rPr>
              <a:t>© Fraunhofer 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469275" y="6165380"/>
            <a:ext cx="820800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0" y="6993540"/>
            <a:ext cx="5832150" cy="324000"/>
            <a:chOff x="0" y="7101510"/>
            <a:chExt cx="5832150" cy="324000"/>
          </a:xfrm>
        </p:grpSpPr>
        <p:sp>
          <p:nvSpPr>
            <p:cNvPr id="9" name="Rechteck 8"/>
            <p:cNvSpPr/>
            <p:nvPr userDrawn="1"/>
          </p:nvSpPr>
          <p:spPr>
            <a:xfrm>
              <a:off x="0" y="7101510"/>
              <a:ext cx="180000" cy="324000"/>
            </a:xfrm>
            <a:prstGeom prst="rect">
              <a:avLst/>
            </a:prstGeom>
            <a:solidFill>
              <a:schemeClr val="tx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24000" tIns="36000" rIns="0" bIns="0" rtlCol="0" anchor="ctr" anchorCtr="0"/>
            <a:lstStyle/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R 23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G 156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B 125</a:t>
              </a:r>
            </a:p>
          </p:txBody>
        </p:sp>
        <p:sp>
          <p:nvSpPr>
            <p:cNvPr id="10" name="Rechteck 9"/>
            <p:cNvSpPr/>
            <p:nvPr userDrawn="1"/>
          </p:nvSpPr>
          <p:spPr>
            <a:xfrm>
              <a:off x="942025" y="7101510"/>
              <a:ext cx="180000" cy="324000"/>
            </a:xfrm>
            <a:prstGeom prst="rect">
              <a:avLst/>
            </a:prstGeom>
            <a:solidFill>
              <a:srgbClr val="F294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24000" tIns="36000" rIns="0" bIns="0" rtlCol="0" anchor="ctr" anchorCtr="0"/>
            <a:lstStyle/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R 242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G 148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B 0</a:t>
              </a:r>
            </a:p>
          </p:txBody>
        </p:sp>
        <p:sp>
          <p:nvSpPr>
            <p:cNvPr id="11" name="Rechteck 10"/>
            <p:cNvSpPr/>
            <p:nvPr userDrawn="1"/>
          </p:nvSpPr>
          <p:spPr>
            <a:xfrm>
              <a:off x="1884050" y="7101510"/>
              <a:ext cx="180000" cy="324000"/>
            </a:xfrm>
            <a:prstGeom prst="rect">
              <a:avLst/>
            </a:prstGeom>
            <a:solidFill>
              <a:srgbClr val="1F82C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24000" tIns="36000" rIns="0" bIns="0" rtlCol="0" anchor="ctr" anchorCtr="0"/>
            <a:lstStyle/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R 31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G 130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B 192</a:t>
              </a:r>
            </a:p>
          </p:txBody>
        </p:sp>
        <p:sp>
          <p:nvSpPr>
            <p:cNvPr id="12" name="Rechteck 11"/>
            <p:cNvSpPr/>
            <p:nvPr userDrawn="1"/>
          </p:nvSpPr>
          <p:spPr>
            <a:xfrm>
              <a:off x="2826075" y="7101510"/>
              <a:ext cx="180000" cy="324000"/>
            </a:xfrm>
            <a:prstGeom prst="rect">
              <a:avLst/>
            </a:prstGeom>
            <a:solidFill>
              <a:srgbClr val="E2001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24000" tIns="36000" rIns="0" bIns="0" rtlCol="0" anchor="ctr" anchorCtr="0"/>
            <a:lstStyle/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R 226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G 0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B 26</a:t>
              </a:r>
            </a:p>
          </p:txBody>
        </p:sp>
        <p:sp>
          <p:nvSpPr>
            <p:cNvPr id="13" name="Rechteck 12"/>
            <p:cNvSpPr/>
            <p:nvPr userDrawn="1"/>
          </p:nvSpPr>
          <p:spPr>
            <a:xfrm>
              <a:off x="3768100" y="7101510"/>
              <a:ext cx="180000" cy="324000"/>
            </a:xfrm>
            <a:prstGeom prst="rect">
              <a:avLst/>
            </a:prstGeom>
            <a:solidFill>
              <a:srgbClr val="B1C8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24000" tIns="36000" rIns="0" bIns="0" rtlCol="0" anchor="ctr" anchorCtr="0"/>
            <a:lstStyle/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R 177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G 200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B 0</a:t>
              </a:r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4710125" y="7101510"/>
              <a:ext cx="180000" cy="324000"/>
            </a:xfrm>
            <a:prstGeom prst="rect">
              <a:avLst/>
            </a:prstGeom>
            <a:solidFill>
              <a:srgbClr val="FEEFD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24000" tIns="36000" rIns="0" bIns="0" rtlCol="0" anchor="ctr" anchorCtr="0"/>
            <a:lstStyle/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R 254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G 239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B 214</a:t>
              </a:r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5652150" y="7101510"/>
              <a:ext cx="180000" cy="324000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24000" tIns="36000" rIns="0" bIns="0" rtlCol="0" anchor="ctr" anchorCtr="0"/>
            <a:lstStyle/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R 225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G 227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B 227</a:t>
              </a:r>
            </a:p>
          </p:txBody>
        </p:sp>
      </p:grpSp>
      <p:pic>
        <p:nvPicPr>
          <p:cNvPr id="2" name="Grafik 1" descr="Logo_ausgetausch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401" y="6300002"/>
            <a:ext cx="1417637" cy="38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2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hdr="0" dt="0"/>
  <p:txStyles>
    <p:titleStyle>
      <a:lvl1pPr marL="0" indent="0" algn="l" defTabSz="504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9pPr>
    </p:titleStyle>
    <p:bodyStyle>
      <a:lvl1pPr marL="36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tx2"/>
        </a:buClr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108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44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180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18875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3447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28019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2591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466725" y="476823"/>
            <a:ext cx="8208000" cy="1008140"/>
          </a:xfrm>
        </p:spPr>
        <p:txBody>
          <a:bodyPr/>
          <a:lstStyle/>
          <a:p>
            <a:r>
              <a:rPr lang="de-DE" sz="2400" b="0" dirty="0" err="1"/>
              <a:t>Gums</a:t>
            </a:r>
            <a:r>
              <a:rPr lang="de-DE" sz="2400" b="0" dirty="0"/>
              <a:t> &amp; Brains - </a:t>
            </a:r>
            <a:br>
              <a:rPr lang="de-DE" sz="2400" b="0" dirty="0"/>
            </a:br>
            <a:br>
              <a:rPr lang="de-DE" sz="2400" b="0" dirty="0"/>
            </a:br>
            <a:r>
              <a:rPr lang="de-DE" sz="2400" b="0" dirty="0" err="1"/>
              <a:t>Alzheimer‘s</a:t>
            </a:r>
            <a:r>
              <a:rPr lang="de-DE" sz="2400" b="0" dirty="0"/>
              <a:t> </a:t>
            </a:r>
            <a:r>
              <a:rPr lang="de-DE" sz="2400" b="0" dirty="0" err="1"/>
              <a:t>disease</a:t>
            </a:r>
            <a:r>
              <a:rPr lang="de-DE" sz="2400" b="0" dirty="0"/>
              <a:t> </a:t>
            </a:r>
            <a:r>
              <a:rPr lang="de-DE" sz="2400" b="0" dirty="0" err="1"/>
              <a:t>as</a:t>
            </a:r>
            <a:r>
              <a:rPr lang="de-DE" sz="2400" b="0" dirty="0"/>
              <a:t> a </a:t>
            </a:r>
            <a:r>
              <a:rPr lang="de-DE" sz="2400" b="0" dirty="0" err="1"/>
              <a:t>co-morbidity</a:t>
            </a:r>
            <a:r>
              <a:rPr lang="de-DE" sz="2400" b="0" dirty="0"/>
              <a:t> </a:t>
            </a:r>
            <a:r>
              <a:rPr lang="de-DE" sz="2400" b="0" dirty="0" err="1"/>
              <a:t>of</a:t>
            </a:r>
            <a:r>
              <a:rPr lang="de-DE" sz="2400" b="0" dirty="0"/>
              <a:t> </a:t>
            </a:r>
            <a:r>
              <a:rPr lang="de-DE" sz="2400" b="0" dirty="0" err="1"/>
              <a:t>chronic</a:t>
            </a:r>
            <a:r>
              <a:rPr lang="de-DE" sz="2400" b="0" dirty="0"/>
              <a:t> </a:t>
            </a:r>
            <a:r>
              <a:rPr lang="de-DE" sz="2400" b="0" dirty="0" err="1"/>
              <a:t>periodontitis</a:t>
            </a:r>
            <a:r>
              <a:rPr lang="de-DE" sz="2400" b="0" dirty="0"/>
              <a:t> </a:t>
            </a:r>
            <a:r>
              <a:rPr lang="de-DE" sz="2400" b="0" dirty="0" err="1"/>
              <a:t>with</a:t>
            </a:r>
            <a:r>
              <a:rPr lang="de-DE" sz="2400" b="0" dirty="0"/>
              <a:t> </a:t>
            </a:r>
            <a:r>
              <a:rPr lang="de-DE" sz="2400" b="0" dirty="0" err="1"/>
              <a:t>Porphyromonas</a:t>
            </a:r>
            <a:r>
              <a:rPr lang="de-DE" sz="2400" b="0" dirty="0"/>
              <a:t> </a:t>
            </a:r>
            <a:r>
              <a:rPr lang="de-DE" sz="2400" b="0" dirty="0" err="1"/>
              <a:t>gingivalis</a:t>
            </a:r>
            <a:r>
              <a:rPr lang="de-DE" sz="2400" b="0" dirty="0"/>
              <a:t> </a:t>
            </a:r>
            <a:r>
              <a:rPr lang="de-DE" sz="2400" b="0" dirty="0" err="1"/>
              <a:t>as</a:t>
            </a:r>
            <a:r>
              <a:rPr lang="de-DE" sz="2400" b="0" dirty="0"/>
              <a:t> a </a:t>
            </a:r>
            <a:r>
              <a:rPr lang="de-DE" sz="2400" b="0" dirty="0" err="1"/>
              <a:t>causative</a:t>
            </a:r>
            <a:r>
              <a:rPr lang="de-DE" sz="2400" b="0" dirty="0"/>
              <a:t> link </a:t>
            </a:r>
            <a:r>
              <a:rPr lang="de-DE" sz="2400" b="0" dirty="0" err="1"/>
              <a:t>between</a:t>
            </a:r>
            <a:r>
              <a:rPr lang="de-DE" sz="2400" b="0" dirty="0"/>
              <a:t> </a:t>
            </a:r>
            <a:r>
              <a:rPr lang="de-DE" sz="2400" b="0" dirty="0" err="1"/>
              <a:t>both</a:t>
            </a:r>
            <a:r>
              <a:rPr lang="de-DE" sz="2400" b="0" dirty="0"/>
              <a:t> </a:t>
            </a:r>
            <a:r>
              <a:rPr lang="de-DE" sz="2400" b="0" dirty="0" err="1"/>
              <a:t>diseases</a:t>
            </a:r>
            <a:r>
              <a:rPr lang="de-DE" sz="2400" b="0" dirty="0"/>
              <a:t> </a:t>
            </a:r>
            <a:endParaRPr lang="de-DE" sz="2400" dirty="0"/>
          </a:p>
        </p:txBody>
      </p:sp>
      <p:sp>
        <p:nvSpPr>
          <p:cNvPr id="11" name="Untertitel 10"/>
          <p:cNvSpPr>
            <a:spLocks noGrp="1"/>
          </p:cNvSpPr>
          <p:nvPr>
            <p:ph type="subTitle" idx="1"/>
          </p:nvPr>
        </p:nvSpPr>
        <p:spPr>
          <a:xfrm>
            <a:off x="466725" y="5800028"/>
            <a:ext cx="8208000" cy="647622"/>
          </a:xfrm>
        </p:spPr>
        <p:txBody>
          <a:bodyPr/>
          <a:lstStyle/>
          <a:p>
            <a:pPr algn="ctr"/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Holger Cynis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Gums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&amp; Brains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Consortium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03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A68AD6-AB10-41A0-AC3B-5B657240D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34800"/>
            <a:ext cx="8208000" cy="369332"/>
          </a:xfrm>
        </p:spPr>
        <p:txBody>
          <a:bodyPr/>
          <a:lstStyle/>
          <a:p>
            <a:r>
              <a:rPr lang="de-DE" dirty="0" err="1"/>
              <a:t>Gums</a:t>
            </a:r>
            <a:r>
              <a:rPr lang="de-DE" dirty="0"/>
              <a:t> &amp; Brains </a:t>
            </a:r>
            <a:r>
              <a:rPr lang="de-DE" dirty="0" err="1"/>
              <a:t>Consortium</a:t>
            </a:r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CBCD6EF-60E6-4B32-9AE3-E4FDD8202E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08" t="18674" r="18108"/>
          <a:stretch/>
        </p:blipFill>
        <p:spPr>
          <a:xfrm>
            <a:off x="-180528" y="836714"/>
            <a:ext cx="4347678" cy="3512017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1E1F5F4B-4644-4885-8965-927A199A0D7B}"/>
              </a:ext>
            </a:extLst>
          </p:cNvPr>
          <p:cNvSpPr txBox="1"/>
          <p:nvPr/>
        </p:nvSpPr>
        <p:spPr>
          <a:xfrm>
            <a:off x="4368579" y="1844824"/>
            <a:ext cx="57126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err="1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Poland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:		Jan Potempa (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Coordinator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		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Jagellonian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 University, Krakow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chemeClr val="bg1">
                  <a:lumMod val="50000"/>
                </a:schemeClr>
              </a:solidFill>
              <a:latin typeface="Calibri" panose="020F050202020403020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err="1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Norway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:		Piotr Mydel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		University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of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 Bergen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chemeClr val="bg1">
                  <a:lumMod val="50000"/>
                </a:schemeClr>
              </a:solidFill>
              <a:latin typeface="Calibri" panose="020F050202020403020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err="1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Denmark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:		Jan Enghild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		Aarhus University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chemeClr val="bg1">
                  <a:lumMod val="50000"/>
                </a:schemeClr>
              </a:solidFill>
              <a:latin typeface="Calibri" panose="020F050202020403020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Czech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Republic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:	Jan Konvalinka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		IOCB, Prague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chemeClr val="bg1">
                  <a:lumMod val="50000"/>
                </a:schemeClr>
              </a:solidFill>
              <a:latin typeface="Calibri" panose="020F050202020403020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Germany:		Holger Cynis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		Fraunhofer IZI-MWT, Halle 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408C184-545F-47CD-8BD5-9183E47E8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4493987"/>
            <a:ext cx="2952328" cy="152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12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A68AD6-AB10-41A0-AC3B-5B657240D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34800"/>
            <a:ext cx="8208000" cy="369332"/>
          </a:xfrm>
        </p:spPr>
        <p:txBody>
          <a:bodyPr/>
          <a:lstStyle/>
          <a:p>
            <a:r>
              <a:rPr lang="de-DE" dirty="0" err="1"/>
              <a:t>Periodontal</a:t>
            </a:r>
            <a:r>
              <a:rPr lang="de-DE" dirty="0"/>
              <a:t> </a:t>
            </a:r>
            <a:r>
              <a:rPr lang="de-DE" dirty="0" err="1"/>
              <a:t>disease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comorbidity</a:t>
            </a:r>
            <a:r>
              <a:rPr lang="de-DE" dirty="0"/>
              <a:t> in human </a:t>
            </a:r>
            <a:r>
              <a:rPr lang="de-DE" dirty="0" err="1"/>
              <a:t>chronic</a:t>
            </a:r>
            <a:r>
              <a:rPr lang="de-DE" dirty="0"/>
              <a:t> </a:t>
            </a:r>
            <a:r>
              <a:rPr lang="de-DE" dirty="0" err="1"/>
              <a:t>diseases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B70E145-7F7A-4B4B-8E0B-46D3AD2442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fld id="{A06316EC-39FF-4C97-AA6E-29B761CE3E45}" type="slidenum">
              <a:rPr lang="de-DE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AC0B1A67-5E7E-414D-8819-BAC4B7E58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8" y="1916834"/>
            <a:ext cx="8552031" cy="3403973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987D5D77-2AAB-4EDC-A0B2-37D1B10AC5EC}"/>
              </a:ext>
            </a:extLst>
          </p:cNvPr>
          <p:cNvSpPr/>
          <p:nvPr/>
        </p:nvSpPr>
        <p:spPr bwMode="auto">
          <a:xfrm>
            <a:off x="4139952" y="1988840"/>
            <a:ext cx="1008112" cy="561648"/>
          </a:xfrm>
          <a:prstGeom prst="rect">
            <a:avLst/>
          </a:prstGeom>
          <a:noFill/>
          <a:ln w="38100">
            <a:solidFill>
              <a:schemeClr val="accent3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385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A68AD6-AB10-41A0-AC3B-5B657240D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34800"/>
            <a:ext cx="8208000" cy="738664"/>
          </a:xfrm>
        </p:spPr>
        <p:txBody>
          <a:bodyPr/>
          <a:lstStyle/>
          <a:p>
            <a:r>
              <a:rPr lang="de-DE" dirty="0" err="1"/>
              <a:t>Relationship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periodontal</a:t>
            </a:r>
            <a:r>
              <a:rPr lang="de-DE" dirty="0"/>
              <a:t> </a:t>
            </a:r>
            <a:r>
              <a:rPr lang="de-DE" dirty="0" err="1"/>
              <a:t>disease</a:t>
            </a:r>
            <a:r>
              <a:rPr lang="de-DE" dirty="0"/>
              <a:t> and </a:t>
            </a:r>
            <a:r>
              <a:rPr lang="de-DE" dirty="0" err="1"/>
              <a:t>Alzheimer´s</a:t>
            </a:r>
            <a:r>
              <a:rPr lang="de-DE" dirty="0"/>
              <a:t> Disease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B70E145-7F7A-4B4B-8E0B-46D3AD2442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fld id="{A06316EC-39FF-4C97-AA6E-29B761CE3E45}" type="slidenum">
              <a:rPr lang="de-DE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4</a:t>
            </a:fld>
            <a:endParaRPr lang="de-DE" dirty="0"/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C316E5BC-DE35-49E6-9F1C-9ADCBE9C0B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25426"/>
          <a:stretch/>
        </p:blipFill>
        <p:spPr>
          <a:xfrm>
            <a:off x="611560" y="1279900"/>
            <a:ext cx="8339362" cy="4664224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24BCF0A-ACEB-4B07-A9AD-04607308978C}"/>
              </a:ext>
            </a:extLst>
          </p:cNvPr>
          <p:cNvSpPr txBox="1"/>
          <p:nvPr/>
        </p:nvSpPr>
        <p:spPr>
          <a:xfrm>
            <a:off x="374994" y="1673533"/>
            <a:ext cx="34049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Dissemination of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P. gingivalis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and/or virulence factors into the brain via</a:t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blood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brain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barrier</a:t>
            </a:r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5AD25B3-894B-4760-9ABA-58A630D9D333}"/>
              </a:ext>
            </a:extLst>
          </p:cNvPr>
          <p:cNvSpPr txBox="1"/>
          <p:nvPr/>
        </p:nvSpPr>
        <p:spPr>
          <a:xfrm>
            <a:off x="4646998" y="1673533"/>
            <a:ext cx="2808312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Oligomerization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A</a:t>
            </a:r>
            <a:r>
              <a:rPr lang="el-GR" sz="1600" dirty="0">
                <a:solidFill>
                  <a:schemeClr val="bg1">
                    <a:lumMod val="50000"/>
                  </a:schemeClr>
                </a:solidFill>
              </a:rPr>
              <a:t>β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,</a:t>
            </a:r>
          </a:p>
          <a:p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formation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NFTs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65365DD-DE10-414D-A38E-540F1D83FA76}"/>
              </a:ext>
            </a:extLst>
          </p:cNvPr>
          <p:cNvSpPr txBox="1"/>
          <p:nvPr/>
        </p:nvSpPr>
        <p:spPr>
          <a:xfrm>
            <a:off x="6574927" y="4804348"/>
            <a:ext cx="21394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Sustained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neuroinflammation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formation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A</a:t>
            </a:r>
            <a:r>
              <a:rPr lang="el-GR" sz="1600" dirty="0">
                <a:solidFill>
                  <a:schemeClr val="bg1">
                    <a:lumMod val="50000"/>
                  </a:schemeClr>
                </a:solidFill>
              </a:rPr>
              <a:t>β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plaques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br>
              <a:rPr lang="de-DE" sz="1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brain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atrophy</a:t>
            </a:r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FEFB203-37C5-4DEB-86A5-18E021AA4F9B}"/>
              </a:ext>
            </a:extLst>
          </p:cNvPr>
          <p:cNvSpPr txBox="1"/>
          <p:nvPr/>
        </p:nvSpPr>
        <p:spPr>
          <a:xfrm>
            <a:off x="5076056" y="4797154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Microglia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activation</a:t>
            </a:r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CD4D2E4-0D6D-4B70-AB85-1429DD9D3473}"/>
              </a:ext>
            </a:extLst>
          </p:cNvPr>
          <p:cNvSpPr txBox="1"/>
          <p:nvPr/>
        </p:nvSpPr>
        <p:spPr>
          <a:xfrm>
            <a:off x="1355613" y="4747907"/>
            <a:ext cx="259228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Systemic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inflammation</a:t>
            </a:r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t-IT" sz="1600" dirty="0">
                <a:solidFill>
                  <a:schemeClr val="bg1">
                    <a:lumMod val="50000"/>
                  </a:schemeClr>
                </a:solidFill>
              </a:rPr>
              <a:t>IL-1, IL-6, CRP, TNF α</a:t>
            </a:r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10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965EE9-143E-4504-A9FB-541C208F5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Aims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project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C8ABF88-9C6F-4262-A506-CDA565697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fld id="{A06316EC-39FF-4C97-AA6E-29B761CE3E45}" type="slidenum">
              <a:rPr lang="de-DE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5</a:t>
            </a:fld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83BFFA9-EE80-4FB0-AF84-FF5EA4FEEC30}"/>
              </a:ext>
            </a:extLst>
          </p:cNvPr>
          <p:cNvSpPr/>
          <p:nvPr/>
        </p:nvSpPr>
        <p:spPr>
          <a:xfrm>
            <a:off x="422347" y="1196754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Aims: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Investigate link between chronic periodontitis and Alzheimer’s disease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Focus on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Porphyromonas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gingivalis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as putative link between both diseases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Studies on virulence factors and bacteria in animal models and patient material</a:t>
            </a:r>
            <a:endParaRPr lang="de-DE" dirty="0">
              <a:solidFill>
                <a:schemeClr val="bg1">
                  <a:lumMod val="50000"/>
                </a:schemeClr>
              </a:solidFill>
              <a:latin typeface="Calibri" panose="020F0502020204030204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2A359B5-428A-4988-8B1B-F6BAB3D46E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551"/>
          <a:stretch/>
        </p:blipFill>
        <p:spPr>
          <a:xfrm>
            <a:off x="1993147" y="3356992"/>
            <a:ext cx="4503600" cy="255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90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B0EB20-540C-4EAF-8045-ABEC019D4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1" dirty="0" err="1"/>
              <a:t>Porphyromonas</a:t>
            </a:r>
            <a:r>
              <a:rPr lang="de-DE" i="1" dirty="0"/>
              <a:t> </a:t>
            </a:r>
            <a:r>
              <a:rPr lang="de-DE" i="1" dirty="0" err="1"/>
              <a:t>gingivalis</a:t>
            </a:r>
            <a:endParaRPr lang="de-DE" i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67B939-E588-4CC9-8644-128D5EC2A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304925"/>
            <a:ext cx="8208000" cy="4248150"/>
          </a:xfrm>
        </p:spPr>
        <p:txBody>
          <a:bodyPr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Gram negative oral anaerobe</a:t>
            </a:r>
          </a:p>
          <a:p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Component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oral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microbiome</a:t>
            </a:r>
            <a:br>
              <a:rPr lang="de-DE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“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opportunistic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pathogen“</a:t>
            </a:r>
          </a:p>
          <a:p>
            <a:r>
              <a:rPr lang="de-DE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Keystone pathogen in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periodontitis</a:t>
            </a:r>
            <a:endParaRPr lang="de-DE" dirty="0">
              <a:solidFill>
                <a:schemeClr val="bg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Virulence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factors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gingipains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, LPS and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fimbriae</a:t>
            </a:r>
            <a:br>
              <a:rPr lang="de-DE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evasion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of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the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host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defense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mechanisms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</a:p>
          <a:p>
            <a:endParaRPr lang="de-DE" dirty="0">
              <a:solidFill>
                <a:schemeClr val="bg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 38 </a:t>
            </a:r>
            <a:r>
              <a:rPr lang="de-DE" dirty="0" err="1">
                <a:sym typeface="Wingdings" panose="05000000000000000000" pitchFamily="2" charset="2"/>
              </a:rPr>
              <a:t>years</a:t>
            </a:r>
            <a:r>
              <a:rPr lang="de-DE" dirty="0">
                <a:sym typeface="Wingdings" panose="05000000000000000000" pitchFamily="2" charset="2"/>
              </a:rPr>
              <a:t> after initial </a:t>
            </a:r>
            <a:r>
              <a:rPr lang="de-DE" dirty="0" err="1">
                <a:sym typeface="Wingdings" panose="05000000000000000000" pitchFamily="2" charset="2"/>
              </a:rPr>
              <a:t>purification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beta-amyloid </a:t>
            </a:r>
            <a:r>
              <a:rPr lang="de-DE" dirty="0" err="1">
                <a:sym typeface="Wingdings" panose="05000000000000000000" pitchFamily="2" charset="2"/>
              </a:rPr>
              <a:t>from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brain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Glenner</a:t>
            </a:r>
            <a:r>
              <a:rPr lang="de-DE" dirty="0">
                <a:sym typeface="Wingdings" panose="05000000000000000000" pitchFamily="2" charset="2"/>
              </a:rPr>
              <a:t> and Wong, </a:t>
            </a:r>
            <a:r>
              <a:rPr lang="de-DE" dirty="0" err="1">
                <a:sym typeface="Wingdings" panose="05000000000000000000" pitchFamily="2" charset="2"/>
              </a:rPr>
              <a:t>no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approved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treatment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for</a:t>
            </a:r>
            <a:r>
              <a:rPr lang="de-DE" dirty="0">
                <a:sym typeface="Wingdings" panose="05000000000000000000" pitchFamily="2" charset="2"/>
              </a:rPr>
              <a:t> AD </a:t>
            </a:r>
            <a:r>
              <a:rPr lang="de-DE" dirty="0" err="1">
                <a:sym typeface="Wingdings" panose="05000000000000000000" pitchFamily="2" charset="2"/>
              </a:rPr>
              <a:t>based</a:t>
            </a:r>
            <a:r>
              <a:rPr lang="de-DE" dirty="0">
                <a:sym typeface="Wingdings" panose="05000000000000000000" pitchFamily="2" charset="2"/>
              </a:rPr>
              <a:t> on </a:t>
            </a:r>
            <a:r>
              <a:rPr lang="de-DE" dirty="0" err="1">
                <a:sym typeface="Wingdings" panose="05000000000000000000" pitchFamily="2" charset="2"/>
              </a:rPr>
              <a:t>key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hallmarks</a:t>
            </a:r>
            <a:r>
              <a:rPr lang="de-DE" dirty="0">
                <a:sym typeface="Wingdings" panose="05000000000000000000" pitchFamily="2" charset="2"/>
              </a:rPr>
              <a:t> Abeta and tau in Europe (</a:t>
            </a:r>
            <a:r>
              <a:rPr lang="de-DE" dirty="0" err="1">
                <a:sym typeface="Wingdings" panose="05000000000000000000" pitchFamily="2" charset="2"/>
              </a:rPr>
              <a:t>Aducanumab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approved</a:t>
            </a:r>
            <a:r>
              <a:rPr lang="de-DE" dirty="0">
                <a:sym typeface="Wingdings" panose="05000000000000000000" pitchFamily="2" charset="2"/>
              </a:rPr>
              <a:t> in US)</a:t>
            </a: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 </a:t>
            </a:r>
            <a:r>
              <a:rPr lang="de-DE" i="1" dirty="0">
                <a:sym typeface="Wingdings" panose="05000000000000000000" pitchFamily="2" charset="2"/>
              </a:rPr>
              <a:t>P. </a:t>
            </a:r>
            <a:r>
              <a:rPr lang="de-DE" i="1" dirty="0" err="1">
                <a:sym typeface="Wingdings" panose="05000000000000000000" pitchFamily="2" charset="2"/>
              </a:rPr>
              <a:t>gingivalis</a:t>
            </a:r>
            <a:r>
              <a:rPr lang="de-DE" i="1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might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represent</a:t>
            </a:r>
            <a:r>
              <a:rPr lang="de-DE" dirty="0">
                <a:sym typeface="Wingdings" panose="05000000000000000000" pitchFamily="2" charset="2"/>
              </a:rPr>
              <a:t> an </a:t>
            </a:r>
            <a:r>
              <a:rPr lang="de-DE" dirty="0" err="1">
                <a:sym typeface="Wingdings" panose="05000000000000000000" pitchFamily="2" charset="2"/>
              </a:rPr>
              <a:t>easier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tackle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contributing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factor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than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common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molecular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targets</a:t>
            </a:r>
            <a:r>
              <a:rPr lang="de-DE" dirty="0">
                <a:sym typeface="Wingdings" panose="05000000000000000000" pitchFamily="2" charset="2"/>
              </a:rPr>
              <a:t> in CNS </a:t>
            </a:r>
          </a:p>
          <a:p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F4DB58E-4C6B-4322-BDB6-0BACD83833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fld id="{A06316EC-39FF-4C97-AA6E-29B761CE3E45}" type="slidenum">
              <a:rPr lang="de-DE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6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E44B74F-1D93-46C4-A057-C600BAD2E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768" y="484989"/>
            <a:ext cx="2345507" cy="2513043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8D4EECE-90A9-4475-BC37-0E815C8E6515}"/>
              </a:ext>
            </a:extLst>
          </p:cNvPr>
          <p:cNvSpPr txBox="1"/>
          <p:nvPr/>
        </p:nvSpPr>
        <p:spPr>
          <a:xfrm>
            <a:off x="2771800" y="6211671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err="1"/>
              <a:t>Fujise</a:t>
            </a:r>
            <a:r>
              <a:rPr lang="de-DE" sz="900" dirty="0"/>
              <a:t> K, </a:t>
            </a:r>
            <a:r>
              <a:rPr lang="de-DE" sz="900" dirty="0" err="1"/>
              <a:t>Kikuchi</a:t>
            </a:r>
            <a:r>
              <a:rPr lang="de-DE" sz="900" dirty="0"/>
              <a:t> Y, </a:t>
            </a:r>
            <a:r>
              <a:rPr lang="de-DE" sz="900" dirty="0" err="1"/>
              <a:t>Kokubu</a:t>
            </a:r>
            <a:r>
              <a:rPr lang="de-DE" sz="900" dirty="0"/>
              <a:t> E, </a:t>
            </a:r>
            <a:r>
              <a:rPr lang="de-DE" sz="900" dirty="0" err="1"/>
              <a:t>Okamoto-Shibayama</a:t>
            </a:r>
            <a:r>
              <a:rPr lang="de-DE" sz="900" dirty="0"/>
              <a:t> K, </a:t>
            </a:r>
            <a:r>
              <a:rPr lang="de-DE" sz="900" dirty="0" err="1"/>
              <a:t>Ishihara</a:t>
            </a:r>
            <a:r>
              <a:rPr lang="de-DE" sz="900" dirty="0"/>
              <a:t> K. </a:t>
            </a:r>
            <a:r>
              <a:rPr lang="de-DE" sz="900" dirty="0" err="1"/>
              <a:t>Effect</a:t>
            </a:r>
            <a:r>
              <a:rPr lang="de-DE" sz="900" dirty="0"/>
              <a:t> </a:t>
            </a:r>
            <a:r>
              <a:rPr lang="de-DE" sz="900" dirty="0" err="1"/>
              <a:t>of</a:t>
            </a:r>
            <a:r>
              <a:rPr lang="de-DE" sz="900" dirty="0"/>
              <a:t> </a:t>
            </a:r>
            <a:r>
              <a:rPr lang="de-DE" sz="900" dirty="0" err="1"/>
              <a:t>extracytoplasmic</a:t>
            </a:r>
            <a:r>
              <a:rPr lang="de-DE" sz="900" dirty="0"/>
              <a:t> </a:t>
            </a:r>
            <a:r>
              <a:rPr lang="de-DE" sz="900" dirty="0" err="1"/>
              <a:t>function</a:t>
            </a:r>
            <a:r>
              <a:rPr lang="de-DE" sz="900" dirty="0"/>
              <a:t> </a:t>
            </a:r>
            <a:r>
              <a:rPr lang="de-DE" sz="900" dirty="0" err="1"/>
              <a:t>sigma</a:t>
            </a:r>
            <a:r>
              <a:rPr lang="de-DE" sz="900" dirty="0"/>
              <a:t> </a:t>
            </a:r>
            <a:r>
              <a:rPr lang="de-DE" sz="900" dirty="0" err="1"/>
              <a:t>factors</a:t>
            </a:r>
            <a:r>
              <a:rPr lang="de-DE" sz="900" dirty="0"/>
              <a:t> on </a:t>
            </a:r>
            <a:r>
              <a:rPr lang="de-DE" sz="900" dirty="0" err="1"/>
              <a:t>autoaggregation</a:t>
            </a:r>
            <a:r>
              <a:rPr lang="de-DE" sz="900" dirty="0"/>
              <a:t>, </a:t>
            </a:r>
            <a:r>
              <a:rPr lang="de-DE" sz="900" dirty="0" err="1"/>
              <a:t>hemagglutination</a:t>
            </a:r>
            <a:r>
              <a:rPr lang="de-DE" sz="900" dirty="0"/>
              <a:t>, and </a:t>
            </a:r>
            <a:r>
              <a:rPr lang="de-DE" sz="900" dirty="0" err="1"/>
              <a:t>cell</a:t>
            </a:r>
            <a:r>
              <a:rPr lang="de-DE" sz="900" dirty="0"/>
              <a:t> </a:t>
            </a:r>
            <a:r>
              <a:rPr lang="de-DE" sz="900" dirty="0" err="1"/>
              <a:t>surface</a:t>
            </a:r>
            <a:r>
              <a:rPr lang="de-DE" sz="900" dirty="0"/>
              <a:t> </a:t>
            </a:r>
            <a:r>
              <a:rPr lang="de-DE" sz="900" dirty="0" err="1"/>
              <a:t>properties</a:t>
            </a:r>
            <a:r>
              <a:rPr lang="de-DE" sz="900" dirty="0"/>
              <a:t> </a:t>
            </a:r>
            <a:r>
              <a:rPr lang="de-DE" sz="900" dirty="0" err="1"/>
              <a:t>of</a:t>
            </a:r>
            <a:r>
              <a:rPr lang="de-DE" sz="900" dirty="0"/>
              <a:t> Porphyromonas gingivalis. </a:t>
            </a:r>
            <a:r>
              <a:rPr lang="de-DE" sz="900" i="1" dirty="0" err="1"/>
              <a:t>PLoS</a:t>
            </a:r>
            <a:r>
              <a:rPr lang="de-DE" sz="900" i="1" dirty="0"/>
              <a:t> </a:t>
            </a:r>
            <a:r>
              <a:rPr lang="de-DE" sz="900" i="1" dirty="0" err="1"/>
              <a:t>One</a:t>
            </a:r>
            <a:r>
              <a:rPr lang="de-DE" sz="900" dirty="0"/>
              <a:t>. 2017;12(9):e0185027. </a:t>
            </a:r>
            <a:r>
              <a:rPr lang="de-DE" sz="900" dirty="0" err="1"/>
              <a:t>Published</a:t>
            </a:r>
            <a:r>
              <a:rPr lang="de-DE" sz="900" dirty="0"/>
              <a:t> 2017 Sep 20. doi:10.1371/journal.pone.0185027 </a:t>
            </a:r>
          </a:p>
        </p:txBody>
      </p:sp>
    </p:spTree>
    <p:extLst>
      <p:ext uri="{BB962C8B-B14F-4D97-AF65-F5344CB8AC3E}">
        <p14:creationId xmlns:p14="http://schemas.microsoft.com/office/powerpoint/2010/main" val="354495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B0EB20-540C-4EAF-8045-ABEC019D4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1" dirty="0"/>
              <a:t>P. </a:t>
            </a:r>
            <a:r>
              <a:rPr lang="de-DE" i="1" dirty="0" err="1"/>
              <a:t>gingivalis</a:t>
            </a:r>
            <a:r>
              <a:rPr lang="de-DE" i="1" dirty="0"/>
              <a:t> </a:t>
            </a:r>
            <a:r>
              <a:rPr lang="de-DE" dirty="0" err="1"/>
              <a:t>virulence</a:t>
            </a:r>
            <a:r>
              <a:rPr lang="de-DE" dirty="0"/>
              <a:t> </a:t>
            </a:r>
            <a:r>
              <a:rPr lang="de-DE" dirty="0" err="1"/>
              <a:t>factors</a:t>
            </a:r>
            <a:r>
              <a:rPr lang="de-DE" dirty="0"/>
              <a:t> in human AD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F4DB58E-4C6B-4322-BDB6-0BACD83833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fld id="{A06316EC-39FF-4C97-AA6E-29B761CE3E45}" type="slidenum">
              <a:rPr lang="de-DE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7</a:t>
            </a:fld>
            <a:endParaRPr lang="de-DE" dirty="0"/>
          </a:p>
        </p:txBody>
      </p:sp>
      <p:pic>
        <p:nvPicPr>
          <p:cNvPr id="12" name="Screenshot 2019-10-16 at 14.34.27.png" descr="Screenshot 2019-10-16 at 14.34.27.png">
            <a:extLst>
              <a:ext uri="{FF2B5EF4-FFF2-40B4-BE49-F238E27FC236}">
                <a16:creationId xmlns:a16="http://schemas.microsoft.com/office/drawing/2014/main" id="{52BA2E83-B4BD-41E5-AEAD-F6FFE19AD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836712"/>
            <a:ext cx="6768752" cy="475485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932B5B8-7792-4DC2-9D65-D9CCD2381271}"/>
              </a:ext>
            </a:extLst>
          </p:cNvPr>
          <p:cNvSpPr txBox="1"/>
          <p:nvPr/>
        </p:nvSpPr>
        <p:spPr>
          <a:xfrm>
            <a:off x="6623720" y="5913666"/>
            <a:ext cx="2520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/>
              <a:t>Lynch et al. (2019) Science </a:t>
            </a:r>
            <a:r>
              <a:rPr lang="de-DE" sz="800" dirty="0" err="1"/>
              <a:t>Advances</a:t>
            </a:r>
            <a:r>
              <a:rPr lang="de-DE" sz="800" dirty="0"/>
              <a:t> 5 eaau3333</a:t>
            </a:r>
          </a:p>
        </p:txBody>
      </p:sp>
    </p:spTree>
    <p:extLst>
      <p:ext uri="{BB962C8B-B14F-4D97-AF65-F5344CB8AC3E}">
        <p14:creationId xmlns:p14="http://schemas.microsoft.com/office/powerpoint/2010/main" val="699390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2D54A3-BD95-44E8-905A-8388A68F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Selected </a:t>
            </a:r>
            <a:r>
              <a:rPr lang="de-DE" dirty="0" err="1"/>
              <a:t>fields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study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32D7B4-3D76-44AB-89D2-57FC59F931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fld id="{A06316EC-39FF-4C97-AA6E-29B761CE3E45}" type="slidenum">
              <a:rPr lang="de-DE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8</a:t>
            </a:fld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6613D67-5D2D-4047-89A7-3243CD964948}"/>
              </a:ext>
            </a:extLst>
          </p:cNvPr>
          <p:cNvSpPr txBox="1"/>
          <p:nvPr/>
        </p:nvSpPr>
        <p:spPr>
          <a:xfrm>
            <a:off x="683568" y="1182409"/>
            <a:ext cx="5256584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Murine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models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AD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infected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with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i="1" dirty="0">
                <a:solidFill>
                  <a:schemeClr val="bg1">
                    <a:lumMod val="50000"/>
                  </a:schemeClr>
                </a:solidFill>
              </a:rPr>
              <a:t>P. </a:t>
            </a:r>
            <a:r>
              <a:rPr lang="de-DE" sz="1600" i="1" dirty="0" err="1">
                <a:solidFill>
                  <a:schemeClr val="bg1">
                    <a:lumMod val="50000"/>
                  </a:schemeClr>
                </a:solidFill>
              </a:rPr>
              <a:t>gingivalis</a:t>
            </a:r>
            <a:endParaRPr lang="de-DE" sz="1600" i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Infection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zebrafish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larvae</a:t>
            </a:r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Detection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i="1" dirty="0">
                <a:solidFill>
                  <a:schemeClr val="bg1">
                    <a:lumMod val="50000"/>
                  </a:schemeClr>
                </a:solidFill>
              </a:rPr>
              <a:t>P. </a:t>
            </a:r>
            <a:r>
              <a:rPr lang="de-DE" sz="1600" i="1" dirty="0" err="1">
                <a:solidFill>
                  <a:schemeClr val="bg1">
                    <a:lumMod val="50000"/>
                  </a:schemeClr>
                </a:solidFill>
              </a:rPr>
              <a:t>gingivalis</a:t>
            </a:r>
            <a:r>
              <a:rPr lang="de-DE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virulence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factors</a:t>
            </a:r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844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036A8E-0BAF-4D07-A7A3-C89374937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de-DE" sz="3600" dirty="0" err="1"/>
              <a:t>Thank</a:t>
            </a:r>
            <a:r>
              <a:rPr lang="de-DE" sz="3600" dirty="0"/>
              <a:t> </a:t>
            </a:r>
            <a:r>
              <a:rPr lang="de-DE" sz="3600" dirty="0" err="1"/>
              <a:t>you</a:t>
            </a:r>
            <a:endParaRPr lang="de-DE" sz="3600" dirty="0"/>
          </a:p>
          <a:p>
            <a:pPr marL="0" indent="0" algn="r">
              <a:buNone/>
            </a:pPr>
            <a:r>
              <a:rPr lang="de-DE" sz="3600" dirty="0" err="1"/>
              <a:t>for</a:t>
            </a:r>
            <a:r>
              <a:rPr lang="de-DE" sz="3600" dirty="0"/>
              <a:t> </a:t>
            </a:r>
            <a:r>
              <a:rPr lang="de-DE" sz="3600" dirty="0" err="1"/>
              <a:t>your</a:t>
            </a:r>
            <a:endParaRPr lang="de-DE" sz="3600" dirty="0"/>
          </a:p>
          <a:p>
            <a:pPr marL="0" indent="0" algn="r">
              <a:buNone/>
            </a:pPr>
            <a:r>
              <a:rPr lang="de-DE" sz="3600" dirty="0" err="1"/>
              <a:t>attention</a:t>
            </a:r>
            <a:r>
              <a:rPr lang="de-DE" sz="3600" dirty="0"/>
              <a:t>! </a:t>
            </a:r>
            <a:endParaRPr lang="de-DE" sz="2800" dirty="0"/>
          </a:p>
          <a:p>
            <a:pPr marL="0" lvl="0" indent="0">
              <a:buClr>
                <a:srgbClr val="179C7D"/>
              </a:buClr>
              <a:buNone/>
            </a:pPr>
            <a:r>
              <a:rPr lang="de-DE" dirty="0">
                <a:solidFill>
                  <a:srgbClr val="000000"/>
                </a:solidFill>
              </a:rPr>
              <a:t>Special </a:t>
            </a:r>
            <a:r>
              <a:rPr lang="de-DE" dirty="0" err="1">
                <a:solidFill>
                  <a:srgbClr val="000000"/>
                </a:solidFill>
              </a:rPr>
              <a:t>thanks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to</a:t>
            </a:r>
            <a:r>
              <a:rPr lang="de-DE" dirty="0">
                <a:solidFill>
                  <a:srgbClr val="000000"/>
                </a:solidFill>
              </a:rPr>
              <a:t>:</a:t>
            </a:r>
          </a:p>
          <a:p>
            <a:pPr marL="0" lvl="0" indent="0">
              <a:buClr>
                <a:srgbClr val="179C7D"/>
              </a:buClr>
              <a:buNone/>
            </a:pPr>
            <a:r>
              <a:rPr lang="de-DE" dirty="0">
                <a:solidFill>
                  <a:srgbClr val="000000"/>
                </a:solidFill>
              </a:rPr>
              <a:t>Jan Potempa</a:t>
            </a:r>
          </a:p>
          <a:p>
            <a:pPr marL="0" lvl="0" indent="0">
              <a:buClr>
                <a:srgbClr val="179C7D"/>
              </a:buClr>
              <a:buNone/>
            </a:pPr>
            <a:r>
              <a:rPr lang="de-DE" dirty="0">
                <a:solidFill>
                  <a:srgbClr val="000000"/>
                </a:solidFill>
              </a:rPr>
              <a:t>Piotr Mydel</a:t>
            </a:r>
          </a:p>
          <a:p>
            <a:pPr marL="0" lvl="0" indent="0">
              <a:buClr>
                <a:srgbClr val="179C7D"/>
              </a:buClr>
              <a:buNone/>
            </a:pPr>
            <a:r>
              <a:rPr lang="de-DE" dirty="0">
                <a:solidFill>
                  <a:srgbClr val="000000"/>
                </a:solidFill>
              </a:rPr>
              <a:t>Jan Enghild</a:t>
            </a:r>
          </a:p>
          <a:p>
            <a:pPr marL="0" lvl="0" indent="0">
              <a:buClr>
                <a:srgbClr val="179C7D"/>
              </a:buClr>
              <a:buNone/>
            </a:pPr>
            <a:r>
              <a:rPr lang="de-DE" dirty="0">
                <a:solidFill>
                  <a:srgbClr val="000000"/>
                </a:solidFill>
              </a:rPr>
              <a:t>Jan Konvalinka</a:t>
            </a:r>
          </a:p>
          <a:p>
            <a:pPr marL="0" indent="0" algn="ctr">
              <a:buNone/>
            </a:pPr>
            <a:endParaRPr lang="de-DE" sz="28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07B52A8-BDEA-44FB-BB00-6C92E917D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fld id="{A06316EC-39FF-4C97-AA6E-29B761CE3E45}" type="slidenum">
              <a:rPr lang="de-DE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5057656"/>
      </p:ext>
    </p:extLst>
  </p:cSld>
  <p:clrMapOvr>
    <a:masterClrMapping/>
  </p:clrMapOvr>
</p:sld>
</file>

<file path=ppt/theme/theme1.xml><?xml version="1.0" encoding="utf-8"?>
<a:theme xmlns:a="http://schemas.openxmlformats.org/drawingml/2006/main" name="P10_171207_ppt_Master_Ins_de_4zu3_IZI_screen">
  <a:themeElements>
    <a:clrScheme name="Fraunhofer Master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F29400"/>
      </a:accent1>
      <a:accent2>
        <a:srgbClr val="1F82C0"/>
      </a:accent2>
      <a:accent3>
        <a:srgbClr val="E2001A"/>
      </a:accent3>
      <a:accent4>
        <a:srgbClr val="B1C800"/>
      </a:accent4>
      <a:accent5>
        <a:srgbClr val="FEEFD6"/>
      </a:accent5>
      <a:accent6>
        <a:srgbClr val="E1E3E3"/>
      </a:accent6>
      <a:hlink>
        <a:srgbClr val="25BAE2"/>
      </a:hlink>
      <a:folHlink>
        <a:srgbClr val="B1C800"/>
      </a:folHlink>
    </a:clrScheme>
    <a:fontScheme name="Bullets">
      <a:majorFont>
        <a:latin typeface="Frutiger LT Com 45 Light"/>
        <a:ea typeface=""/>
        <a:cs typeface=""/>
      </a:majorFont>
      <a:minorFont>
        <a:latin typeface="Frutiger LT Com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chemeClr val="tx2"/>
          </a:solidFill>
          <a:round/>
          <a:headEnd type="arrow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>
        <a:defPPr>
          <a:defRPr/>
        </a:defPPr>
      </a:lst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3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4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009475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8669"/>
        </a:accent6>
        <a:hlink>
          <a:srgbClr val="009475"/>
        </a:hlink>
        <a:folHlink>
          <a:srgbClr val="0094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5">
        <a:dk1>
          <a:srgbClr val="000000"/>
        </a:dk1>
        <a:lt1>
          <a:srgbClr val="FFFFFF"/>
        </a:lt1>
        <a:dk2>
          <a:srgbClr val="009475"/>
        </a:dk2>
        <a:lt2>
          <a:srgbClr val="A8AFAF"/>
        </a:lt2>
        <a:accent1>
          <a:srgbClr val="25BAE2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CD9EE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6">
        <a:dk1>
          <a:srgbClr val="000000"/>
        </a:dk1>
        <a:lt1>
          <a:srgbClr val="FFFFFF"/>
        </a:lt1>
        <a:dk2>
          <a:srgbClr val="009475"/>
        </a:dk2>
        <a:lt2>
          <a:srgbClr val="25BAE2"/>
        </a:lt2>
        <a:accent1>
          <a:srgbClr val="009475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10_171207_ppt_Master_Ins_de_4zu3_IZI_screen_ohne_nummerierung.pptx" id="{429050F0-E285-49A5-95B6-A6C5A52B688B}" vid="{95BD084A-FF11-402C-B84F-3D25F086082A}"/>
    </a:ext>
  </a:extLst>
</a:theme>
</file>

<file path=ppt/theme/theme2.xml><?xml version="1.0" encoding="utf-8"?>
<a:theme xmlns:a="http://schemas.openxmlformats.org/drawingml/2006/main" name="Larissa">
  <a:themeElements>
    <a:clrScheme name="Fraunhofer Farbpalette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EB6A0A"/>
      </a:accent1>
      <a:accent2>
        <a:srgbClr val="006E92"/>
      </a:accent2>
      <a:accent3>
        <a:srgbClr val="25BAE2"/>
      </a:accent3>
      <a:accent4>
        <a:srgbClr val="B1C800"/>
      </a:accent4>
      <a:accent5>
        <a:srgbClr val="FEEFD6"/>
      </a:accent5>
      <a:accent6>
        <a:srgbClr val="E1E3E3"/>
      </a:accent6>
      <a:hlink>
        <a:srgbClr val="25BAE2"/>
      </a:hlink>
      <a:folHlink>
        <a:srgbClr val="B1C8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da1db96-4977-4550-b0c1-1b8b907d7b12">VA7AM2H2UJNK-205976609-7</_dlc_DocId>
    <_dlc_DocIdUrl xmlns="6da1db96-4977-4550-b0c1-1b8b907d7b12">
      <Url>https://intra1.izi.fraunhofer.de/kommunikation/cd/_layouts/15/DocIdRedir.aspx?ID=VA7AM2H2UJNK-205976609-7</Url>
      <Description>VA7AM2H2UJNK-205976609-7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1DDA6F763F0254F993DF71B001FDB46" ma:contentTypeVersion="0" ma:contentTypeDescription="Ein neues Dokument erstellen." ma:contentTypeScope="" ma:versionID="d4a2fecabac2bd50c8cbfad0c8816960">
  <xsd:schema xmlns:xsd="http://www.w3.org/2001/XMLSchema" xmlns:xs="http://www.w3.org/2001/XMLSchema" xmlns:p="http://schemas.microsoft.com/office/2006/metadata/properties" xmlns:ns2="6da1db96-4977-4550-b0c1-1b8b907d7b12" targetNamespace="http://schemas.microsoft.com/office/2006/metadata/properties" ma:root="true" ma:fieldsID="af6afe87ba0f926bc3a3b55ab3734987" ns2:_="">
    <xsd:import namespace="6da1db96-4977-4550-b0c1-1b8b907d7b1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a1db96-4977-4550-b0c1-1b8b907d7b1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0162B94-AEC8-490A-864F-3B710769E2D4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www.w3.org/XML/1998/namespace"/>
    <ds:schemaRef ds:uri="6da1db96-4977-4550-b0c1-1b8b907d7b12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F653774-32EB-4D87-B0E1-30024D7F22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a1db96-4977-4550-b0c1-1b8b907d7b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7DDD4E2-47D8-4300-9222-1F0A75EA754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A1D1F4C-C093-4CF5-A808-B955DA4ADC0F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P10_171207_ppt_Master_Ins_de_4zu3_IZI_screen_ohne_nummerierung</Template>
  <TotalTime>0</TotalTime>
  <Words>416</Words>
  <Application>Microsoft Office PowerPoint</Application>
  <PresentationFormat>Bildschirmpräsentation (4:3)</PresentationFormat>
  <Paragraphs>63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Frutiger LT Com 45 Light</vt:lpstr>
      <vt:lpstr>Frutiger LT Com 55 Roman</vt:lpstr>
      <vt:lpstr>Wingdings</vt:lpstr>
      <vt:lpstr>P10_171207_ppt_Master_Ins_de_4zu3_IZI_screen</vt:lpstr>
      <vt:lpstr>Gums &amp; Brains -   Alzheimer‘s disease as a co-morbidity of chronic periodontitis with Porphyromonas gingivalis as a causative link between both diseases </vt:lpstr>
      <vt:lpstr>Gums &amp; Brains Consortium</vt:lpstr>
      <vt:lpstr>Periodontal disease as comorbidity in human chronic diseases</vt:lpstr>
      <vt:lpstr>Relationship between periodontal disease and Alzheimer´s Disease</vt:lpstr>
      <vt:lpstr>Aims of the research project</vt:lpstr>
      <vt:lpstr>Porphyromonas gingivalis</vt:lpstr>
      <vt:lpstr>P. gingivalis virulence factors in human AD</vt:lpstr>
      <vt:lpstr>Selected fields of study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mit logo/Titel durch Klicken hinzufügen</dc:title>
  <dc:creator>Klapper, Anne</dc:creator>
  <cp:lastModifiedBy>Cynis, Holger</cp:lastModifiedBy>
  <cp:revision>176</cp:revision>
  <cp:lastPrinted>2011-04-27T07:57:31Z</cp:lastPrinted>
  <dcterms:created xsi:type="dcterms:W3CDTF">2021-11-29T07:29:53Z</dcterms:created>
  <dcterms:modified xsi:type="dcterms:W3CDTF">2022-05-05T07:17:46Z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HGvorlage">
    <vt:bool>true</vt:bool>
  </property>
  <property fmtid="{D5CDD505-2E9C-101B-9397-08002B2CF9AE}" pid="3" name="FHGsprache">
    <vt:lpwstr>de</vt:lpwstr>
  </property>
  <property fmtid="{D5CDD505-2E9C-101B-9397-08002B2CF9AE}" pid="4" name="hasChanged">
    <vt:bool>false</vt:bool>
  </property>
  <property fmtid="{D5CDD505-2E9C-101B-9397-08002B2CF9AE}" pid="5" name="klassifizierung">
    <vt:lpwstr>offen</vt:lpwstr>
  </property>
  <property fmtid="{D5CDD505-2E9C-101B-9397-08002B2CF9AE}" pid="6" name="pageCount">
    <vt:lpwstr>16</vt:lpwstr>
  </property>
  <property fmtid="{D5CDD505-2E9C-101B-9397-08002B2CF9AE}" pid="7" name="ContentTypeId">
    <vt:lpwstr>0x010100E1DDA6F763F0254F993DF71B001FDB46</vt:lpwstr>
  </property>
  <property fmtid="{D5CDD505-2E9C-101B-9397-08002B2CF9AE}" pid="8" name="_dlc_DocIdItemGuid">
    <vt:lpwstr>eea065b3-6b78-454d-8d16-6d6e3789e908</vt:lpwstr>
  </property>
</Properties>
</file>