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4"/>
    <p:sldMasterId id="2147483876" r:id="rId5"/>
  </p:sldMasterIdLst>
  <p:notesMasterIdLst>
    <p:notesMasterId r:id="rId18"/>
  </p:notesMasterIdLst>
  <p:handoutMasterIdLst>
    <p:handoutMasterId r:id="rId19"/>
  </p:handoutMasterIdLst>
  <p:sldIdLst>
    <p:sldId id="256" r:id="rId6"/>
    <p:sldId id="261" r:id="rId7"/>
    <p:sldId id="257" r:id="rId8"/>
    <p:sldId id="365" r:id="rId9"/>
    <p:sldId id="258" r:id="rId10"/>
    <p:sldId id="266" r:id="rId11"/>
    <p:sldId id="367" r:id="rId12"/>
    <p:sldId id="366" r:id="rId13"/>
    <p:sldId id="259" r:id="rId14"/>
    <p:sldId id="267" r:id="rId15"/>
    <p:sldId id="2844" r:id="rId16"/>
    <p:sldId id="26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37" userDrawn="1">
          <p15:clr>
            <a:srgbClr val="A4A3A4"/>
          </p15:clr>
        </p15:guide>
        <p15:guide id="3"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F79E1D-D1F9-4566-95C5-E52F4E99BEB4}" v="24" dt="2022-05-04T21:40:38.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9472" autoAdjust="0"/>
  </p:normalViewPr>
  <p:slideViewPr>
    <p:cSldViewPr snapToGrid="0">
      <p:cViewPr varScale="1">
        <p:scale>
          <a:sx n="59" d="100"/>
          <a:sy n="59" d="100"/>
        </p:scale>
        <p:origin x="1478" y="67"/>
      </p:cViewPr>
      <p:guideLst>
        <p:guide orient="horz" pos="2137"/>
        <p:guide pos="3840"/>
      </p:guideLst>
    </p:cSldViewPr>
  </p:slideViewPr>
  <p:notesTextViewPr>
    <p:cViewPr>
      <p:scale>
        <a:sx n="3" d="2"/>
        <a:sy n="3" d="2"/>
      </p:scale>
      <p:origin x="0" y="0"/>
    </p:cViewPr>
  </p:notesTextViewPr>
  <p:sorterViewPr>
    <p:cViewPr varScale="1">
      <p:scale>
        <a:sx n="1" d="1"/>
        <a:sy n="1" d="1"/>
      </p:scale>
      <p:origin x="0" y="-480"/>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ia Kivipelto" userId="fd8f932f-72d2-47a1-b70a-67533ed47fa9" providerId="ADAL" clId="{EDF79E1D-D1F9-4566-95C5-E52F4E99BEB4}"/>
    <pc:docChg chg="modSld">
      <pc:chgData name="Miia Kivipelto" userId="fd8f932f-72d2-47a1-b70a-67533ed47fa9" providerId="ADAL" clId="{EDF79E1D-D1F9-4566-95C5-E52F4E99BEB4}" dt="2022-05-04T21:40:43.518" v="24" actId="14100"/>
      <pc:docMkLst>
        <pc:docMk/>
      </pc:docMkLst>
      <pc:sldChg chg="modSp mod">
        <pc:chgData name="Miia Kivipelto" userId="fd8f932f-72d2-47a1-b70a-67533ed47fa9" providerId="ADAL" clId="{EDF79E1D-D1F9-4566-95C5-E52F4E99BEB4}" dt="2022-05-04T21:40:43.518" v="24" actId="14100"/>
        <pc:sldMkLst>
          <pc:docMk/>
          <pc:sldMk cId="2858828921" sldId="267"/>
        </pc:sldMkLst>
        <pc:spChg chg="mod">
          <ac:chgData name="Miia Kivipelto" userId="fd8f932f-72d2-47a1-b70a-67533ed47fa9" providerId="ADAL" clId="{EDF79E1D-D1F9-4566-95C5-E52F4E99BEB4}" dt="2022-05-04T21:40:43.518" v="24" actId="14100"/>
          <ac:spMkLst>
            <pc:docMk/>
            <pc:sldMk cId="2858828921" sldId="267"/>
            <ac:spMk id="20" creationId="{D55C1ADA-B887-4988-981C-E06B2D0122F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F524C3-4B1D-40C1-AD65-659C421943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507081F-D0A9-43D5-8814-F69992E059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C81F9B-3715-4903-80FE-C88CC466B0EA}" type="datetimeFigureOut">
              <a:rPr lang="en-GB" smtClean="0"/>
              <a:t>04/05/2022</a:t>
            </a:fld>
            <a:endParaRPr lang="en-GB"/>
          </a:p>
        </p:txBody>
      </p:sp>
      <p:sp>
        <p:nvSpPr>
          <p:cNvPr id="4" name="Footer Placeholder 3">
            <a:extLst>
              <a:ext uri="{FF2B5EF4-FFF2-40B4-BE49-F238E27FC236}">
                <a16:creationId xmlns:a16="http://schemas.microsoft.com/office/drawing/2014/main" id="{178B1253-FB58-4CB9-8AD6-C308AE2CBB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4821F47-B132-44BC-A6C6-B99507D96C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5E99A3-9A9A-4016-BFA5-23842523F496}" type="slidenum">
              <a:rPr lang="en-GB" smtClean="0"/>
              <a:t>‹#›</a:t>
            </a:fld>
            <a:endParaRPr lang="en-GB"/>
          </a:p>
        </p:txBody>
      </p:sp>
    </p:spTree>
    <p:extLst>
      <p:ext uri="{BB962C8B-B14F-4D97-AF65-F5344CB8AC3E}">
        <p14:creationId xmlns:p14="http://schemas.microsoft.com/office/powerpoint/2010/main" val="10514290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B47F8-A5DF-42A1-B115-1B0616435648}" type="datetimeFigureOut">
              <a:rPr lang="en-GB" smtClean="0"/>
              <a:t>04/05/2022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DD3DB-FBD1-40E6-B0A4-1B5FE7BAA002}" type="slidenum">
              <a:rPr lang="en-GB" smtClean="0"/>
              <a:t>‹#›</a:t>
            </a:fld>
            <a:endParaRPr lang="en-GB"/>
          </a:p>
        </p:txBody>
      </p:sp>
    </p:spTree>
    <p:extLst>
      <p:ext uri="{BB962C8B-B14F-4D97-AF65-F5344CB8AC3E}">
        <p14:creationId xmlns:p14="http://schemas.microsoft.com/office/powerpoint/2010/main" val="2228307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20DD3DB-FBD1-40E6-B0A4-1B5FE7BAA002}" type="slidenum">
              <a:rPr lang="en-GB" smtClean="0"/>
              <a:t>1</a:t>
            </a:fld>
            <a:endParaRPr lang="en-GB"/>
          </a:p>
        </p:txBody>
      </p:sp>
    </p:spTree>
    <p:extLst>
      <p:ext uri="{BB962C8B-B14F-4D97-AF65-F5344CB8AC3E}">
        <p14:creationId xmlns:p14="http://schemas.microsoft.com/office/powerpoint/2010/main" val="58613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PPI input on survey questions: grief due to loss during the pandemic added to the questionnaire</a:t>
            </a:r>
          </a:p>
        </p:txBody>
      </p:sp>
      <p:sp>
        <p:nvSpPr>
          <p:cNvPr id="4" name="Slide Number Placeholder 3"/>
          <p:cNvSpPr>
            <a:spLocks noGrp="1"/>
          </p:cNvSpPr>
          <p:nvPr>
            <p:ph type="sldNum" sz="quarter" idx="5"/>
          </p:nvPr>
        </p:nvSpPr>
        <p:spPr/>
        <p:txBody>
          <a:bodyPr/>
          <a:lstStyle/>
          <a:p>
            <a:fld id="{320DD3DB-FBD1-40E6-B0A4-1B5FE7BAA002}" type="slidenum">
              <a:rPr lang="en-GB" smtClean="0"/>
              <a:t>10</a:t>
            </a:fld>
            <a:endParaRPr lang="en-GB"/>
          </a:p>
        </p:txBody>
      </p:sp>
    </p:spTree>
    <p:extLst>
      <p:ext uri="{BB962C8B-B14F-4D97-AF65-F5344CB8AC3E}">
        <p14:creationId xmlns:p14="http://schemas.microsoft.com/office/powerpoint/2010/main" val="4144964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PPI input on survey questions: grief due to loss during the pandemic added to the questionnaire</a:t>
            </a:r>
          </a:p>
        </p:txBody>
      </p:sp>
      <p:sp>
        <p:nvSpPr>
          <p:cNvPr id="4" name="Slide Number Placeholder 3"/>
          <p:cNvSpPr>
            <a:spLocks noGrp="1"/>
          </p:cNvSpPr>
          <p:nvPr>
            <p:ph type="sldNum" sz="quarter" idx="5"/>
          </p:nvPr>
        </p:nvSpPr>
        <p:spPr/>
        <p:txBody>
          <a:bodyPr/>
          <a:lstStyle/>
          <a:p>
            <a:fld id="{320DD3DB-FBD1-40E6-B0A4-1B5FE7BAA002}" type="slidenum">
              <a:rPr lang="en-GB" smtClean="0"/>
              <a:t>11</a:t>
            </a:fld>
            <a:endParaRPr lang="en-GB"/>
          </a:p>
        </p:txBody>
      </p:sp>
    </p:spTree>
    <p:extLst>
      <p:ext uri="{BB962C8B-B14F-4D97-AF65-F5344CB8AC3E}">
        <p14:creationId xmlns:p14="http://schemas.microsoft.com/office/powerpoint/2010/main" val="90307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EU-FINGERS is a multinational interdisciplinary consortium that has been growing since its launch in 2020 and is part of the global World-Wide FINGERS® network of multidomain trials for dementia risk reduction and prevention.</a:t>
            </a:r>
          </a:p>
          <a:p>
            <a:endParaRPr lang="en-GB" dirty="0"/>
          </a:p>
          <a:p>
            <a:r>
              <a:rPr lang="en-GB" dirty="0"/>
              <a:t>EU-FINGERS includes research teams from several European countries, the advocacy group Alzheimer Europe and technical partners. The consortium gathers world-renowned experts in the field of Alzheimer´s disease and dementia, who are leading pioneering multidomain prevention trials.</a:t>
            </a:r>
          </a:p>
          <a:p>
            <a:r>
              <a:rPr lang="en-GB" dirty="0"/>
              <a:t>Hungary – partner.  Luxembourg and  Spain added later </a:t>
            </a:r>
          </a:p>
        </p:txBody>
      </p:sp>
      <p:sp>
        <p:nvSpPr>
          <p:cNvPr id="4" name="Slide Number Placeholder 3"/>
          <p:cNvSpPr>
            <a:spLocks noGrp="1"/>
          </p:cNvSpPr>
          <p:nvPr>
            <p:ph type="sldNum" sz="quarter" idx="5"/>
          </p:nvPr>
        </p:nvSpPr>
        <p:spPr/>
        <p:txBody>
          <a:bodyPr/>
          <a:lstStyle/>
          <a:p>
            <a:fld id="{320DD3DB-FBD1-40E6-B0A4-1B5FE7BAA002}" type="slidenum">
              <a:rPr lang="en-GB" smtClean="0"/>
              <a:t>2</a:t>
            </a:fld>
            <a:endParaRPr lang="en-GB"/>
          </a:p>
        </p:txBody>
      </p:sp>
    </p:spTree>
    <p:extLst>
      <p:ext uri="{BB962C8B-B14F-4D97-AF65-F5344CB8AC3E}">
        <p14:creationId xmlns:p14="http://schemas.microsoft.com/office/powerpoint/2010/main" val="107912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EU-FINGERS Advisory Board is an active component of the consortium. It is composed by people at-risk of dementia (e.g., AD biomarkers positive) with or without cognitive problems (SCI, MCI) and subjects with mild dementia. Multilingual, we interact in English but constant support in each country from the local EU-FINGERS team to ensure translation when needed. AE coordinates the EU-FINGERS AB and did an amazing work in launching virtual PPI activities during the pandemic </a:t>
            </a:r>
          </a:p>
          <a:p>
            <a:endParaRPr lang="en-GB" dirty="0"/>
          </a:p>
          <a:p>
            <a:r>
              <a:rPr lang="en-GB" dirty="0"/>
              <a:t>PPI input helped shaping virtual meetings (format, content)</a:t>
            </a:r>
          </a:p>
        </p:txBody>
      </p:sp>
      <p:sp>
        <p:nvSpPr>
          <p:cNvPr id="4" name="Slide Number Placeholder 3"/>
          <p:cNvSpPr>
            <a:spLocks noGrp="1"/>
          </p:cNvSpPr>
          <p:nvPr>
            <p:ph type="sldNum" sz="quarter" idx="5"/>
          </p:nvPr>
        </p:nvSpPr>
        <p:spPr/>
        <p:txBody>
          <a:bodyPr/>
          <a:lstStyle/>
          <a:p>
            <a:fld id="{320DD3DB-FBD1-40E6-B0A4-1B5FE7BAA002}" type="slidenum">
              <a:rPr lang="en-GB" smtClean="0"/>
              <a:t>3</a:t>
            </a:fld>
            <a:endParaRPr lang="en-GB"/>
          </a:p>
        </p:txBody>
      </p:sp>
    </p:spTree>
    <p:extLst>
      <p:ext uri="{BB962C8B-B14F-4D97-AF65-F5344CB8AC3E}">
        <p14:creationId xmlns:p14="http://schemas.microsoft.com/office/powerpoint/2010/main" val="384933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20DD3DB-FBD1-40E6-B0A4-1B5FE7BAA002}" type="slidenum">
              <a:rPr lang="en-GB" smtClean="0"/>
              <a:t>4</a:t>
            </a:fld>
            <a:endParaRPr lang="en-GB"/>
          </a:p>
        </p:txBody>
      </p:sp>
    </p:spTree>
    <p:extLst>
      <p:ext uri="{BB962C8B-B14F-4D97-AF65-F5344CB8AC3E}">
        <p14:creationId xmlns:p14="http://schemas.microsoft.com/office/powerpoint/2010/main" val="26038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0DD3DB-FBD1-40E6-B0A4-1B5FE7BAA002}" type="slidenum">
              <a:rPr lang="en-GB" smtClean="0"/>
              <a:t>5</a:t>
            </a:fld>
            <a:endParaRPr lang="en-GB"/>
          </a:p>
        </p:txBody>
      </p:sp>
    </p:spTree>
    <p:extLst>
      <p:ext uri="{BB962C8B-B14F-4D97-AF65-F5344CB8AC3E}">
        <p14:creationId xmlns:p14="http://schemas.microsoft.com/office/powerpoint/2010/main" val="231053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mission is….</a:t>
            </a:r>
          </a:p>
          <a:p>
            <a:r>
              <a:rPr lang="en-GB" dirty="0"/>
              <a:t>Graphic summary of project work packages (in dark blue, we have 7) and deliverables (in light blue)</a:t>
            </a:r>
          </a:p>
        </p:txBody>
      </p:sp>
      <p:sp>
        <p:nvSpPr>
          <p:cNvPr id="4" name="Slide Number Placeholder 3"/>
          <p:cNvSpPr>
            <a:spLocks noGrp="1"/>
          </p:cNvSpPr>
          <p:nvPr>
            <p:ph type="sldNum" sz="quarter" idx="5"/>
          </p:nvPr>
        </p:nvSpPr>
        <p:spPr/>
        <p:txBody>
          <a:bodyPr/>
          <a:lstStyle/>
          <a:p>
            <a:fld id="{320DD3DB-FBD1-40E6-B0A4-1B5FE7BAA002}" type="slidenum">
              <a:rPr lang="en-GB" smtClean="0"/>
              <a:t>6</a:t>
            </a:fld>
            <a:endParaRPr lang="en-GB"/>
          </a:p>
        </p:txBody>
      </p:sp>
    </p:spTree>
    <p:extLst>
      <p:ext uri="{BB962C8B-B14F-4D97-AF65-F5344CB8AC3E}">
        <p14:creationId xmlns:p14="http://schemas.microsoft.com/office/powerpoint/2010/main" val="3219740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More</a:t>
            </a:r>
            <a:r>
              <a:rPr lang="sv-SE" dirty="0"/>
              <a:t> </a:t>
            </a:r>
            <a:r>
              <a:rPr lang="sv-SE" dirty="0" err="1"/>
              <a:t>comprehemsive</a:t>
            </a:r>
            <a:r>
              <a:rPr lang="sv-SE" dirty="0"/>
              <a:t> </a:t>
            </a:r>
            <a:r>
              <a:rPr lang="sv-SE" dirty="0" err="1"/>
              <a:t>phenotyping</a:t>
            </a:r>
            <a:r>
              <a:rPr lang="sv-SE" dirty="0"/>
              <a:t> </a:t>
            </a:r>
            <a:r>
              <a:rPr lang="sv-SE" dirty="0" err="1"/>
              <a:t>of</a:t>
            </a:r>
            <a:r>
              <a:rPr lang="sv-SE" dirty="0"/>
              <a:t> at risk </a:t>
            </a:r>
            <a:r>
              <a:rPr lang="sv-SE" dirty="0" err="1"/>
              <a:t>people</a:t>
            </a:r>
            <a:r>
              <a:rPr lang="sv-SE" dirty="0"/>
              <a:t> </a:t>
            </a:r>
          </a:p>
          <a:p>
            <a:r>
              <a:rPr lang="sv-SE" dirty="0" err="1"/>
              <a:t>More</a:t>
            </a:r>
            <a:r>
              <a:rPr lang="sv-SE" dirty="0"/>
              <a:t> </a:t>
            </a:r>
            <a:r>
              <a:rPr lang="sv-SE" dirty="0" err="1"/>
              <a:t>homogenious</a:t>
            </a:r>
            <a:r>
              <a:rPr lang="sv-SE" dirty="0"/>
              <a:t> </a:t>
            </a:r>
            <a:r>
              <a:rPr lang="sv-SE" dirty="0" err="1"/>
              <a:t>target</a:t>
            </a:r>
            <a:r>
              <a:rPr lang="sv-SE" dirty="0"/>
              <a:t> populations for </a:t>
            </a:r>
            <a:r>
              <a:rPr lang="sv-SE" dirty="0" err="1"/>
              <a:t>specific</a:t>
            </a:r>
            <a:r>
              <a:rPr lang="sv-SE" dirty="0"/>
              <a:t> interventions</a:t>
            </a:r>
          </a:p>
          <a:p>
            <a:endParaRPr lang="sv-SE" dirty="0"/>
          </a:p>
          <a:p>
            <a:r>
              <a:rPr lang="sv-SE" dirty="0"/>
              <a:t>PPI: </a:t>
            </a:r>
            <a:r>
              <a:rPr lang="sv-SE" dirty="0" err="1"/>
              <a:t>what</a:t>
            </a:r>
            <a:r>
              <a:rPr lang="sv-SE" dirty="0"/>
              <a:t> </a:t>
            </a:r>
            <a:r>
              <a:rPr lang="sv-SE" dirty="0" err="1"/>
              <a:t>terminology</a:t>
            </a:r>
            <a:r>
              <a:rPr lang="sv-SE" dirty="0"/>
              <a:t>; to </a:t>
            </a:r>
            <a:r>
              <a:rPr lang="sv-SE" dirty="0" err="1"/>
              <a:t>use</a:t>
            </a:r>
            <a:r>
              <a:rPr lang="sv-SE" dirty="0"/>
              <a:t> risk and prevention, </a:t>
            </a:r>
            <a:r>
              <a:rPr lang="sv-SE" dirty="0" err="1"/>
              <a:t>more</a:t>
            </a:r>
            <a:r>
              <a:rPr lang="sv-SE" dirty="0"/>
              <a:t> stigma, </a:t>
            </a:r>
            <a:r>
              <a:rPr lang="sv-SE" dirty="0" err="1"/>
              <a:t>differences</a:t>
            </a:r>
            <a:r>
              <a:rPr lang="sv-SE" dirty="0"/>
              <a:t> </a:t>
            </a:r>
            <a:r>
              <a:rPr lang="sv-SE" dirty="0" err="1"/>
              <a:t>between</a:t>
            </a:r>
            <a:r>
              <a:rPr lang="sv-SE" dirty="0"/>
              <a:t> </a:t>
            </a:r>
            <a:r>
              <a:rPr lang="sv-SE" dirty="0" err="1"/>
              <a:t>countries</a:t>
            </a:r>
            <a:r>
              <a:rPr lang="sv-SE" dirty="0"/>
              <a:t>. Brain </a:t>
            </a:r>
            <a:r>
              <a:rPr lang="sv-SE" dirty="0" err="1"/>
              <a:t>health</a:t>
            </a:r>
            <a:r>
              <a:rPr lang="sv-SE" dirty="0"/>
              <a:t>. </a:t>
            </a:r>
            <a:r>
              <a:rPr lang="sv-SE" dirty="0" err="1"/>
              <a:t>Easy</a:t>
            </a:r>
            <a:r>
              <a:rPr lang="sv-SE" dirty="0"/>
              <a:t> to understand, not </a:t>
            </a:r>
            <a:r>
              <a:rPr lang="sv-SE" dirty="0" err="1"/>
              <a:t>stigmataizing</a:t>
            </a:r>
            <a:r>
              <a:rPr lang="sv-SE" dirty="0"/>
              <a:t>. (not prevention potential)   </a:t>
            </a:r>
          </a:p>
          <a:p>
            <a:r>
              <a:rPr lang="sv-SE" dirty="0"/>
              <a:t> </a:t>
            </a:r>
          </a:p>
        </p:txBody>
      </p:sp>
      <p:sp>
        <p:nvSpPr>
          <p:cNvPr id="4" name="Slide Number Placeholder 3"/>
          <p:cNvSpPr>
            <a:spLocks noGrp="1"/>
          </p:cNvSpPr>
          <p:nvPr>
            <p:ph type="sldNum" sz="quarter" idx="5"/>
          </p:nvPr>
        </p:nvSpPr>
        <p:spPr/>
        <p:txBody>
          <a:bodyPr/>
          <a:lstStyle/>
          <a:p>
            <a:fld id="{320DD3DB-FBD1-40E6-B0A4-1B5FE7BAA002}" type="slidenum">
              <a:rPr lang="en-GB" smtClean="0"/>
              <a:t>7</a:t>
            </a:fld>
            <a:endParaRPr lang="en-GB"/>
          </a:p>
        </p:txBody>
      </p:sp>
    </p:spTree>
    <p:extLst>
      <p:ext uri="{BB962C8B-B14F-4D97-AF65-F5344CB8AC3E}">
        <p14:creationId xmlns:p14="http://schemas.microsoft.com/office/powerpoint/2010/main" val="374045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Qualitative</a:t>
            </a:r>
            <a:r>
              <a:rPr lang="sv-SE" dirty="0"/>
              <a:t> and </a:t>
            </a:r>
            <a:r>
              <a:rPr lang="sv-SE" dirty="0" err="1"/>
              <a:t>quantitaive</a:t>
            </a:r>
            <a:r>
              <a:rPr lang="sv-SE" dirty="0"/>
              <a:t> </a:t>
            </a:r>
            <a:r>
              <a:rPr lang="sv-SE" dirty="0" err="1"/>
              <a:t>methodology</a:t>
            </a:r>
            <a:r>
              <a:rPr lang="sv-SE" dirty="0"/>
              <a:t> </a:t>
            </a:r>
          </a:p>
          <a:p>
            <a:r>
              <a:rPr lang="sv-SE" dirty="0" err="1"/>
              <a:t>Earlies</a:t>
            </a:r>
            <a:r>
              <a:rPr lang="sv-SE" dirty="0"/>
              <a:t> </a:t>
            </a:r>
            <a:r>
              <a:rPr lang="sv-SE" dirty="0" err="1"/>
              <a:t>statges</a:t>
            </a:r>
            <a:r>
              <a:rPr lang="sv-SE" dirty="0"/>
              <a:t> </a:t>
            </a:r>
            <a:r>
              <a:rPr lang="sv-SE" dirty="0" err="1"/>
              <a:t>what</a:t>
            </a:r>
            <a:r>
              <a:rPr lang="sv-SE" dirty="0"/>
              <a:t> </a:t>
            </a:r>
            <a:r>
              <a:rPr lang="sv-SE" dirty="0" err="1"/>
              <a:t>does</a:t>
            </a:r>
            <a:r>
              <a:rPr lang="sv-SE" dirty="0"/>
              <a:t> the </a:t>
            </a:r>
            <a:r>
              <a:rPr lang="sv-SE" dirty="0" err="1"/>
              <a:t>biomarkers</a:t>
            </a:r>
            <a:r>
              <a:rPr lang="sv-SE" dirty="0"/>
              <a:t> </a:t>
            </a:r>
            <a:r>
              <a:rPr lang="sv-SE" dirty="0" err="1"/>
              <a:t>mean</a:t>
            </a:r>
            <a:r>
              <a:rPr lang="sv-SE" dirty="0"/>
              <a:t>. </a:t>
            </a:r>
            <a:r>
              <a:rPr lang="sv-SE" dirty="0" err="1"/>
              <a:t>What</a:t>
            </a:r>
            <a:r>
              <a:rPr lang="sv-SE" dirty="0"/>
              <a:t> is the risk. </a:t>
            </a:r>
            <a:r>
              <a:rPr lang="sv-SE" dirty="0" err="1"/>
              <a:t>Empowering</a:t>
            </a:r>
            <a:r>
              <a:rPr lang="sv-SE" dirty="0"/>
              <a:t> </a:t>
            </a:r>
            <a:r>
              <a:rPr lang="sv-SE" dirty="0" err="1"/>
              <a:t>patientes</a:t>
            </a:r>
            <a:r>
              <a:rPr lang="sv-SE" dirty="0"/>
              <a:t>. </a:t>
            </a:r>
          </a:p>
          <a:p>
            <a:endParaRPr lang="sv-SE" dirty="0"/>
          </a:p>
          <a:p>
            <a:r>
              <a:rPr lang="sv-SE" dirty="0"/>
              <a:t>PPI: risk </a:t>
            </a:r>
            <a:r>
              <a:rPr lang="sv-SE" dirty="0" err="1"/>
              <a:t>of</a:t>
            </a:r>
            <a:r>
              <a:rPr lang="sv-SE" dirty="0"/>
              <a:t> </a:t>
            </a:r>
            <a:r>
              <a:rPr lang="sv-SE" dirty="0" err="1"/>
              <a:t>taking</a:t>
            </a:r>
            <a:r>
              <a:rPr lang="sv-SE" dirty="0"/>
              <a:t> the </a:t>
            </a:r>
            <a:r>
              <a:rPr lang="sv-SE" dirty="0" err="1"/>
              <a:t>drug</a:t>
            </a:r>
            <a:r>
              <a:rPr lang="sv-SE" dirty="0"/>
              <a:t>? </a:t>
            </a:r>
            <a:r>
              <a:rPr lang="sv-SE" dirty="0" err="1"/>
              <a:t>Without</a:t>
            </a:r>
            <a:r>
              <a:rPr lang="sv-SE" dirty="0"/>
              <a:t> the </a:t>
            </a:r>
            <a:r>
              <a:rPr lang="sv-SE" dirty="0" err="1"/>
              <a:t>diagnoses</a:t>
            </a:r>
            <a:r>
              <a:rPr lang="sv-SE" dirty="0"/>
              <a:t> (at risk persons). Risk/benefit? </a:t>
            </a:r>
            <a:r>
              <a:rPr lang="sv-SE" dirty="0" err="1"/>
              <a:t>Informed</a:t>
            </a:r>
            <a:r>
              <a:rPr lang="sv-SE" dirty="0"/>
              <a:t> </a:t>
            </a:r>
            <a:r>
              <a:rPr lang="sv-SE" dirty="0" err="1"/>
              <a:t>concnent</a:t>
            </a:r>
            <a:r>
              <a:rPr lang="sv-SE" dirty="0"/>
              <a:t>; </a:t>
            </a:r>
            <a:r>
              <a:rPr lang="sv-SE" dirty="0" err="1"/>
              <a:t>clear</a:t>
            </a:r>
            <a:r>
              <a:rPr lang="sv-SE" dirty="0"/>
              <a:t> </a:t>
            </a:r>
            <a:r>
              <a:rPr lang="sv-SE" dirty="0" err="1"/>
              <a:t>discription</a:t>
            </a:r>
            <a:r>
              <a:rPr lang="sv-SE" dirty="0"/>
              <a:t>. </a:t>
            </a:r>
          </a:p>
          <a:p>
            <a:r>
              <a:rPr lang="sv-SE" dirty="0"/>
              <a:t>Social part </a:t>
            </a:r>
            <a:r>
              <a:rPr lang="sv-SE" dirty="0" err="1"/>
              <a:t>of</a:t>
            </a:r>
            <a:r>
              <a:rPr lang="sv-SE" dirty="0"/>
              <a:t> the intervention </a:t>
            </a:r>
            <a:r>
              <a:rPr lang="sv-SE" dirty="0" err="1"/>
              <a:t>important</a:t>
            </a:r>
            <a:r>
              <a:rPr lang="sv-SE" dirty="0"/>
              <a:t>. </a:t>
            </a:r>
          </a:p>
        </p:txBody>
      </p:sp>
      <p:sp>
        <p:nvSpPr>
          <p:cNvPr id="4" name="Slide Number Placeholder 3"/>
          <p:cNvSpPr>
            <a:spLocks noGrp="1"/>
          </p:cNvSpPr>
          <p:nvPr>
            <p:ph type="sldNum" sz="quarter" idx="5"/>
          </p:nvPr>
        </p:nvSpPr>
        <p:spPr/>
        <p:txBody>
          <a:bodyPr/>
          <a:lstStyle/>
          <a:p>
            <a:fld id="{320DD3DB-FBD1-40E6-B0A4-1B5FE7BAA002}" type="slidenum">
              <a:rPr lang="en-GB" smtClean="0"/>
              <a:t>8</a:t>
            </a:fld>
            <a:endParaRPr lang="en-GB"/>
          </a:p>
        </p:txBody>
      </p:sp>
    </p:spTree>
    <p:extLst>
      <p:ext uri="{BB962C8B-B14F-4D97-AF65-F5344CB8AC3E}">
        <p14:creationId xmlns:p14="http://schemas.microsoft.com/office/powerpoint/2010/main" val="2517801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Sweden, Finland (2), </a:t>
            </a:r>
            <a:r>
              <a:rPr lang="sv-SE" dirty="0" err="1"/>
              <a:t>Hungary</a:t>
            </a:r>
            <a:r>
              <a:rPr lang="sv-SE" dirty="0"/>
              <a:t> </a:t>
            </a:r>
          </a:p>
          <a:p>
            <a:r>
              <a:rPr lang="sv-SE" dirty="0"/>
              <a:t>PPI has </a:t>
            </a:r>
            <a:r>
              <a:rPr lang="sv-SE" dirty="0" err="1"/>
              <a:t>been</a:t>
            </a:r>
            <a:r>
              <a:rPr lang="sv-SE" dirty="0"/>
              <a:t> </a:t>
            </a:r>
            <a:r>
              <a:rPr lang="sv-SE" dirty="0" err="1"/>
              <a:t>giving</a:t>
            </a:r>
            <a:r>
              <a:rPr lang="sv-SE" dirty="0"/>
              <a:t> feedback online register: trust </a:t>
            </a:r>
            <a:r>
              <a:rPr lang="sv-SE" dirty="0" err="1"/>
              <a:t>worthniness</a:t>
            </a:r>
            <a:r>
              <a:rPr lang="sv-SE" dirty="0"/>
              <a:t>, info on internet. Information </a:t>
            </a:r>
            <a:r>
              <a:rPr lang="sv-SE" dirty="0" err="1"/>
              <a:t>safe</a:t>
            </a:r>
            <a:r>
              <a:rPr lang="sv-SE" dirty="0"/>
              <a:t>. Get access to information </a:t>
            </a:r>
            <a:r>
              <a:rPr lang="sv-SE" dirty="0" err="1"/>
              <a:t>you</a:t>
            </a:r>
            <a:r>
              <a:rPr lang="sv-SE" dirty="0"/>
              <a:t> trust (</a:t>
            </a:r>
            <a:r>
              <a:rPr lang="sv-SE" dirty="0" err="1"/>
              <a:t>lot</a:t>
            </a:r>
            <a:r>
              <a:rPr lang="sv-SE" dirty="0"/>
              <a:t> </a:t>
            </a:r>
            <a:r>
              <a:rPr lang="sv-SE" dirty="0" err="1"/>
              <a:t>of</a:t>
            </a:r>
            <a:r>
              <a:rPr lang="sv-SE" dirty="0"/>
              <a:t> information in </a:t>
            </a:r>
            <a:r>
              <a:rPr lang="sv-SE" dirty="0" err="1"/>
              <a:t>in</a:t>
            </a:r>
            <a:r>
              <a:rPr lang="sv-SE" dirty="0"/>
              <a:t> the internet) </a:t>
            </a:r>
          </a:p>
          <a:p>
            <a:endParaRPr lang="sv-SE" dirty="0"/>
          </a:p>
          <a:p>
            <a:r>
              <a:rPr lang="sv-SE" dirty="0" err="1"/>
              <a:t>We</a:t>
            </a:r>
            <a:r>
              <a:rPr lang="sv-SE" dirty="0"/>
              <a:t> </a:t>
            </a:r>
            <a:r>
              <a:rPr lang="sv-SE" dirty="0" err="1"/>
              <a:t>are</a:t>
            </a:r>
            <a:r>
              <a:rPr lang="sv-SE" dirty="0"/>
              <a:t> </a:t>
            </a:r>
            <a:r>
              <a:rPr lang="sv-SE" dirty="0" err="1"/>
              <a:t>shaping</a:t>
            </a:r>
            <a:r>
              <a:rPr lang="sv-SE" dirty="0"/>
              <a:t> the </a:t>
            </a:r>
            <a:r>
              <a:rPr lang="sv-SE" dirty="0" err="1"/>
              <a:t>reserach</a:t>
            </a:r>
            <a:r>
              <a:rPr lang="sv-SE" dirty="0"/>
              <a:t> and </a:t>
            </a:r>
            <a:r>
              <a:rPr lang="sv-SE" dirty="0" err="1"/>
              <a:t>protocols</a:t>
            </a:r>
            <a:r>
              <a:rPr lang="sv-SE" dirty="0"/>
              <a:t> </a:t>
            </a:r>
            <a:r>
              <a:rPr lang="sv-SE" dirty="0" err="1"/>
              <a:t>according</a:t>
            </a:r>
            <a:r>
              <a:rPr lang="sv-SE" dirty="0"/>
              <a:t> to </a:t>
            </a:r>
            <a:r>
              <a:rPr lang="sv-SE" dirty="0" err="1"/>
              <a:t>this</a:t>
            </a:r>
            <a:r>
              <a:rPr lang="sv-SE" dirty="0"/>
              <a:t> feedback    </a:t>
            </a:r>
          </a:p>
        </p:txBody>
      </p:sp>
      <p:sp>
        <p:nvSpPr>
          <p:cNvPr id="4" name="Slide Number Placeholder 3"/>
          <p:cNvSpPr>
            <a:spLocks noGrp="1"/>
          </p:cNvSpPr>
          <p:nvPr>
            <p:ph type="sldNum" sz="quarter" idx="5"/>
          </p:nvPr>
        </p:nvSpPr>
        <p:spPr/>
        <p:txBody>
          <a:bodyPr/>
          <a:lstStyle/>
          <a:p>
            <a:fld id="{320DD3DB-FBD1-40E6-B0A4-1B5FE7BAA002}" type="slidenum">
              <a:rPr lang="en-GB" smtClean="0"/>
              <a:t>9</a:t>
            </a:fld>
            <a:endParaRPr lang="en-GB"/>
          </a:p>
        </p:txBody>
      </p:sp>
    </p:spTree>
    <p:extLst>
      <p:ext uri="{BB962C8B-B14F-4D97-AF65-F5344CB8AC3E}">
        <p14:creationId xmlns:p14="http://schemas.microsoft.com/office/powerpoint/2010/main" val="516800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6051" y="1637080"/>
            <a:ext cx="10058400" cy="3349102"/>
          </a:xfrm>
        </p:spPr>
        <p:txBody>
          <a:bodyPr anchor="b">
            <a:normAutofit/>
          </a:bodyPr>
          <a:lstStyle>
            <a:lvl1pPr algn="ctr">
              <a:lnSpc>
                <a:spcPct val="85000"/>
              </a:lnSpc>
              <a:defRPr sz="66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8821" y="5116691"/>
            <a:ext cx="100584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a:cxnSpLocks/>
          </p:cNvCxnSpPr>
          <p:nvPr/>
        </p:nvCxnSpPr>
        <p:spPr>
          <a:xfrm>
            <a:off x="1704000" y="6481299"/>
            <a:ext cx="87840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0" name="Rectangle 9">
            <a:extLst>
              <a:ext uri="{FF2B5EF4-FFF2-40B4-BE49-F238E27FC236}">
                <a16:creationId xmlns:a16="http://schemas.microsoft.com/office/drawing/2014/main" id="{B2761F60-9A17-43BE-9B56-15A219F8CC74}"/>
              </a:ext>
            </a:extLst>
          </p:cNvPr>
          <p:cNvSpPr/>
          <p:nvPr userDrawn="1"/>
        </p:nvSpPr>
        <p:spPr>
          <a:xfrm>
            <a:off x="1" y="6627509"/>
            <a:ext cx="12192001" cy="252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D7B9688-6C1C-4E6B-967C-D656D70065D2}"/>
              </a:ext>
            </a:extLst>
          </p:cNvPr>
          <p:cNvSpPr/>
          <p:nvPr userDrawn="1"/>
        </p:nvSpPr>
        <p:spPr>
          <a:xfrm>
            <a:off x="-5" y="6570404"/>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12" name="Date Placeholder 3">
            <a:extLst>
              <a:ext uri="{FF2B5EF4-FFF2-40B4-BE49-F238E27FC236}">
                <a16:creationId xmlns:a16="http://schemas.microsoft.com/office/drawing/2014/main" id="{3D3E81AC-0CD9-4090-A641-996A3C3D6C5E}"/>
              </a:ext>
            </a:extLst>
          </p:cNvPr>
          <p:cNvSpPr>
            <a:spLocks noGrp="1"/>
          </p:cNvSpPr>
          <p:nvPr>
            <p:ph type="dt" sz="half" idx="2"/>
          </p:nvPr>
        </p:nvSpPr>
        <p:spPr>
          <a:xfrm>
            <a:off x="1106051" y="6652189"/>
            <a:ext cx="1146004" cy="212149"/>
          </a:xfrm>
          <a:prstGeom prst="rect">
            <a:avLst/>
          </a:prstGeom>
        </p:spPr>
        <p:txBody>
          <a:bodyPr vert="horz" lIns="91440" tIns="45720" rIns="91440" bIns="45720" rtlCol="0" anchor="ctr"/>
          <a:lstStyle>
            <a:lvl1pPr algn="l">
              <a:defRPr sz="800">
                <a:solidFill>
                  <a:srgbClr val="FFFFFF"/>
                </a:solidFill>
              </a:defRPr>
            </a:lvl1pPr>
          </a:lstStyle>
          <a:p>
            <a:fld id="{B61ACF10-3B5F-4708-AAFE-F14FA1B22338}" type="datetime5">
              <a:rPr lang="en-GB" smtClean="0"/>
              <a:t>4-May-22</a:t>
            </a:fld>
            <a:endParaRPr lang="en-GB" dirty="0"/>
          </a:p>
        </p:txBody>
      </p:sp>
      <p:sp>
        <p:nvSpPr>
          <p:cNvPr id="13" name="Footer Placeholder 4">
            <a:extLst>
              <a:ext uri="{FF2B5EF4-FFF2-40B4-BE49-F238E27FC236}">
                <a16:creationId xmlns:a16="http://schemas.microsoft.com/office/drawing/2014/main" id="{C73EE397-AFF7-4668-9E38-A5BDDA7977D7}"/>
              </a:ext>
            </a:extLst>
          </p:cNvPr>
          <p:cNvSpPr>
            <a:spLocks noGrp="1"/>
          </p:cNvSpPr>
          <p:nvPr>
            <p:ph type="ftr" sz="quarter" idx="3"/>
          </p:nvPr>
        </p:nvSpPr>
        <p:spPr>
          <a:xfrm>
            <a:off x="3017882" y="6653134"/>
            <a:ext cx="8146569" cy="210259"/>
          </a:xfrm>
          <a:prstGeom prst="rect">
            <a:avLst/>
          </a:prstGeom>
        </p:spPr>
        <p:txBody>
          <a:bodyPr vert="horz" lIns="91440" tIns="45720" rIns="91440" bIns="45720" rtlCol="0" anchor="ctr"/>
          <a:lstStyle>
            <a:lvl1pPr algn="ctr">
              <a:defRPr sz="800" cap="all" baseline="0">
                <a:solidFill>
                  <a:srgbClr val="FFFFFF"/>
                </a:solidFill>
              </a:defRPr>
            </a:lvl1pPr>
          </a:lstStyle>
          <a:p>
            <a:endParaRPr lang="en-GB" dirty="0"/>
          </a:p>
        </p:txBody>
      </p:sp>
      <p:pic>
        <p:nvPicPr>
          <p:cNvPr id="14" name="Picture 13">
            <a:extLst>
              <a:ext uri="{FF2B5EF4-FFF2-40B4-BE49-F238E27FC236}">
                <a16:creationId xmlns:a16="http://schemas.microsoft.com/office/drawing/2014/main" id="{7E61ED88-D18E-43CF-B184-E289A4E2AB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37096" y="221597"/>
            <a:ext cx="1930436" cy="1284899"/>
          </a:xfrm>
          <a:prstGeom prst="rect">
            <a:avLst/>
          </a:prstGeom>
        </p:spPr>
      </p:pic>
    </p:spTree>
    <p:extLst>
      <p:ext uri="{BB962C8B-B14F-4D97-AF65-F5344CB8AC3E}">
        <p14:creationId xmlns:p14="http://schemas.microsoft.com/office/powerpoint/2010/main" val="34301307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23CFA-35CF-4836-84F4-E0B2C5F66037}" type="datetime5">
              <a:rPr lang="en-GB" smtClean="0"/>
              <a:t>4-May-22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69629E-BFA5-457D-9A18-227BBD25AA2A}" type="slidenum">
              <a:rPr lang="en-GB" smtClean="0"/>
              <a:t>‹#›</a:t>
            </a:fld>
            <a:endParaRPr lang="en-GB" dirty="0"/>
          </a:p>
        </p:txBody>
      </p:sp>
      <p:sp>
        <p:nvSpPr>
          <p:cNvPr id="7" name="Title 1">
            <a:extLst>
              <a:ext uri="{FF2B5EF4-FFF2-40B4-BE49-F238E27FC236}">
                <a16:creationId xmlns:a16="http://schemas.microsoft.com/office/drawing/2014/main" id="{B99817D1-C995-4BD9-9C77-22671AE31274}"/>
              </a:ext>
            </a:extLst>
          </p:cNvPr>
          <p:cNvSpPr>
            <a:spLocks noGrp="1"/>
          </p:cNvSpPr>
          <p:nvPr>
            <p:ph type="title"/>
          </p:nvPr>
        </p:nvSpPr>
        <p:spPr>
          <a:xfrm>
            <a:off x="353960" y="1129022"/>
            <a:ext cx="11513573" cy="71881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82401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19205" y="1129022"/>
            <a:ext cx="2114463" cy="519765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8332" y="1129023"/>
            <a:ext cx="8933152" cy="519765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44F1E1C2-C94F-4906-BECF-4CA4A2F5BCAC}"/>
              </a:ext>
            </a:extLst>
          </p:cNvPr>
          <p:cNvSpPr/>
          <p:nvPr userDrawn="1"/>
        </p:nvSpPr>
        <p:spPr>
          <a:xfrm>
            <a:off x="1" y="6627509"/>
            <a:ext cx="12192001" cy="252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B7C4D8B7-B4DC-4564-B828-0008E9E94C6C}"/>
              </a:ext>
            </a:extLst>
          </p:cNvPr>
          <p:cNvSpPr/>
          <p:nvPr userDrawn="1"/>
        </p:nvSpPr>
        <p:spPr>
          <a:xfrm>
            <a:off x="-5" y="6570404"/>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4" name="Rectangle 3">
            <a:extLst>
              <a:ext uri="{FF2B5EF4-FFF2-40B4-BE49-F238E27FC236}">
                <a16:creationId xmlns:a16="http://schemas.microsoft.com/office/drawing/2014/main" id="{F2697CCB-4415-4980-99C5-A84523500919}"/>
              </a:ext>
            </a:extLst>
          </p:cNvPr>
          <p:cNvSpPr/>
          <p:nvPr userDrawn="1"/>
        </p:nvSpPr>
        <p:spPr>
          <a:xfrm flipV="1">
            <a:off x="-6" y="940105"/>
            <a:ext cx="12192001"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17" name="Date Placeholder 3">
            <a:extLst>
              <a:ext uri="{FF2B5EF4-FFF2-40B4-BE49-F238E27FC236}">
                <a16:creationId xmlns:a16="http://schemas.microsoft.com/office/drawing/2014/main" id="{012CC7F0-6CF3-4CC0-8748-5D96938DE7A3}"/>
              </a:ext>
            </a:extLst>
          </p:cNvPr>
          <p:cNvSpPr>
            <a:spLocks noGrp="1"/>
          </p:cNvSpPr>
          <p:nvPr>
            <p:ph type="dt" sz="half" idx="10"/>
          </p:nvPr>
        </p:nvSpPr>
        <p:spPr>
          <a:xfrm>
            <a:off x="358333" y="6645852"/>
            <a:ext cx="1146004" cy="212149"/>
          </a:xfrm>
        </p:spPr>
        <p:txBody>
          <a:bodyPr/>
          <a:lstStyle/>
          <a:p>
            <a:fld id="{5F6F59FF-E049-4BD6-BFA5-C296CA13C5EE}" type="datetime5">
              <a:rPr lang="en-GB" smtClean="0"/>
              <a:t>4-May-22</a:t>
            </a:fld>
            <a:endParaRPr lang="en-GB"/>
          </a:p>
        </p:txBody>
      </p:sp>
      <p:sp>
        <p:nvSpPr>
          <p:cNvPr id="18" name="Footer Placeholder 4">
            <a:extLst>
              <a:ext uri="{FF2B5EF4-FFF2-40B4-BE49-F238E27FC236}">
                <a16:creationId xmlns:a16="http://schemas.microsoft.com/office/drawing/2014/main" id="{5625BF89-FCE3-4A6D-894D-7CE02311CEFE}"/>
              </a:ext>
            </a:extLst>
          </p:cNvPr>
          <p:cNvSpPr>
            <a:spLocks noGrp="1"/>
          </p:cNvSpPr>
          <p:nvPr>
            <p:ph type="ftr" sz="quarter" idx="11"/>
          </p:nvPr>
        </p:nvSpPr>
        <p:spPr>
          <a:xfrm>
            <a:off x="1956637" y="6648922"/>
            <a:ext cx="8146569" cy="210259"/>
          </a:xfrm>
        </p:spPr>
        <p:txBody>
          <a:bodyPr/>
          <a:lstStyle/>
          <a:p>
            <a:endParaRPr lang="en-GB" dirty="0"/>
          </a:p>
        </p:txBody>
      </p:sp>
      <p:sp>
        <p:nvSpPr>
          <p:cNvPr id="19" name="Slide Number Placeholder 5">
            <a:extLst>
              <a:ext uri="{FF2B5EF4-FFF2-40B4-BE49-F238E27FC236}">
                <a16:creationId xmlns:a16="http://schemas.microsoft.com/office/drawing/2014/main" id="{1B041F65-40E1-4FBF-8863-C2BF5D2C0ECB}"/>
              </a:ext>
            </a:extLst>
          </p:cNvPr>
          <p:cNvSpPr>
            <a:spLocks noGrp="1"/>
          </p:cNvSpPr>
          <p:nvPr>
            <p:ph type="sldNum" sz="quarter" idx="12"/>
          </p:nvPr>
        </p:nvSpPr>
        <p:spPr>
          <a:xfrm>
            <a:off x="10555508" y="6648687"/>
            <a:ext cx="1312025" cy="210259"/>
          </a:xfrm>
        </p:spPr>
        <p:txBody>
          <a:bodyPr/>
          <a:lstStyle/>
          <a:p>
            <a:fld id="{1A69629E-BFA5-457D-9A18-227BBD25AA2A}" type="slidenum">
              <a:rPr lang="en-GB" smtClean="0"/>
              <a:t>‹#›</a:t>
            </a:fld>
            <a:endParaRPr lang="en-GB"/>
          </a:p>
        </p:txBody>
      </p:sp>
      <p:pic>
        <p:nvPicPr>
          <p:cNvPr id="12" name="Picture 11">
            <a:extLst>
              <a:ext uri="{FF2B5EF4-FFF2-40B4-BE49-F238E27FC236}">
                <a16:creationId xmlns:a16="http://schemas.microsoft.com/office/drawing/2014/main" id="{73ACB24C-D229-4ED7-B331-0FB8672813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3960" y="221597"/>
            <a:ext cx="2899730" cy="575306"/>
          </a:xfrm>
          <a:prstGeom prst="rect">
            <a:avLst/>
          </a:prstGeom>
        </p:spPr>
      </p:pic>
    </p:spTree>
    <p:extLst>
      <p:ext uri="{BB962C8B-B14F-4D97-AF65-F5344CB8AC3E}">
        <p14:creationId xmlns:p14="http://schemas.microsoft.com/office/powerpoint/2010/main" val="410938833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6051" y="1637080"/>
            <a:ext cx="10058400" cy="3349102"/>
          </a:xfrm>
        </p:spPr>
        <p:txBody>
          <a:bodyPr anchor="b">
            <a:normAutofit/>
          </a:bodyPr>
          <a:lstStyle>
            <a:lvl1pPr algn="ctr">
              <a:lnSpc>
                <a:spcPct val="85000"/>
              </a:lnSpc>
              <a:defRPr sz="66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8821" y="5116691"/>
            <a:ext cx="100584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a:cxnSpLocks/>
          </p:cNvCxnSpPr>
          <p:nvPr/>
        </p:nvCxnSpPr>
        <p:spPr>
          <a:xfrm>
            <a:off x="1704000" y="5052549"/>
            <a:ext cx="8784000" cy="0"/>
          </a:xfrm>
          <a:prstGeom prst="line">
            <a:avLst/>
          </a:prstGeom>
          <a:ln/>
        </p:spPr>
        <p:style>
          <a:lnRef idx="1">
            <a:schemeClr val="accent2"/>
          </a:lnRef>
          <a:fillRef idx="0">
            <a:schemeClr val="accent2"/>
          </a:fillRef>
          <a:effectRef idx="0">
            <a:schemeClr val="accent2"/>
          </a:effectRef>
          <a:fontRef idx="minor">
            <a:schemeClr val="tx1"/>
          </a:fontRef>
        </p:style>
      </p:cxnSp>
      <p:sp>
        <p:nvSpPr>
          <p:cNvPr id="10" name="Rectangle 9">
            <a:extLst>
              <a:ext uri="{FF2B5EF4-FFF2-40B4-BE49-F238E27FC236}">
                <a16:creationId xmlns:a16="http://schemas.microsoft.com/office/drawing/2014/main" id="{B2761F60-9A17-43BE-9B56-15A219F8CC74}"/>
              </a:ext>
            </a:extLst>
          </p:cNvPr>
          <p:cNvSpPr/>
          <p:nvPr userDrawn="1"/>
        </p:nvSpPr>
        <p:spPr>
          <a:xfrm>
            <a:off x="1" y="6627509"/>
            <a:ext cx="12192001" cy="252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D7B9688-6C1C-4E6B-967C-D656D70065D2}"/>
              </a:ext>
            </a:extLst>
          </p:cNvPr>
          <p:cNvSpPr/>
          <p:nvPr userDrawn="1"/>
        </p:nvSpPr>
        <p:spPr>
          <a:xfrm>
            <a:off x="-5" y="6570404"/>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12" name="Date Placeholder 3">
            <a:extLst>
              <a:ext uri="{FF2B5EF4-FFF2-40B4-BE49-F238E27FC236}">
                <a16:creationId xmlns:a16="http://schemas.microsoft.com/office/drawing/2014/main" id="{3D3E81AC-0CD9-4090-A641-996A3C3D6C5E}"/>
              </a:ext>
            </a:extLst>
          </p:cNvPr>
          <p:cNvSpPr>
            <a:spLocks noGrp="1"/>
          </p:cNvSpPr>
          <p:nvPr>
            <p:ph type="dt" sz="half" idx="2"/>
          </p:nvPr>
        </p:nvSpPr>
        <p:spPr>
          <a:xfrm>
            <a:off x="1106051" y="6652189"/>
            <a:ext cx="1146004" cy="212149"/>
          </a:xfrm>
          <a:prstGeom prst="rect">
            <a:avLst/>
          </a:prstGeom>
        </p:spPr>
        <p:txBody>
          <a:bodyPr vert="horz" lIns="91440" tIns="45720" rIns="91440" bIns="45720" rtlCol="0" anchor="ctr"/>
          <a:lstStyle>
            <a:lvl1pPr algn="l">
              <a:defRPr sz="800">
                <a:solidFill>
                  <a:srgbClr val="FFFFFF"/>
                </a:solidFill>
              </a:defRPr>
            </a:lvl1pPr>
          </a:lstStyle>
          <a:p>
            <a:fld id="{B61ACF10-3B5F-4708-AAFE-F14FA1B22338}" type="datetime5">
              <a:rPr lang="en-GB" smtClean="0"/>
              <a:t>4-May-22</a:t>
            </a:fld>
            <a:endParaRPr lang="en-GB" dirty="0"/>
          </a:p>
        </p:txBody>
      </p:sp>
      <p:sp>
        <p:nvSpPr>
          <p:cNvPr id="13" name="Footer Placeholder 4">
            <a:extLst>
              <a:ext uri="{FF2B5EF4-FFF2-40B4-BE49-F238E27FC236}">
                <a16:creationId xmlns:a16="http://schemas.microsoft.com/office/drawing/2014/main" id="{C73EE397-AFF7-4668-9E38-A5BDDA7977D7}"/>
              </a:ext>
            </a:extLst>
          </p:cNvPr>
          <p:cNvSpPr>
            <a:spLocks noGrp="1"/>
          </p:cNvSpPr>
          <p:nvPr>
            <p:ph type="ftr" sz="quarter" idx="3"/>
          </p:nvPr>
        </p:nvSpPr>
        <p:spPr>
          <a:xfrm>
            <a:off x="3017882" y="6653134"/>
            <a:ext cx="8146569" cy="210259"/>
          </a:xfrm>
          <a:prstGeom prst="rect">
            <a:avLst/>
          </a:prstGeom>
        </p:spPr>
        <p:txBody>
          <a:bodyPr vert="horz" lIns="91440" tIns="45720" rIns="91440" bIns="45720" rtlCol="0" anchor="ctr"/>
          <a:lstStyle>
            <a:lvl1pPr algn="ctr">
              <a:defRPr sz="800" cap="all" baseline="0">
                <a:solidFill>
                  <a:srgbClr val="FFFFFF"/>
                </a:solidFill>
              </a:defRPr>
            </a:lvl1pPr>
          </a:lstStyle>
          <a:p>
            <a:endParaRPr lang="en-GB" dirty="0"/>
          </a:p>
        </p:txBody>
      </p:sp>
      <p:pic>
        <p:nvPicPr>
          <p:cNvPr id="14" name="Picture 13">
            <a:extLst>
              <a:ext uri="{FF2B5EF4-FFF2-40B4-BE49-F238E27FC236}">
                <a16:creationId xmlns:a16="http://schemas.microsoft.com/office/drawing/2014/main" id="{7E61ED88-D18E-43CF-B184-E289A4E2AB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37096" y="221597"/>
            <a:ext cx="1930436" cy="1284899"/>
          </a:xfrm>
          <a:prstGeom prst="rect">
            <a:avLst/>
          </a:prstGeom>
        </p:spPr>
      </p:pic>
    </p:spTree>
    <p:extLst>
      <p:ext uri="{BB962C8B-B14F-4D97-AF65-F5344CB8AC3E}">
        <p14:creationId xmlns:p14="http://schemas.microsoft.com/office/powerpoint/2010/main" val="359053780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E5E8C-B124-419B-B995-F31193C5D9AE}" type="datetime5">
              <a:rPr lang="en-GB" smtClean="0"/>
              <a:t>4-May-22</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9629E-BFA5-457D-9A18-227BBD25AA2A}" type="slidenum">
              <a:rPr lang="en-GB" smtClean="0"/>
              <a:t>‹#›</a:t>
            </a:fld>
            <a:endParaRPr lang="en-GB"/>
          </a:p>
        </p:txBody>
      </p:sp>
    </p:spTree>
    <p:extLst>
      <p:ext uri="{BB962C8B-B14F-4D97-AF65-F5344CB8AC3E}">
        <p14:creationId xmlns:p14="http://schemas.microsoft.com/office/powerpoint/2010/main" val="499931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CB534-FEDC-446D-A53B-94879C4AFE93}"/>
              </a:ext>
            </a:extLst>
          </p:cNvPr>
          <p:cNvSpPr>
            <a:spLocks noGrp="1"/>
          </p:cNvSpPr>
          <p:nvPr>
            <p:ph type="ctrTitle" hasCustomPrompt="1"/>
          </p:nvPr>
        </p:nvSpPr>
        <p:spPr>
          <a:xfrm>
            <a:off x="358332" y="1637080"/>
            <a:ext cx="11509200" cy="3349102"/>
          </a:xfrm>
        </p:spPr>
        <p:txBody>
          <a:bodyPr anchor="b">
            <a:normAutofit/>
          </a:bodyPr>
          <a:lstStyle>
            <a:lvl1pPr algn="ctr">
              <a:lnSpc>
                <a:spcPct val="85000"/>
              </a:lnSpc>
              <a:defRPr sz="4800" spc="-50" baseline="0">
                <a:solidFill>
                  <a:schemeClr val="tx1">
                    <a:lumMod val="85000"/>
                    <a:lumOff val="15000"/>
                  </a:schemeClr>
                </a:solidFill>
              </a:defRPr>
            </a:lvl1pPr>
          </a:lstStyle>
          <a:p>
            <a:r>
              <a:rPr lang="en-US" dirty="0"/>
              <a:t>Click to edit the section header</a:t>
            </a:r>
          </a:p>
        </p:txBody>
      </p:sp>
      <p:sp>
        <p:nvSpPr>
          <p:cNvPr id="11" name="Subtitle 2">
            <a:extLst>
              <a:ext uri="{FF2B5EF4-FFF2-40B4-BE49-F238E27FC236}">
                <a16:creationId xmlns:a16="http://schemas.microsoft.com/office/drawing/2014/main" id="{E8351B8C-A47E-4BAE-A783-D5435DA79020}"/>
              </a:ext>
            </a:extLst>
          </p:cNvPr>
          <p:cNvSpPr>
            <a:spLocks noGrp="1"/>
          </p:cNvSpPr>
          <p:nvPr>
            <p:ph type="subTitle" idx="1"/>
          </p:nvPr>
        </p:nvSpPr>
        <p:spPr>
          <a:xfrm>
            <a:off x="358332" y="5116691"/>
            <a:ext cx="115092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4" name="Rectangle 13">
            <a:extLst>
              <a:ext uri="{FF2B5EF4-FFF2-40B4-BE49-F238E27FC236}">
                <a16:creationId xmlns:a16="http://schemas.microsoft.com/office/drawing/2014/main" id="{30E060AC-924F-49C6-BA44-78287B2D506C}"/>
              </a:ext>
            </a:extLst>
          </p:cNvPr>
          <p:cNvSpPr/>
          <p:nvPr userDrawn="1"/>
        </p:nvSpPr>
        <p:spPr>
          <a:xfrm>
            <a:off x="1" y="6627509"/>
            <a:ext cx="12192001" cy="252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5DFEDDA-D4A3-4996-806F-834576A9565C}"/>
              </a:ext>
            </a:extLst>
          </p:cNvPr>
          <p:cNvSpPr/>
          <p:nvPr userDrawn="1"/>
        </p:nvSpPr>
        <p:spPr>
          <a:xfrm>
            <a:off x="-5" y="6570404"/>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16" name="Date Placeholder 3">
            <a:extLst>
              <a:ext uri="{FF2B5EF4-FFF2-40B4-BE49-F238E27FC236}">
                <a16:creationId xmlns:a16="http://schemas.microsoft.com/office/drawing/2014/main" id="{0903D3AE-DFAB-42B1-946A-8068B64FD902}"/>
              </a:ext>
            </a:extLst>
          </p:cNvPr>
          <p:cNvSpPr>
            <a:spLocks noGrp="1"/>
          </p:cNvSpPr>
          <p:nvPr>
            <p:ph type="dt" sz="half" idx="2"/>
          </p:nvPr>
        </p:nvSpPr>
        <p:spPr>
          <a:xfrm>
            <a:off x="358333" y="6645852"/>
            <a:ext cx="1146004" cy="212149"/>
          </a:xfrm>
          <a:prstGeom prst="rect">
            <a:avLst/>
          </a:prstGeom>
        </p:spPr>
        <p:txBody>
          <a:bodyPr vert="horz" lIns="91440" tIns="45720" rIns="91440" bIns="45720" rtlCol="0" anchor="ctr"/>
          <a:lstStyle>
            <a:lvl1pPr algn="l">
              <a:defRPr sz="800">
                <a:solidFill>
                  <a:srgbClr val="FFFFFF"/>
                </a:solidFill>
              </a:defRPr>
            </a:lvl1pPr>
          </a:lstStyle>
          <a:p>
            <a:fld id="{996FAFE4-AB84-4813-8CC2-DC485EE3692F}" type="datetime5">
              <a:rPr lang="en-GB" smtClean="0"/>
              <a:t>4-May-22</a:t>
            </a:fld>
            <a:endParaRPr lang="en-GB" dirty="0"/>
          </a:p>
        </p:txBody>
      </p:sp>
      <p:sp>
        <p:nvSpPr>
          <p:cNvPr id="17" name="Footer Placeholder 4">
            <a:extLst>
              <a:ext uri="{FF2B5EF4-FFF2-40B4-BE49-F238E27FC236}">
                <a16:creationId xmlns:a16="http://schemas.microsoft.com/office/drawing/2014/main" id="{CF67637E-DF3D-44BB-B0EE-7444C5ED6BF9}"/>
              </a:ext>
            </a:extLst>
          </p:cNvPr>
          <p:cNvSpPr>
            <a:spLocks noGrp="1"/>
          </p:cNvSpPr>
          <p:nvPr>
            <p:ph type="ftr" sz="quarter" idx="3"/>
          </p:nvPr>
        </p:nvSpPr>
        <p:spPr>
          <a:xfrm>
            <a:off x="1956637" y="6648922"/>
            <a:ext cx="8146569" cy="210259"/>
          </a:xfrm>
          <a:prstGeom prst="rect">
            <a:avLst/>
          </a:prstGeom>
        </p:spPr>
        <p:txBody>
          <a:bodyPr vert="horz" lIns="91440" tIns="45720" rIns="91440" bIns="45720" rtlCol="0" anchor="ctr"/>
          <a:lstStyle>
            <a:lvl1pPr algn="ctr">
              <a:defRPr sz="800" cap="all" baseline="0">
                <a:solidFill>
                  <a:srgbClr val="FFFFFF"/>
                </a:solidFill>
              </a:defRPr>
            </a:lvl1pPr>
          </a:lstStyle>
          <a:p>
            <a:endParaRPr lang="en-GB" dirty="0"/>
          </a:p>
        </p:txBody>
      </p:sp>
      <p:sp>
        <p:nvSpPr>
          <p:cNvPr id="18" name="Slide Number Placeholder 5">
            <a:extLst>
              <a:ext uri="{FF2B5EF4-FFF2-40B4-BE49-F238E27FC236}">
                <a16:creationId xmlns:a16="http://schemas.microsoft.com/office/drawing/2014/main" id="{3CB8C339-95B8-4106-A401-6679298719AA}"/>
              </a:ext>
            </a:extLst>
          </p:cNvPr>
          <p:cNvSpPr>
            <a:spLocks noGrp="1"/>
          </p:cNvSpPr>
          <p:nvPr>
            <p:ph type="sldNum" sz="quarter" idx="4"/>
          </p:nvPr>
        </p:nvSpPr>
        <p:spPr>
          <a:xfrm>
            <a:off x="10555508" y="6648687"/>
            <a:ext cx="1312025" cy="210259"/>
          </a:xfrm>
          <a:prstGeom prst="rect">
            <a:avLst/>
          </a:prstGeom>
        </p:spPr>
        <p:txBody>
          <a:bodyPr vert="horz" lIns="91440" tIns="45720" rIns="91440" bIns="45720" rtlCol="0" anchor="ctr"/>
          <a:lstStyle>
            <a:lvl1pPr algn="r">
              <a:defRPr sz="800">
                <a:solidFill>
                  <a:srgbClr val="FFFFFF"/>
                </a:solidFill>
              </a:defRPr>
            </a:lvl1pPr>
          </a:lstStyle>
          <a:p>
            <a:fld id="{1A69629E-BFA5-457D-9A18-227BBD25AA2A}" type="slidenum">
              <a:rPr lang="en-GB" smtClean="0"/>
              <a:pPr/>
              <a:t>‹#›</a:t>
            </a:fld>
            <a:endParaRPr lang="en-GB"/>
          </a:p>
        </p:txBody>
      </p:sp>
      <p:cxnSp>
        <p:nvCxnSpPr>
          <p:cNvPr id="2" name="Straight Connector 1">
            <a:extLst>
              <a:ext uri="{FF2B5EF4-FFF2-40B4-BE49-F238E27FC236}">
                <a16:creationId xmlns:a16="http://schemas.microsoft.com/office/drawing/2014/main" id="{86E63E84-657A-4E66-801D-1BC1F022C108}"/>
              </a:ext>
            </a:extLst>
          </p:cNvPr>
          <p:cNvCxnSpPr>
            <a:cxnSpLocks/>
          </p:cNvCxnSpPr>
          <p:nvPr userDrawn="1"/>
        </p:nvCxnSpPr>
        <p:spPr>
          <a:xfrm>
            <a:off x="1158240" y="5052549"/>
            <a:ext cx="9875520"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19" name="Picture 18">
            <a:extLst>
              <a:ext uri="{FF2B5EF4-FFF2-40B4-BE49-F238E27FC236}">
                <a16:creationId xmlns:a16="http://schemas.microsoft.com/office/drawing/2014/main" id="{9254599D-76D9-4AE8-80CC-984297EEA0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37096" y="221597"/>
            <a:ext cx="1930436" cy="1284899"/>
          </a:xfrm>
          <a:prstGeom prst="rect">
            <a:avLst/>
          </a:prstGeom>
        </p:spPr>
      </p:pic>
    </p:spTree>
    <p:extLst>
      <p:ext uri="{BB962C8B-B14F-4D97-AF65-F5344CB8AC3E}">
        <p14:creationId xmlns:p14="http://schemas.microsoft.com/office/powerpoint/2010/main" val="2453446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3961" y="1991031"/>
            <a:ext cx="5649612" cy="4335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1" y="1991031"/>
            <a:ext cx="5649612" cy="4335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26F7BA-E902-43D2-ACEA-E1E646A883B4}" type="datetime5">
              <a:rPr lang="en-GB" smtClean="0"/>
              <a:t>4-May-22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9629E-BFA5-457D-9A18-227BBD25AA2A}" type="slidenum">
              <a:rPr lang="en-GB" smtClean="0"/>
              <a:t>‹#›</a:t>
            </a:fld>
            <a:endParaRPr lang="en-GB"/>
          </a:p>
        </p:txBody>
      </p:sp>
      <p:sp>
        <p:nvSpPr>
          <p:cNvPr id="11" name="Title 1">
            <a:extLst>
              <a:ext uri="{FF2B5EF4-FFF2-40B4-BE49-F238E27FC236}">
                <a16:creationId xmlns:a16="http://schemas.microsoft.com/office/drawing/2014/main" id="{A992E568-6C1E-4962-8080-3BA28F8E4B16}"/>
              </a:ext>
            </a:extLst>
          </p:cNvPr>
          <p:cNvSpPr>
            <a:spLocks noGrp="1"/>
          </p:cNvSpPr>
          <p:nvPr>
            <p:ph type="title"/>
          </p:nvPr>
        </p:nvSpPr>
        <p:spPr>
          <a:xfrm>
            <a:off x="353960" y="1129022"/>
            <a:ext cx="11513573" cy="71881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423230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3960" y="2008286"/>
            <a:ext cx="5620120" cy="736282"/>
          </a:xfrm>
        </p:spPr>
        <p:txBody>
          <a:bodyPr lIns="91440" rIns="91440" anchor="ctr">
            <a:normAutofit/>
          </a:bodyPr>
          <a:lstStyle>
            <a:lvl1pPr marL="0" indent="0">
              <a:buNone/>
              <a:defRPr sz="2000" b="0" cap="all" baseline="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3960" y="2744568"/>
            <a:ext cx="5620120" cy="3567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2008286"/>
            <a:ext cx="5620120" cy="736282"/>
          </a:xfrm>
        </p:spPr>
        <p:txBody>
          <a:bodyPr lIns="91440" rIns="91440" anchor="ctr">
            <a:normAutofit/>
          </a:bodyPr>
          <a:lstStyle>
            <a:lvl1pPr marL="0" indent="0">
              <a:buNone/>
              <a:defRPr sz="2000" b="0" cap="all" baseline="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744568"/>
            <a:ext cx="5620120" cy="3567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41E888-2C43-4F24-81E3-4C41A20C023D}" type="datetime5">
              <a:rPr lang="en-GB" smtClean="0"/>
              <a:t>4-May-22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69629E-BFA5-457D-9A18-227BBD25AA2A}" type="slidenum">
              <a:rPr lang="en-GB" smtClean="0"/>
              <a:t>‹#›</a:t>
            </a:fld>
            <a:endParaRPr lang="en-GB"/>
          </a:p>
        </p:txBody>
      </p:sp>
      <p:sp>
        <p:nvSpPr>
          <p:cNvPr id="10" name="Title 1">
            <a:extLst>
              <a:ext uri="{FF2B5EF4-FFF2-40B4-BE49-F238E27FC236}">
                <a16:creationId xmlns:a16="http://schemas.microsoft.com/office/drawing/2014/main" id="{4DEC94DB-BFE4-4556-8194-1E79A3B5FFDB}"/>
              </a:ext>
            </a:extLst>
          </p:cNvPr>
          <p:cNvSpPr>
            <a:spLocks noGrp="1"/>
          </p:cNvSpPr>
          <p:nvPr>
            <p:ph type="title"/>
          </p:nvPr>
        </p:nvSpPr>
        <p:spPr>
          <a:xfrm>
            <a:off x="353960" y="1129022"/>
            <a:ext cx="11513573" cy="71881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5594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E7653D-D0D1-406D-AE0B-192CEAE1ED2B}" type="datetime5">
              <a:rPr lang="en-GB" smtClean="0"/>
              <a:t>4-May-22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69629E-BFA5-457D-9A18-227BBD25AA2A}" type="slidenum">
              <a:rPr lang="en-GB" smtClean="0"/>
              <a:t>‹#›</a:t>
            </a:fld>
            <a:endParaRPr lang="en-GB"/>
          </a:p>
        </p:txBody>
      </p:sp>
    </p:spTree>
    <p:extLst>
      <p:ext uri="{BB962C8B-B14F-4D97-AF65-F5344CB8AC3E}">
        <p14:creationId xmlns:p14="http://schemas.microsoft.com/office/powerpoint/2010/main" val="2902429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305E56-FCAE-45A2-BE0F-47188C76F2D1}"/>
              </a:ext>
            </a:extLst>
          </p:cNvPr>
          <p:cNvSpPr/>
          <p:nvPr userDrawn="1"/>
        </p:nvSpPr>
        <p:spPr>
          <a:xfrm>
            <a:off x="1" y="6627509"/>
            <a:ext cx="12192001" cy="252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36DF88F-D352-4C58-A086-D5DE908F3024}"/>
              </a:ext>
            </a:extLst>
          </p:cNvPr>
          <p:cNvSpPr/>
          <p:nvPr userDrawn="1"/>
        </p:nvSpPr>
        <p:spPr>
          <a:xfrm>
            <a:off x="-5" y="6570404"/>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5" name="Rectangle 4">
            <a:extLst>
              <a:ext uri="{FF2B5EF4-FFF2-40B4-BE49-F238E27FC236}">
                <a16:creationId xmlns:a16="http://schemas.microsoft.com/office/drawing/2014/main" id="{139D31E8-ED5B-4DB1-8E1A-6FE02B36B946}"/>
              </a:ext>
            </a:extLst>
          </p:cNvPr>
          <p:cNvSpPr/>
          <p:nvPr userDrawn="1"/>
        </p:nvSpPr>
        <p:spPr>
          <a:xfrm flipV="1">
            <a:off x="-6" y="1161480"/>
            <a:ext cx="12192001"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9" name="Date Placeholder 3">
            <a:extLst>
              <a:ext uri="{FF2B5EF4-FFF2-40B4-BE49-F238E27FC236}">
                <a16:creationId xmlns:a16="http://schemas.microsoft.com/office/drawing/2014/main" id="{46A61ABE-4770-49E0-BAC5-8F4A773D58C1}"/>
              </a:ext>
            </a:extLst>
          </p:cNvPr>
          <p:cNvSpPr>
            <a:spLocks noGrp="1"/>
          </p:cNvSpPr>
          <p:nvPr>
            <p:ph type="dt" sz="half" idx="10"/>
          </p:nvPr>
        </p:nvSpPr>
        <p:spPr>
          <a:xfrm>
            <a:off x="358333" y="6645852"/>
            <a:ext cx="1146004" cy="212149"/>
          </a:xfrm>
        </p:spPr>
        <p:txBody>
          <a:bodyPr/>
          <a:lstStyle>
            <a:lvl1pPr>
              <a:defRPr lang="en-SE"/>
            </a:lvl1pPr>
          </a:lstStyle>
          <a:p>
            <a:fld id="{5F6F05A4-D9AC-4B9D-B4B6-1B32071D9AD7}" type="datetime5">
              <a:rPr lang="en-GB" smtClean="0"/>
              <a:t>4-May-22</a:t>
            </a:fld>
            <a:endParaRPr lang="en-SE"/>
          </a:p>
        </p:txBody>
      </p:sp>
      <p:sp>
        <p:nvSpPr>
          <p:cNvPr id="14" name="Footer Placeholder 4">
            <a:extLst>
              <a:ext uri="{FF2B5EF4-FFF2-40B4-BE49-F238E27FC236}">
                <a16:creationId xmlns:a16="http://schemas.microsoft.com/office/drawing/2014/main" id="{5C78B283-FA93-47D6-939C-4AF176EFA44D}"/>
              </a:ext>
            </a:extLst>
          </p:cNvPr>
          <p:cNvSpPr>
            <a:spLocks noGrp="1"/>
          </p:cNvSpPr>
          <p:nvPr>
            <p:ph type="ftr" sz="quarter" idx="11"/>
          </p:nvPr>
        </p:nvSpPr>
        <p:spPr>
          <a:xfrm>
            <a:off x="1956637" y="6648922"/>
            <a:ext cx="8146569" cy="210259"/>
          </a:xfrm>
        </p:spPr>
        <p:txBody>
          <a:bodyPr/>
          <a:lstStyle>
            <a:lvl1pPr>
              <a:defRPr lang="en-GB" dirty="0"/>
            </a:lvl1pPr>
          </a:lstStyle>
          <a:p>
            <a:endParaRPr lang="en-SE"/>
          </a:p>
        </p:txBody>
      </p:sp>
      <p:sp>
        <p:nvSpPr>
          <p:cNvPr id="16" name="Slide Number Placeholder 5">
            <a:extLst>
              <a:ext uri="{FF2B5EF4-FFF2-40B4-BE49-F238E27FC236}">
                <a16:creationId xmlns:a16="http://schemas.microsoft.com/office/drawing/2014/main" id="{DF13F898-0D44-4F21-839F-2D1FF4404707}"/>
              </a:ext>
            </a:extLst>
          </p:cNvPr>
          <p:cNvSpPr>
            <a:spLocks noGrp="1"/>
          </p:cNvSpPr>
          <p:nvPr>
            <p:ph type="sldNum" sz="quarter" idx="12"/>
          </p:nvPr>
        </p:nvSpPr>
        <p:spPr>
          <a:xfrm>
            <a:off x="10555508" y="6648687"/>
            <a:ext cx="1312025" cy="210259"/>
          </a:xfrm>
        </p:spPr>
        <p:txBody>
          <a:bodyPr/>
          <a:lstStyle>
            <a:lvl1pPr>
              <a:defRPr lang="en-GB" smtClean="0"/>
            </a:lvl1pPr>
          </a:lstStyle>
          <a:p>
            <a:fld id="{1A69629E-BFA5-457D-9A18-227BBD25AA2A}" type="slidenum">
              <a:rPr lang="en-SE" smtClean="0"/>
              <a:pPr/>
              <a:t>‹#›</a:t>
            </a:fld>
            <a:endParaRPr lang="en-SE"/>
          </a:p>
        </p:txBody>
      </p:sp>
      <p:pic>
        <p:nvPicPr>
          <p:cNvPr id="12" name="Picture 11">
            <a:extLst>
              <a:ext uri="{FF2B5EF4-FFF2-40B4-BE49-F238E27FC236}">
                <a16:creationId xmlns:a16="http://schemas.microsoft.com/office/drawing/2014/main" id="{40B1742E-1DEA-4501-8959-C6F3FE08A8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3960" y="221597"/>
            <a:ext cx="2899730" cy="575306"/>
          </a:xfrm>
          <a:prstGeom prst="rect">
            <a:avLst/>
          </a:prstGeom>
        </p:spPr>
      </p:pic>
    </p:spTree>
    <p:extLst>
      <p:ext uri="{BB962C8B-B14F-4D97-AF65-F5344CB8AC3E}">
        <p14:creationId xmlns:p14="http://schemas.microsoft.com/office/powerpoint/2010/main" val="339492124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1"/>
            <a:ext cx="4050791"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1040133"/>
            <a:ext cx="3200400" cy="1983658"/>
          </a:xfrm>
        </p:spPr>
        <p:txBody>
          <a:bodyPr anchor="b">
            <a:normAutofit/>
          </a:bodyPr>
          <a:lstStyle>
            <a:lvl1pPr>
              <a:defRPr sz="3600"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486549" y="1946219"/>
            <a:ext cx="7380983" cy="423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3328079"/>
            <a:ext cx="3200400" cy="2977122"/>
          </a:xfrm>
        </p:spPr>
        <p:txBody>
          <a:bodyPr lIns="91440" rIns="91440">
            <a:normAutofit/>
          </a:bodyPr>
          <a:lstStyle>
            <a:lvl1pPr marL="0" indent="0" algn="ctr">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486551" y="6631101"/>
            <a:ext cx="1471799" cy="185018"/>
          </a:xfrm>
        </p:spPr>
        <p:txBody>
          <a:bodyPr/>
          <a:lstStyle>
            <a:lvl1pPr algn="l">
              <a:defRPr>
                <a:solidFill>
                  <a:schemeClr val="tx1"/>
                </a:solidFill>
              </a:defRPr>
            </a:lvl1pPr>
          </a:lstStyle>
          <a:p>
            <a:fld id="{3C8B4B53-1F26-4890-9AA2-45D2CF2AC139}" type="datetime5">
              <a:rPr lang="en-GB" smtClean="0"/>
              <a:t>4-May-22</a:t>
            </a:fld>
            <a:endParaRPr lang="en-GB" dirty="0"/>
          </a:p>
        </p:txBody>
      </p:sp>
      <p:sp>
        <p:nvSpPr>
          <p:cNvPr id="6" name="Footer Placeholder 5"/>
          <p:cNvSpPr>
            <a:spLocks noGrp="1"/>
          </p:cNvSpPr>
          <p:nvPr>
            <p:ph type="ftr" sz="quarter" idx="11"/>
          </p:nvPr>
        </p:nvSpPr>
        <p:spPr>
          <a:xfrm>
            <a:off x="6233653" y="6622309"/>
            <a:ext cx="4178708" cy="193810"/>
          </a:xfrm>
        </p:spPr>
        <p:txBody>
          <a:bodyPr/>
          <a:lstStyle>
            <a:lvl1pPr algn="ctr">
              <a:defRPr>
                <a:solidFill>
                  <a:schemeClr val="tx2"/>
                </a:solidFill>
              </a:defRPr>
            </a:lvl1pPr>
          </a:lstStyle>
          <a:p>
            <a:endParaRPr lang="en-GB" dirty="0"/>
          </a:p>
        </p:txBody>
      </p:sp>
      <p:sp>
        <p:nvSpPr>
          <p:cNvPr id="7" name="Slide Number Placeholder 6"/>
          <p:cNvSpPr>
            <a:spLocks noGrp="1"/>
          </p:cNvSpPr>
          <p:nvPr>
            <p:ph type="sldNum" sz="quarter" idx="12"/>
          </p:nvPr>
        </p:nvSpPr>
        <p:spPr>
          <a:xfrm>
            <a:off x="10687663" y="6622309"/>
            <a:ext cx="1170037" cy="193810"/>
          </a:xfrm>
        </p:spPr>
        <p:txBody>
          <a:bodyPr/>
          <a:lstStyle>
            <a:lvl1pPr>
              <a:defRPr>
                <a:solidFill>
                  <a:schemeClr val="tx2"/>
                </a:solidFill>
              </a:defRPr>
            </a:lvl1pPr>
          </a:lstStyle>
          <a:p>
            <a:fld id="{1A69629E-BFA5-457D-9A18-227BBD25AA2A}" type="slidenum">
              <a:rPr lang="en-GB" smtClean="0"/>
              <a:t>‹#›</a:t>
            </a:fld>
            <a:endParaRPr lang="en-GB" dirty="0"/>
          </a:p>
        </p:txBody>
      </p:sp>
      <p:sp>
        <p:nvSpPr>
          <p:cNvPr id="25" name="Rectangle 24">
            <a:extLst>
              <a:ext uri="{FF2B5EF4-FFF2-40B4-BE49-F238E27FC236}">
                <a16:creationId xmlns:a16="http://schemas.microsoft.com/office/drawing/2014/main" id="{2F55BDC2-434C-4206-BC57-0BC0E9D10C83}"/>
              </a:ext>
            </a:extLst>
          </p:cNvPr>
          <p:cNvSpPr/>
          <p:nvPr userDrawn="1"/>
        </p:nvSpPr>
        <p:spPr>
          <a:xfrm rot="16200000">
            <a:off x="598600" y="3363262"/>
            <a:ext cx="6858000" cy="1314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pic>
        <p:nvPicPr>
          <p:cNvPr id="11" name="Picture 10">
            <a:extLst>
              <a:ext uri="{FF2B5EF4-FFF2-40B4-BE49-F238E27FC236}">
                <a16:creationId xmlns:a16="http://schemas.microsoft.com/office/drawing/2014/main" id="{27A39B0C-5ABC-4827-A927-C285879424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37096" y="221597"/>
            <a:ext cx="1930436" cy="1284899"/>
          </a:xfrm>
          <a:prstGeom prst="rect">
            <a:avLst/>
          </a:prstGeom>
        </p:spPr>
      </p:pic>
    </p:spTree>
    <p:extLst>
      <p:ext uri="{BB962C8B-B14F-4D97-AF65-F5344CB8AC3E}">
        <p14:creationId xmlns:p14="http://schemas.microsoft.com/office/powerpoint/2010/main" val="30085533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E5E8C-B124-419B-B995-F31193C5D9AE}" type="datetime5">
              <a:rPr lang="en-GB" smtClean="0"/>
              <a:t>4-May-22</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69629E-BFA5-457D-9A18-227BBD25AA2A}" type="slidenum">
              <a:rPr lang="en-GB" smtClean="0"/>
              <a:t>‹#›</a:t>
            </a:fld>
            <a:endParaRPr lang="en-GB"/>
          </a:p>
        </p:txBody>
      </p:sp>
    </p:spTree>
    <p:extLst>
      <p:ext uri="{BB962C8B-B14F-4D97-AF65-F5344CB8AC3E}">
        <p14:creationId xmlns:p14="http://schemas.microsoft.com/office/powerpoint/2010/main" val="1503926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58332" y="5074920"/>
            <a:ext cx="1150920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985823"/>
            <a:ext cx="12191985" cy="3965288"/>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58331" y="5993716"/>
            <a:ext cx="11509199" cy="507668"/>
          </a:xfrm>
        </p:spPr>
        <p:txBody>
          <a:bodyPr lIns="91440" tIns="0" rIns="91440" bIns="0">
            <a:normAutofit/>
          </a:bodyPr>
          <a:lstStyle>
            <a:lvl1pPr marL="0" indent="0" algn="ctr">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EDEC07-C847-4A5E-B7AB-52587EF4C559}"/>
              </a:ext>
            </a:extLst>
          </p:cNvPr>
          <p:cNvSpPr/>
          <p:nvPr userDrawn="1"/>
        </p:nvSpPr>
        <p:spPr>
          <a:xfrm flipV="1">
            <a:off x="-6" y="940105"/>
            <a:ext cx="12192001"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13" name="Date Placeholder 3">
            <a:extLst>
              <a:ext uri="{FF2B5EF4-FFF2-40B4-BE49-F238E27FC236}">
                <a16:creationId xmlns:a16="http://schemas.microsoft.com/office/drawing/2014/main" id="{8BF165A2-808C-467F-8BA6-E416294BFE3F}"/>
              </a:ext>
            </a:extLst>
          </p:cNvPr>
          <p:cNvSpPr>
            <a:spLocks noGrp="1"/>
          </p:cNvSpPr>
          <p:nvPr>
            <p:ph type="dt" sz="half" idx="10"/>
          </p:nvPr>
        </p:nvSpPr>
        <p:spPr>
          <a:xfrm>
            <a:off x="358333" y="6645852"/>
            <a:ext cx="1146004" cy="212149"/>
          </a:xfrm>
        </p:spPr>
        <p:txBody>
          <a:bodyPr/>
          <a:lstStyle/>
          <a:p>
            <a:fld id="{2369D713-7075-42AA-83A0-6997F5F8169E}" type="datetime5">
              <a:rPr lang="en-GB" smtClean="0"/>
              <a:t>4-May-22</a:t>
            </a:fld>
            <a:endParaRPr lang="en-GB"/>
          </a:p>
        </p:txBody>
      </p:sp>
      <p:sp>
        <p:nvSpPr>
          <p:cNvPr id="14" name="Footer Placeholder 4">
            <a:extLst>
              <a:ext uri="{FF2B5EF4-FFF2-40B4-BE49-F238E27FC236}">
                <a16:creationId xmlns:a16="http://schemas.microsoft.com/office/drawing/2014/main" id="{291BB134-F85B-4E97-BF4D-25FE937C714B}"/>
              </a:ext>
            </a:extLst>
          </p:cNvPr>
          <p:cNvSpPr>
            <a:spLocks noGrp="1"/>
          </p:cNvSpPr>
          <p:nvPr>
            <p:ph type="ftr" sz="quarter" idx="11"/>
          </p:nvPr>
        </p:nvSpPr>
        <p:spPr>
          <a:xfrm>
            <a:off x="1956637" y="6648922"/>
            <a:ext cx="8146569" cy="210259"/>
          </a:xfrm>
        </p:spPr>
        <p:txBody>
          <a:bodyPr/>
          <a:lstStyle/>
          <a:p>
            <a:endParaRPr lang="en-GB" dirty="0"/>
          </a:p>
        </p:txBody>
      </p:sp>
      <p:sp>
        <p:nvSpPr>
          <p:cNvPr id="15" name="Slide Number Placeholder 5">
            <a:extLst>
              <a:ext uri="{FF2B5EF4-FFF2-40B4-BE49-F238E27FC236}">
                <a16:creationId xmlns:a16="http://schemas.microsoft.com/office/drawing/2014/main" id="{DE0B50FB-D063-4C33-8D86-1A518A43FEFC}"/>
              </a:ext>
            </a:extLst>
          </p:cNvPr>
          <p:cNvSpPr>
            <a:spLocks noGrp="1"/>
          </p:cNvSpPr>
          <p:nvPr>
            <p:ph type="sldNum" sz="quarter" idx="12"/>
          </p:nvPr>
        </p:nvSpPr>
        <p:spPr>
          <a:xfrm>
            <a:off x="10555508" y="6648687"/>
            <a:ext cx="1312025" cy="210259"/>
          </a:xfrm>
        </p:spPr>
        <p:txBody>
          <a:bodyPr/>
          <a:lstStyle/>
          <a:p>
            <a:fld id="{1A69629E-BFA5-457D-9A18-227BBD25AA2A}" type="slidenum">
              <a:rPr lang="en-GB" smtClean="0"/>
              <a:t>‹#›</a:t>
            </a:fld>
            <a:endParaRPr lang="en-GB"/>
          </a:p>
        </p:txBody>
      </p:sp>
      <p:pic>
        <p:nvPicPr>
          <p:cNvPr id="11" name="Picture 10">
            <a:extLst>
              <a:ext uri="{FF2B5EF4-FFF2-40B4-BE49-F238E27FC236}">
                <a16:creationId xmlns:a16="http://schemas.microsoft.com/office/drawing/2014/main" id="{92C3B948-9777-495E-9354-A280809EDC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58333" y="221597"/>
            <a:ext cx="2899730" cy="575306"/>
          </a:xfrm>
          <a:prstGeom prst="rect">
            <a:avLst/>
          </a:prstGeom>
        </p:spPr>
      </p:pic>
    </p:spTree>
    <p:extLst>
      <p:ext uri="{BB962C8B-B14F-4D97-AF65-F5344CB8AC3E}">
        <p14:creationId xmlns:p14="http://schemas.microsoft.com/office/powerpoint/2010/main" val="664707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23CFA-35CF-4836-84F4-E0B2C5F66037}" type="datetime5">
              <a:rPr lang="en-GB" smtClean="0"/>
              <a:t>4-May-22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A69629E-BFA5-457D-9A18-227BBD25AA2A}" type="slidenum">
              <a:rPr lang="en-GB" smtClean="0"/>
              <a:t>‹#›</a:t>
            </a:fld>
            <a:endParaRPr lang="en-GB" dirty="0"/>
          </a:p>
        </p:txBody>
      </p:sp>
      <p:sp>
        <p:nvSpPr>
          <p:cNvPr id="7" name="Title 1">
            <a:extLst>
              <a:ext uri="{FF2B5EF4-FFF2-40B4-BE49-F238E27FC236}">
                <a16:creationId xmlns:a16="http://schemas.microsoft.com/office/drawing/2014/main" id="{B99817D1-C995-4BD9-9C77-22671AE31274}"/>
              </a:ext>
            </a:extLst>
          </p:cNvPr>
          <p:cNvSpPr>
            <a:spLocks noGrp="1"/>
          </p:cNvSpPr>
          <p:nvPr>
            <p:ph type="title"/>
          </p:nvPr>
        </p:nvSpPr>
        <p:spPr>
          <a:xfrm>
            <a:off x="353960" y="1129022"/>
            <a:ext cx="11513573" cy="71881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4061101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19205" y="1129022"/>
            <a:ext cx="2114463" cy="519765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8332" y="1129023"/>
            <a:ext cx="8933152" cy="519765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44F1E1C2-C94F-4906-BECF-4CA4A2F5BCAC}"/>
              </a:ext>
            </a:extLst>
          </p:cNvPr>
          <p:cNvSpPr/>
          <p:nvPr userDrawn="1"/>
        </p:nvSpPr>
        <p:spPr>
          <a:xfrm>
            <a:off x="1" y="6627509"/>
            <a:ext cx="12192001" cy="252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B7C4D8B7-B4DC-4564-B828-0008E9E94C6C}"/>
              </a:ext>
            </a:extLst>
          </p:cNvPr>
          <p:cNvSpPr/>
          <p:nvPr userDrawn="1"/>
        </p:nvSpPr>
        <p:spPr>
          <a:xfrm>
            <a:off x="-5" y="6570404"/>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4" name="Rectangle 3">
            <a:extLst>
              <a:ext uri="{FF2B5EF4-FFF2-40B4-BE49-F238E27FC236}">
                <a16:creationId xmlns:a16="http://schemas.microsoft.com/office/drawing/2014/main" id="{F2697CCB-4415-4980-99C5-A84523500919}"/>
              </a:ext>
            </a:extLst>
          </p:cNvPr>
          <p:cNvSpPr/>
          <p:nvPr userDrawn="1"/>
        </p:nvSpPr>
        <p:spPr>
          <a:xfrm flipV="1">
            <a:off x="-6" y="940105"/>
            <a:ext cx="12192001"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17" name="Date Placeholder 3">
            <a:extLst>
              <a:ext uri="{FF2B5EF4-FFF2-40B4-BE49-F238E27FC236}">
                <a16:creationId xmlns:a16="http://schemas.microsoft.com/office/drawing/2014/main" id="{012CC7F0-6CF3-4CC0-8748-5D96938DE7A3}"/>
              </a:ext>
            </a:extLst>
          </p:cNvPr>
          <p:cNvSpPr>
            <a:spLocks noGrp="1"/>
          </p:cNvSpPr>
          <p:nvPr>
            <p:ph type="dt" sz="half" idx="10"/>
          </p:nvPr>
        </p:nvSpPr>
        <p:spPr>
          <a:xfrm>
            <a:off x="358333" y="6645852"/>
            <a:ext cx="1146004" cy="212149"/>
          </a:xfrm>
        </p:spPr>
        <p:txBody>
          <a:bodyPr/>
          <a:lstStyle/>
          <a:p>
            <a:fld id="{5F6F59FF-E049-4BD6-BFA5-C296CA13C5EE}" type="datetime5">
              <a:rPr lang="en-GB" smtClean="0"/>
              <a:t>4-May-22</a:t>
            </a:fld>
            <a:endParaRPr lang="en-GB"/>
          </a:p>
        </p:txBody>
      </p:sp>
      <p:sp>
        <p:nvSpPr>
          <p:cNvPr id="18" name="Footer Placeholder 4">
            <a:extLst>
              <a:ext uri="{FF2B5EF4-FFF2-40B4-BE49-F238E27FC236}">
                <a16:creationId xmlns:a16="http://schemas.microsoft.com/office/drawing/2014/main" id="{5625BF89-FCE3-4A6D-894D-7CE02311CEFE}"/>
              </a:ext>
            </a:extLst>
          </p:cNvPr>
          <p:cNvSpPr>
            <a:spLocks noGrp="1"/>
          </p:cNvSpPr>
          <p:nvPr>
            <p:ph type="ftr" sz="quarter" idx="11"/>
          </p:nvPr>
        </p:nvSpPr>
        <p:spPr>
          <a:xfrm>
            <a:off x="1956637" y="6648922"/>
            <a:ext cx="8146569" cy="210259"/>
          </a:xfrm>
        </p:spPr>
        <p:txBody>
          <a:bodyPr/>
          <a:lstStyle/>
          <a:p>
            <a:endParaRPr lang="en-GB" dirty="0"/>
          </a:p>
        </p:txBody>
      </p:sp>
      <p:sp>
        <p:nvSpPr>
          <p:cNvPr id="19" name="Slide Number Placeholder 5">
            <a:extLst>
              <a:ext uri="{FF2B5EF4-FFF2-40B4-BE49-F238E27FC236}">
                <a16:creationId xmlns:a16="http://schemas.microsoft.com/office/drawing/2014/main" id="{1B041F65-40E1-4FBF-8863-C2BF5D2C0ECB}"/>
              </a:ext>
            </a:extLst>
          </p:cNvPr>
          <p:cNvSpPr>
            <a:spLocks noGrp="1"/>
          </p:cNvSpPr>
          <p:nvPr>
            <p:ph type="sldNum" sz="quarter" idx="12"/>
          </p:nvPr>
        </p:nvSpPr>
        <p:spPr>
          <a:xfrm>
            <a:off x="10555508" y="6648687"/>
            <a:ext cx="1312025" cy="210259"/>
          </a:xfrm>
        </p:spPr>
        <p:txBody>
          <a:bodyPr/>
          <a:lstStyle/>
          <a:p>
            <a:fld id="{1A69629E-BFA5-457D-9A18-227BBD25AA2A}" type="slidenum">
              <a:rPr lang="en-GB" smtClean="0"/>
              <a:t>‹#›</a:t>
            </a:fld>
            <a:endParaRPr lang="en-GB"/>
          </a:p>
        </p:txBody>
      </p:sp>
      <p:pic>
        <p:nvPicPr>
          <p:cNvPr id="12" name="Picture 11">
            <a:extLst>
              <a:ext uri="{FF2B5EF4-FFF2-40B4-BE49-F238E27FC236}">
                <a16:creationId xmlns:a16="http://schemas.microsoft.com/office/drawing/2014/main" id="{73ACB24C-D229-4ED7-B331-0FB8672813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3960" y="221597"/>
            <a:ext cx="2899730" cy="575306"/>
          </a:xfrm>
          <a:prstGeom prst="rect">
            <a:avLst/>
          </a:prstGeom>
        </p:spPr>
      </p:pic>
    </p:spTree>
    <p:extLst>
      <p:ext uri="{BB962C8B-B14F-4D97-AF65-F5344CB8AC3E}">
        <p14:creationId xmlns:p14="http://schemas.microsoft.com/office/powerpoint/2010/main" val="278514998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719999" y="180000"/>
            <a:ext cx="10753200" cy="1188000"/>
          </a:xfrm>
        </p:spPr>
        <p:txBody>
          <a:bodyPr/>
          <a:lstStyle>
            <a:lvl1pPr>
              <a:defRPr/>
            </a:lvl1pPr>
          </a:lstStyle>
          <a:p>
            <a:r>
              <a:rPr lang="en-US"/>
              <a:t>Click to edit Master title style</a:t>
            </a:r>
            <a:endParaRPr lang="fi-FI" dirty="0"/>
          </a:p>
        </p:txBody>
      </p:sp>
      <p:sp>
        <p:nvSpPr>
          <p:cNvPr id="8" name="Content Placeholder 7"/>
          <p:cNvSpPr>
            <a:spLocks noGrp="1"/>
          </p:cNvSpPr>
          <p:nvPr>
            <p:ph sz="quarter" idx="13"/>
          </p:nvPr>
        </p:nvSpPr>
        <p:spPr>
          <a:xfrm>
            <a:off x="720724" y="1476000"/>
            <a:ext cx="10753200" cy="4680000"/>
          </a:xfrm>
          <a:prstGeom prst="rect">
            <a:avLst/>
          </a:prstGeo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8"/>
          <p:cNvSpPr>
            <a:spLocks noGrp="1"/>
          </p:cNvSpPr>
          <p:nvPr>
            <p:ph type="dt" sz="half" idx="14"/>
          </p:nvPr>
        </p:nvSpPr>
        <p:spPr/>
        <p:txBody>
          <a:bodyPr/>
          <a:lstStyle>
            <a:lvl1pPr defTabSz="1219110" eaLnBrk="0" fontAlgn="base" hangingPunct="0">
              <a:spcBef>
                <a:spcPct val="0"/>
              </a:spcBef>
              <a:spcAft>
                <a:spcPct val="0"/>
              </a:spcAft>
              <a:defRPr/>
            </a:lvl1pPr>
          </a:lstStyle>
          <a:p>
            <a:pPr>
              <a:defRPr/>
            </a:pPr>
            <a:fld id="{B11C77B2-2771-41C4-84A3-FBB949A92BC6}" type="datetime1">
              <a:rPr lang="fi-FI"/>
              <a:pPr>
                <a:defRPr/>
              </a:pPr>
              <a:t>4.5.2022</a:t>
            </a:fld>
            <a:endParaRPr lang="fi-FI"/>
          </a:p>
        </p:txBody>
      </p:sp>
      <p:sp>
        <p:nvSpPr>
          <p:cNvPr id="5" name="Footer Placeholder 9"/>
          <p:cNvSpPr>
            <a:spLocks noGrp="1"/>
          </p:cNvSpPr>
          <p:nvPr>
            <p:ph type="ftr" sz="quarter" idx="15"/>
          </p:nvPr>
        </p:nvSpPr>
        <p:spPr/>
        <p:txBody>
          <a:bodyPr/>
          <a:lstStyle>
            <a:lvl1pPr defTabSz="1219110" eaLnBrk="0" fontAlgn="base" hangingPunct="0">
              <a:spcBef>
                <a:spcPct val="0"/>
              </a:spcBef>
              <a:spcAft>
                <a:spcPct val="0"/>
              </a:spcAft>
              <a:defRPr/>
            </a:lvl1pPr>
          </a:lstStyle>
          <a:p>
            <a:pPr>
              <a:defRPr/>
            </a:pPr>
            <a:r>
              <a:rPr lang="en-GB"/>
              <a:t>Tiia Ngandu</a:t>
            </a:r>
          </a:p>
        </p:txBody>
      </p:sp>
      <p:sp>
        <p:nvSpPr>
          <p:cNvPr id="6" name="Slide Number Placeholder 10"/>
          <p:cNvSpPr>
            <a:spLocks noGrp="1"/>
          </p:cNvSpPr>
          <p:nvPr>
            <p:ph type="sldNum" sz="quarter" idx="16"/>
          </p:nvPr>
        </p:nvSpPr>
        <p:spPr/>
        <p:txBody>
          <a:bodyPr/>
          <a:lstStyle>
            <a:lvl1pPr defTabSz="1217024" eaLnBrk="0" hangingPunct="0">
              <a:defRPr smtClean="0"/>
            </a:lvl1pPr>
          </a:lstStyle>
          <a:p>
            <a:pPr>
              <a:defRPr/>
            </a:pPr>
            <a:fld id="{F2CF8210-2625-4421-822C-648641AD4EAE}" type="slidenum">
              <a:rPr lang="en-GB" altLang="sv-SE"/>
              <a:pPr>
                <a:defRPr/>
              </a:pPr>
              <a:t>‹#›</a:t>
            </a:fld>
            <a:endParaRPr lang="en-GB" altLang="sv-SE"/>
          </a:p>
        </p:txBody>
      </p:sp>
    </p:spTree>
    <p:extLst>
      <p:ext uri="{BB962C8B-B14F-4D97-AF65-F5344CB8AC3E}">
        <p14:creationId xmlns:p14="http://schemas.microsoft.com/office/powerpoint/2010/main" val="355379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1CB534-FEDC-446D-A53B-94879C4AFE93}"/>
              </a:ext>
            </a:extLst>
          </p:cNvPr>
          <p:cNvSpPr>
            <a:spLocks noGrp="1"/>
          </p:cNvSpPr>
          <p:nvPr>
            <p:ph type="ctrTitle" hasCustomPrompt="1"/>
          </p:nvPr>
        </p:nvSpPr>
        <p:spPr>
          <a:xfrm>
            <a:off x="358332" y="1637080"/>
            <a:ext cx="11509200" cy="3349102"/>
          </a:xfrm>
        </p:spPr>
        <p:txBody>
          <a:bodyPr anchor="b">
            <a:normAutofit/>
          </a:bodyPr>
          <a:lstStyle>
            <a:lvl1pPr algn="ctr">
              <a:lnSpc>
                <a:spcPct val="85000"/>
              </a:lnSpc>
              <a:defRPr sz="4800" spc="-50" baseline="0">
                <a:solidFill>
                  <a:schemeClr val="tx1">
                    <a:lumMod val="85000"/>
                    <a:lumOff val="15000"/>
                  </a:schemeClr>
                </a:solidFill>
              </a:defRPr>
            </a:lvl1pPr>
          </a:lstStyle>
          <a:p>
            <a:r>
              <a:rPr lang="en-US" dirty="0"/>
              <a:t>Click to edit the section header</a:t>
            </a:r>
          </a:p>
        </p:txBody>
      </p:sp>
      <p:sp>
        <p:nvSpPr>
          <p:cNvPr id="11" name="Subtitle 2">
            <a:extLst>
              <a:ext uri="{FF2B5EF4-FFF2-40B4-BE49-F238E27FC236}">
                <a16:creationId xmlns:a16="http://schemas.microsoft.com/office/drawing/2014/main" id="{E8351B8C-A47E-4BAE-A783-D5435DA79020}"/>
              </a:ext>
            </a:extLst>
          </p:cNvPr>
          <p:cNvSpPr>
            <a:spLocks noGrp="1"/>
          </p:cNvSpPr>
          <p:nvPr>
            <p:ph type="subTitle" idx="1"/>
          </p:nvPr>
        </p:nvSpPr>
        <p:spPr>
          <a:xfrm>
            <a:off x="358332" y="5116691"/>
            <a:ext cx="115092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4" name="Rectangle 13">
            <a:extLst>
              <a:ext uri="{FF2B5EF4-FFF2-40B4-BE49-F238E27FC236}">
                <a16:creationId xmlns:a16="http://schemas.microsoft.com/office/drawing/2014/main" id="{30E060AC-924F-49C6-BA44-78287B2D506C}"/>
              </a:ext>
            </a:extLst>
          </p:cNvPr>
          <p:cNvSpPr/>
          <p:nvPr userDrawn="1"/>
        </p:nvSpPr>
        <p:spPr>
          <a:xfrm>
            <a:off x="1" y="6627509"/>
            <a:ext cx="12192001" cy="252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5DFEDDA-D4A3-4996-806F-834576A9565C}"/>
              </a:ext>
            </a:extLst>
          </p:cNvPr>
          <p:cNvSpPr/>
          <p:nvPr userDrawn="1"/>
        </p:nvSpPr>
        <p:spPr>
          <a:xfrm>
            <a:off x="-5" y="6570404"/>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16" name="Date Placeholder 3">
            <a:extLst>
              <a:ext uri="{FF2B5EF4-FFF2-40B4-BE49-F238E27FC236}">
                <a16:creationId xmlns:a16="http://schemas.microsoft.com/office/drawing/2014/main" id="{0903D3AE-DFAB-42B1-946A-8068B64FD902}"/>
              </a:ext>
            </a:extLst>
          </p:cNvPr>
          <p:cNvSpPr>
            <a:spLocks noGrp="1"/>
          </p:cNvSpPr>
          <p:nvPr>
            <p:ph type="dt" sz="half" idx="2"/>
          </p:nvPr>
        </p:nvSpPr>
        <p:spPr>
          <a:xfrm>
            <a:off x="358333" y="6645852"/>
            <a:ext cx="1146004" cy="212149"/>
          </a:xfrm>
          <a:prstGeom prst="rect">
            <a:avLst/>
          </a:prstGeom>
        </p:spPr>
        <p:txBody>
          <a:bodyPr vert="horz" lIns="91440" tIns="45720" rIns="91440" bIns="45720" rtlCol="0" anchor="ctr"/>
          <a:lstStyle>
            <a:lvl1pPr algn="l">
              <a:defRPr sz="800">
                <a:solidFill>
                  <a:srgbClr val="FFFFFF"/>
                </a:solidFill>
              </a:defRPr>
            </a:lvl1pPr>
          </a:lstStyle>
          <a:p>
            <a:fld id="{996FAFE4-AB84-4813-8CC2-DC485EE3692F}" type="datetime5">
              <a:rPr lang="en-GB" smtClean="0"/>
              <a:t>4-May-22</a:t>
            </a:fld>
            <a:endParaRPr lang="en-GB" dirty="0"/>
          </a:p>
        </p:txBody>
      </p:sp>
      <p:sp>
        <p:nvSpPr>
          <p:cNvPr id="17" name="Footer Placeholder 4">
            <a:extLst>
              <a:ext uri="{FF2B5EF4-FFF2-40B4-BE49-F238E27FC236}">
                <a16:creationId xmlns:a16="http://schemas.microsoft.com/office/drawing/2014/main" id="{CF67637E-DF3D-44BB-B0EE-7444C5ED6BF9}"/>
              </a:ext>
            </a:extLst>
          </p:cNvPr>
          <p:cNvSpPr>
            <a:spLocks noGrp="1"/>
          </p:cNvSpPr>
          <p:nvPr>
            <p:ph type="ftr" sz="quarter" idx="3"/>
          </p:nvPr>
        </p:nvSpPr>
        <p:spPr>
          <a:xfrm>
            <a:off x="1956637" y="6648922"/>
            <a:ext cx="8146569" cy="210259"/>
          </a:xfrm>
          <a:prstGeom prst="rect">
            <a:avLst/>
          </a:prstGeom>
        </p:spPr>
        <p:txBody>
          <a:bodyPr vert="horz" lIns="91440" tIns="45720" rIns="91440" bIns="45720" rtlCol="0" anchor="ctr"/>
          <a:lstStyle>
            <a:lvl1pPr algn="ctr">
              <a:defRPr sz="800" cap="all" baseline="0">
                <a:solidFill>
                  <a:srgbClr val="FFFFFF"/>
                </a:solidFill>
              </a:defRPr>
            </a:lvl1pPr>
          </a:lstStyle>
          <a:p>
            <a:endParaRPr lang="en-GB" dirty="0"/>
          </a:p>
        </p:txBody>
      </p:sp>
      <p:sp>
        <p:nvSpPr>
          <p:cNvPr id="18" name="Slide Number Placeholder 5">
            <a:extLst>
              <a:ext uri="{FF2B5EF4-FFF2-40B4-BE49-F238E27FC236}">
                <a16:creationId xmlns:a16="http://schemas.microsoft.com/office/drawing/2014/main" id="{3CB8C339-95B8-4106-A401-6679298719AA}"/>
              </a:ext>
            </a:extLst>
          </p:cNvPr>
          <p:cNvSpPr>
            <a:spLocks noGrp="1"/>
          </p:cNvSpPr>
          <p:nvPr>
            <p:ph type="sldNum" sz="quarter" idx="4"/>
          </p:nvPr>
        </p:nvSpPr>
        <p:spPr>
          <a:xfrm>
            <a:off x="10555508" y="6648687"/>
            <a:ext cx="1312025" cy="210259"/>
          </a:xfrm>
          <a:prstGeom prst="rect">
            <a:avLst/>
          </a:prstGeom>
        </p:spPr>
        <p:txBody>
          <a:bodyPr vert="horz" lIns="91440" tIns="45720" rIns="91440" bIns="45720" rtlCol="0" anchor="ctr"/>
          <a:lstStyle>
            <a:lvl1pPr algn="r">
              <a:defRPr sz="800">
                <a:solidFill>
                  <a:srgbClr val="FFFFFF"/>
                </a:solidFill>
              </a:defRPr>
            </a:lvl1pPr>
          </a:lstStyle>
          <a:p>
            <a:fld id="{1A69629E-BFA5-457D-9A18-227BBD25AA2A}" type="slidenum">
              <a:rPr lang="en-GB" smtClean="0"/>
              <a:pPr/>
              <a:t>‹#›</a:t>
            </a:fld>
            <a:endParaRPr lang="en-GB"/>
          </a:p>
        </p:txBody>
      </p:sp>
      <p:cxnSp>
        <p:nvCxnSpPr>
          <p:cNvPr id="2" name="Straight Connector 1">
            <a:extLst>
              <a:ext uri="{FF2B5EF4-FFF2-40B4-BE49-F238E27FC236}">
                <a16:creationId xmlns:a16="http://schemas.microsoft.com/office/drawing/2014/main" id="{86E63E84-657A-4E66-801D-1BC1F022C108}"/>
              </a:ext>
            </a:extLst>
          </p:cNvPr>
          <p:cNvCxnSpPr>
            <a:cxnSpLocks/>
          </p:cNvCxnSpPr>
          <p:nvPr userDrawn="1"/>
        </p:nvCxnSpPr>
        <p:spPr>
          <a:xfrm>
            <a:off x="1158240" y="5052549"/>
            <a:ext cx="9875520"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19" name="Picture 18">
            <a:extLst>
              <a:ext uri="{FF2B5EF4-FFF2-40B4-BE49-F238E27FC236}">
                <a16:creationId xmlns:a16="http://schemas.microsoft.com/office/drawing/2014/main" id="{9254599D-76D9-4AE8-80CC-984297EEA0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37096" y="221597"/>
            <a:ext cx="1930436" cy="1284899"/>
          </a:xfrm>
          <a:prstGeom prst="rect">
            <a:avLst/>
          </a:prstGeom>
        </p:spPr>
      </p:pic>
    </p:spTree>
    <p:extLst>
      <p:ext uri="{BB962C8B-B14F-4D97-AF65-F5344CB8AC3E}">
        <p14:creationId xmlns:p14="http://schemas.microsoft.com/office/powerpoint/2010/main" val="64262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3961" y="1991031"/>
            <a:ext cx="5649612" cy="4335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1" y="1991031"/>
            <a:ext cx="5649612" cy="4335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26F7BA-E902-43D2-ACEA-E1E646A883B4}" type="datetime5">
              <a:rPr lang="en-GB" smtClean="0"/>
              <a:t>4-May-22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69629E-BFA5-457D-9A18-227BBD25AA2A}" type="slidenum">
              <a:rPr lang="en-GB" smtClean="0"/>
              <a:t>‹#›</a:t>
            </a:fld>
            <a:endParaRPr lang="en-GB"/>
          </a:p>
        </p:txBody>
      </p:sp>
      <p:sp>
        <p:nvSpPr>
          <p:cNvPr id="11" name="Title 1">
            <a:extLst>
              <a:ext uri="{FF2B5EF4-FFF2-40B4-BE49-F238E27FC236}">
                <a16:creationId xmlns:a16="http://schemas.microsoft.com/office/drawing/2014/main" id="{A992E568-6C1E-4962-8080-3BA28F8E4B16}"/>
              </a:ext>
            </a:extLst>
          </p:cNvPr>
          <p:cNvSpPr>
            <a:spLocks noGrp="1"/>
          </p:cNvSpPr>
          <p:nvPr>
            <p:ph type="title"/>
          </p:nvPr>
        </p:nvSpPr>
        <p:spPr>
          <a:xfrm>
            <a:off x="353960" y="1129022"/>
            <a:ext cx="11513573" cy="71881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636126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3960" y="2008286"/>
            <a:ext cx="5620120" cy="736282"/>
          </a:xfrm>
        </p:spPr>
        <p:txBody>
          <a:bodyPr lIns="91440" rIns="91440" anchor="ctr">
            <a:normAutofit/>
          </a:bodyPr>
          <a:lstStyle>
            <a:lvl1pPr marL="0" indent="0">
              <a:buNone/>
              <a:defRPr sz="2000" b="0" cap="all" baseline="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3960" y="2744568"/>
            <a:ext cx="5620120" cy="3567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2008286"/>
            <a:ext cx="5620120" cy="736282"/>
          </a:xfrm>
        </p:spPr>
        <p:txBody>
          <a:bodyPr lIns="91440" rIns="91440" anchor="ctr">
            <a:normAutofit/>
          </a:bodyPr>
          <a:lstStyle>
            <a:lvl1pPr marL="0" indent="0">
              <a:buNone/>
              <a:defRPr sz="2000" b="0" cap="all" baseline="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744568"/>
            <a:ext cx="5620120" cy="35677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41E888-2C43-4F24-81E3-4C41A20C023D}" type="datetime5">
              <a:rPr lang="en-GB" smtClean="0"/>
              <a:t>4-May-22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69629E-BFA5-457D-9A18-227BBD25AA2A}" type="slidenum">
              <a:rPr lang="en-GB" smtClean="0"/>
              <a:t>‹#›</a:t>
            </a:fld>
            <a:endParaRPr lang="en-GB"/>
          </a:p>
        </p:txBody>
      </p:sp>
      <p:sp>
        <p:nvSpPr>
          <p:cNvPr id="10" name="Title 1">
            <a:extLst>
              <a:ext uri="{FF2B5EF4-FFF2-40B4-BE49-F238E27FC236}">
                <a16:creationId xmlns:a16="http://schemas.microsoft.com/office/drawing/2014/main" id="{4DEC94DB-BFE4-4556-8194-1E79A3B5FFDB}"/>
              </a:ext>
            </a:extLst>
          </p:cNvPr>
          <p:cNvSpPr>
            <a:spLocks noGrp="1"/>
          </p:cNvSpPr>
          <p:nvPr>
            <p:ph type="title"/>
          </p:nvPr>
        </p:nvSpPr>
        <p:spPr>
          <a:xfrm>
            <a:off x="353960" y="1129022"/>
            <a:ext cx="11513573" cy="71881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17059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E7653D-D0D1-406D-AE0B-192CEAE1ED2B}" type="datetime5">
              <a:rPr lang="en-GB" smtClean="0"/>
              <a:t>4-May-22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69629E-BFA5-457D-9A18-227BBD25AA2A}" type="slidenum">
              <a:rPr lang="en-GB" smtClean="0"/>
              <a:t>‹#›</a:t>
            </a:fld>
            <a:endParaRPr lang="en-GB"/>
          </a:p>
        </p:txBody>
      </p:sp>
    </p:spTree>
    <p:extLst>
      <p:ext uri="{BB962C8B-B14F-4D97-AF65-F5344CB8AC3E}">
        <p14:creationId xmlns:p14="http://schemas.microsoft.com/office/powerpoint/2010/main" val="59205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305E56-FCAE-45A2-BE0F-47188C76F2D1}"/>
              </a:ext>
            </a:extLst>
          </p:cNvPr>
          <p:cNvSpPr/>
          <p:nvPr userDrawn="1"/>
        </p:nvSpPr>
        <p:spPr>
          <a:xfrm>
            <a:off x="1" y="6627509"/>
            <a:ext cx="12192001" cy="252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36DF88F-D352-4C58-A086-D5DE908F3024}"/>
              </a:ext>
            </a:extLst>
          </p:cNvPr>
          <p:cNvSpPr/>
          <p:nvPr userDrawn="1"/>
        </p:nvSpPr>
        <p:spPr>
          <a:xfrm>
            <a:off x="-5" y="6570404"/>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5" name="Rectangle 4">
            <a:extLst>
              <a:ext uri="{FF2B5EF4-FFF2-40B4-BE49-F238E27FC236}">
                <a16:creationId xmlns:a16="http://schemas.microsoft.com/office/drawing/2014/main" id="{139D31E8-ED5B-4DB1-8E1A-6FE02B36B946}"/>
              </a:ext>
            </a:extLst>
          </p:cNvPr>
          <p:cNvSpPr/>
          <p:nvPr userDrawn="1"/>
        </p:nvSpPr>
        <p:spPr>
          <a:xfrm flipV="1">
            <a:off x="-6" y="940105"/>
            <a:ext cx="12192001"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9" name="Date Placeholder 3">
            <a:extLst>
              <a:ext uri="{FF2B5EF4-FFF2-40B4-BE49-F238E27FC236}">
                <a16:creationId xmlns:a16="http://schemas.microsoft.com/office/drawing/2014/main" id="{46A61ABE-4770-49E0-BAC5-8F4A773D58C1}"/>
              </a:ext>
            </a:extLst>
          </p:cNvPr>
          <p:cNvSpPr>
            <a:spLocks noGrp="1"/>
          </p:cNvSpPr>
          <p:nvPr>
            <p:ph type="dt" sz="half" idx="10"/>
          </p:nvPr>
        </p:nvSpPr>
        <p:spPr>
          <a:xfrm>
            <a:off x="358333" y="6645852"/>
            <a:ext cx="1146004" cy="212149"/>
          </a:xfrm>
        </p:spPr>
        <p:txBody>
          <a:bodyPr/>
          <a:lstStyle>
            <a:lvl1pPr>
              <a:defRPr lang="en-SE"/>
            </a:lvl1pPr>
          </a:lstStyle>
          <a:p>
            <a:fld id="{5F6F05A4-D9AC-4B9D-B4B6-1B32071D9AD7}" type="datetime5">
              <a:rPr lang="en-GB" smtClean="0"/>
              <a:t>4-May-22</a:t>
            </a:fld>
            <a:endParaRPr lang="en-SE"/>
          </a:p>
        </p:txBody>
      </p:sp>
      <p:sp>
        <p:nvSpPr>
          <p:cNvPr id="14" name="Footer Placeholder 4">
            <a:extLst>
              <a:ext uri="{FF2B5EF4-FFF2-40B4-BE49-F238E27FC236}">
                <a16:creationId xmlns:a16="http://schemas.microsoft.com/office/drawing/2014/main" id="{5C78B283-FA93-47D6-939C-4AF176EFA44D}"/>
              </a:ext>
            </a:extLst>
          </p:cNvPr>
          <p:cNvSpPr>
            <a:spLocks noGrp="1"/>
          </p:cNvSpPr>
          <p:nvPr>
            <p:ph type="ftr" sz="quarter" idx="11"/>
          </p:nvPr>
        </p:nvSpPr>
        <p:spPr>
          <a:xfrm>
            <a:off x="1956637" y="6648922"/>
            <a:ext cx="8146569" cy="210259"/>
          </a:xfrm>
        </p:spPr>
        <p:txBody>
          <a:bodyPr/>
          <a:lstStyle>
            <a:lvl1pPr>
              <a:defRPr lang="en-GB" dirty="0"/>
            </a:lvl1pPr>
          </a:lstStyle>
          <a:p>
            <a:endParaRPr lang="en-SE"/>
          </a:p>
        </p:txBody>
      </p:sp>
      <p:sp>
        <p:nvSpPr>
          <p:cNvPr id="16" name="Slide Number Placeholder 5">
            <a:extLst>
              <a:ext uri="{FF2B5EF4-FFF2-40B4-BE49-F238E27FC236}">
                <a16:creationId xmlns:a16="http://schemas.microsoft.com/office/drawing/2014/main" id="{DF13F898-0D44-4F21-839F-2D1FF4404707}"/>
              </a:ext>
            </a:extLst>
          </p:cNvPr>
          <p:cNvSpPr>
            <a:spLocks noGrp="1"/>
          </p:cNvSpPr>
          <p:nvPr>
            <p:ph type="sldNum" sz="quarter" idx="12"/>
          </p:nvPr>
        </p:nvSpPr>
        <p:spPr>
          <a:xfrm>
            <a:off x="10555508" y="6648687"/>
            <a:ext cx="1312025" cy="210259"/>
          </a:xfrm>
        </p:spPr>
        <p:txBody>
          <a:bodyPr/>
          <a:lstStyle>
            <a:lvl1pPr>
              <a:defRPr lang="en-GB" smtClean="0"/>
            </a:lvl1pPr>
          </a:lstStyle>
          <a:p>
            <a:fld id="{1A69629E-BFA5-457D-9A18-227BBD25AA2A}" type="slidenum">
              <a:rPr lang="en-SE" smtClean="0"/>
              <a:pPr/>
              <a:t>‹#›</a:t>
            </a:fld>
            <a:endParaRPr lang="en-SE"/>
          </a:p>
        </p:txBody>
      </p:sp>
      <p:pic>
        <p:nvPicPr>
          <p:cNvPr id="12" name="Picture 11">
            <a:extLst>
              <a:ext uri="{FF2B5EF4-FFF2-40B4-BE49-F238E27FC236}">
                <a16:creationId xmlns:a16="http://schemas.microsoft.com/office/drawing/2014/main" id="{40B1742E-1DEA-4501-8959-C6F3FE08A8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3960" y="221597"/>
            <a:ext cx="2899730" cy="575306"/>
          </a:xfrm>
          <a:prstGeom prst="rect">
            <a:avLst/>
          </a:prstGeom>
        </p:spPr>
      </p:pic>
    </p:spTree>
    <p:extLst>
      <p:ext uri="{BB962C8B-B14F-4D97-AF65-F5344CB8AC3E}">
        <p14:creationId xmlns:p14="http://schemas.microsoft.com/office/powerpoint/2010/main" val="89670278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1"/>
            <a:ext cx="4050791"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1040133"/>
            <a:ext cx="3200400" cy="1983658"/>
          </a:xfrm>
        </p:spPr>
        <p:txBody>
          <a:bodyPr anchor="b">
            <a:normAutofit/>
          </a:bodyPr>
          <a:lstStyle>
            <a:lvl1pPr>
              <a:defRPr sz="3600" b="1">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486549" y="1946219"/>
            <a:ext cx="7380983" cy="423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3328079"/>
            <a:ext cx="3200400" cy="2977122"/>
          </a:xfrm>
        </p:spPr>
        <p:txBody>
          <a:bodyPr lIns="91440" rIns="91440">
            <a:normAutofit/>
          </a:bodyPr>
          <a:lstStyle>
            <a:lvl1pPr marL="0" indent="0" algn="ctr">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486551" y="6631101"/>
            <a:ext cx="1471799" cy="185018"/>
          </a:xfrm>
        </p:spPr>
        <p:txBody>
          <a:bodyPr/>
          <a:lstStyle>
            <a:lvl1pPr algn="l">
              <a:defRPr>
                <a:solidFill>
                  <a:schemeClr val="tx1"/>
                </a:solidFill>
              </a:defRPr>
            </a:lvl1pPr>
          </a:lstStyle>
          <a:p>
            <a:fld id="{3C8B4B53-1F26-4890-9AA2-45D2CF2AC139}" type="datetime5">
              <a:rPr lang="en-GB" smtClean="0"/>
              <a:t>4-May-22</a:t>
            </a:fld>
            <a:endParaRPr lang="en-GB" dirty="0"/>
          </a:p>
        </p:txBody>
      </p:sp>
      <p:sp>
        <p:nvSpPr>
          <p:cNvPr id="6" name="Footer Placeholder 5"/>
          <p:cNvSpPr>
            <a:spLocks noGrp="1"/>
          </p:cNvSpPr>
          <p:nvPr>
            <p:ph type="ftr" sz="quarter" idx="11"/>
          </p:nvPr>
        </p:nvSpPr>
        <p:spPr>
          <a:xfrm>
            <a:off x="6233653" y="6622309"/>
            <a:ext cx="4178708" cy="193810"/>
          </a:xfrm>
        </p:spPr>
        <p:txBody>
          <a:bodyPr/>
          <a:lstStyle>
            <a:lvl1pPr algn="ctr">
              <a:defRPr>
                <a:solidFill>
                  <a:schemeClr val="tx2"/>
                </a:solidFill>
              </a:defRPr>
            </a:lvl1pPr>
          </a:lstStyle>
          <a:p>
            <a:endParaRPr lang="en-GB" dirty="0"/>
          </a:p>
        </p:txBody>
      </p:sp>
      <p:sp>
        <p:nvSpPr>
          <p:cNvPr id="7" name="Slide Number Placeholder 6"/>
          <p:cNvSpPr>
            <a:spLocks noGrp="1"/>
          </p:cNvSpPr>
          <p:nvPr>
            <p:ph type="sldNum" sz="quarter" idx="12"/>
          </p:nvPr>
        </p:nvSpPr>
        <p:spPr>
          <a:xfrm>
            <a:off x="10687663" y="6622309"/>
            <a:ext cx="1170037" cy="193810"/>
          </a:xfrm>
        </p:spPr>
        <p:txBody>
          <a:bodyPr/>
          <a:lstStyle>
            <a:lvl1pPr>
              <a:defRPr>
                <a:solidFill>
                  <a:schemeClr val="tx2"/>
                </a:solidFill>
              </a:defRPr>
            </a:lvl1pPr>
          </a:lstStyle>
          <a:p>
            <a:fld id="{1A69629E-BFA5-457D-9A18-227BBD25AA2A}" type="slidenum">
              <a:rPr lang="en-GB" smtClean="0"/>
              <a:t>‹#›</a:t>
            </a:fld>
            <a:endParaRPr lang="en-GB" dirty="0"/>
          </a:p>
        </p:txBody>
      </p:sp>
      <p:sp>
        <p:nvSpPr>
          <p:cNvPr id="25" name="Rectangle 24">
            <a:extLst>
              <a:ext uri="{FF2B5EF4-FFF2-40B4-BE49-F238E27FC236}">
                <a16:creationId xmlns:a16="http://schemas.microsoft.com/office/drawing/2014/main" id="{2F55BDC2-434C-4206-BC57-0BC0E9D10C83}"/>
              </a:ext>
            </a:extLst>
          </p:cNvPr>
          <p:cNvSpPr/>
          <p:nvPr userDrawn="1"/>
        </p:nvSpPr>
        <p:spPr>
          <a:xfrm rot="16200000">
            <a:off x="598600" y="3363262"/>
            <a:ext cx="6858000" cy="1314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pic>
        <p:nvPicPr>
          <p:cNvPr id="11" name="Picture 10">
            <a:extLst>
              <a:ext uri="{FF2B5EF4-FFF2-40B4-BE49-F238E27FC236}">
                <a16:creationId xmlns:a16="http://schemas.microsoft.com/office/drawing/2014/main" id="{27A39B0C-5ABC-4827-A927-C285879424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37096" y="221597"/>
            <a:ext cx="1930436" cy="1284899"/>
          </a:xfrm>
          <a:prstGeom prst="rect">
            <a:avLst/>
          </a:prstGeom>
        </p:spPr>
      </p:pic>
    </p:spTree>
    <p:extLst>
      <p:ext uri="{BB962C8B-B14F-4D97-AF65-F5344CB8AC3E}">
        <p14:creationId xmlns:p14="http://schemas.microsoft.com/office/powerpoint/2010/main" val="23806768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58332" y="5074920"/>
            <a:ext cx="1150920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985823"/>
            <a:ext cx="12191985" cy="3965288"/>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58331" y="5993716"/>
            <a:ext cx="11509199" cy="507668"/>
          </a:xfrm>
        </p:spPr>
        <p:txBody>
          <a:bodyPr lIns="91440" tIns="0" rIns="91440" bIns="0">
            <a:normAutofit/>
          </a:bodyPr>
          <a:lstStyle>
            <a:lvl1pPr marL="0" indent="0" algn="ctr">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EDEC07-C847-4A5E-B7AB-52587EF4C559}"/>
              </a:ext>
            </a:extLst>
          </p:cNvPr>
          <p:cNvSpPr/>
          <p:nvPr userDrawn="1"/>
        </p:nvSpPr>
        <p:spPr>
          <a:xfrm flipV="1">
            <a:off x="-6" y="940105"/>
            <a:ext cx="12192001"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13" name="Date Placeholder 3">
            <a:extLst>
              <a:ext uri="{FF2B5EF4-FFF2-40B4-BE49-F238E27FC236}">
                <a16:creationId xmlns:a16="http://schemas.microsoft.com/office/drawing/2014/main" id="{8BF165A2-808C-467F-8BA6-E416294BFE3F}"/>
              </a:ext>
            </a:extLst>
          </p:cNvPr>
          <p:cNvSpPr>
            <a:spLocks noGrp="1"/>
          </p:cNvSpPr>
          <p:nvPr>
            <p:ph type="dt" sz="half" idx="10"/>
          </p:nvPr>
        </p:nvSpPr>
        <p:spPr>
          <a:xfrm>
            <a:off x="358333" y="6645852"/>
            <a:ext cx="1146004" cy="212149"/>
          </a:xfrm>
        </p:spPr>
        <p:txBody>
          <a:bodyPr/>
          <a:lstStyle/>
          <a:p>
            <a:fld id="{2369D713-7075-42AA-83A0-6997F5F8169E}" type="datetime5">
              <a:rPr lang="en-GB" smtClean="0"/>
              <a:t>4-May-22</a:t>
            </a:fld>
            <a:endParaRPr lang="en-GB"/>
          </a:p>
        </p:txBody>
      </p:sp>
      <p:sp>
        <p:nvSpPr>
          <p:cNvPr id="14" name="Footer Placeholder 4">
            <a:extLst>
              <a:ext uri="{FF2B5EF4-FFF2-40B4-BE49-F238E27FC236}">
                <a16:creationId xmlns:a16="http://schemas.microsoft.com/office/drawing/2014/main" id="{291BB134-F85B-4E97-BF4D-25FE937C714B}"/>
              </a:ext>
            </a:extLst>
          </p:cNvPr>
          <p:cNvSpPr>
            <a:spLocks noGrp="1"/>
          </p:cNvSpPr>
          <p:nvPr>
            <p:ph type="ftr" sz="quarter" idx="11"/>
          </p:nvPr>
        </p:nvSpPr>
        <p:spPr>
          <a:xfrm>
            <a:off x="1956637" y="6648922"/>
            <a:ext cx="8146569" cy="210259"/>
          </a:xfrm>
        </p:spPr>
        <p:txBody>
          <a:bodyPr/>
          <a:lstStyle/>
          <a:p>
            <a:endParaRPr lang="en-GB" dirty="0"/>
          </a:p>
        </p:txBody>
      </p:sp>
      <p:sp>
        <p:nvSpPr>
          <p:cNvPr id="15" name="Slide Number Placeholder 5">
            <a:extLst>
              <a:ext uri="{FF2B5EF4-FFF2-40B4-BE49-F238E27FC236}">
                <a16:creationId xmlns:a16="http://schemas.microsoft.com/office/drawing/2014/main" id="{DE0B50FB-D063-4C33-8D86-1A518A43FEFC}"/>
              </a:ext>
            </a:extLst>
          </p:cNvPr>
          <p:cNvSpPr>
            <a:spLocks noGrp="1"/>
          </p:cNvSpPr>
          <p:nvPr>
            <p:ph type="sldNum" sz="quarter" idx="12"/>
          </p:nvPr>
        </p:nvSpPr>
        <p:spPr>
          <a:xfrm>
            <a:off x="10555508" y="6648687"/>
            <a:ext cx="1312025" cy="210259"/>
          </a:xfrm>
        </p:spPr>
        <p:txBody>
          <a:bodyPr/>
          <a:lstStyle/>
          <a:p>
            <a:fld id="{1A69629E-BFA5-457D-9A18-227BBD25AA2A}" type="slidenum">
              <a:rPr lang="en-GB" smtClean="0"/>
              <a:t>‹#›</a:t>
            </a:fld>
            <a:endParaRPr lang="en-GB"/>
          </a:p>
        </p:txBody>
      </p:sp>
      <p:pic>
        <p:nvPicPr>
          <p:cNvPr id="11" name="Picture 10">
            <a:extLst>
              <a:ext uri="{FF2B5EF4-FFF2-40B4-BE49-F238E27FC236}">
                <a16:creationId xmlns:a16="http://schemas.microsoft.com/office/drawing/2014/main" id="{92C3B948-9777-495E-9354-A280809EDC6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58333" y="221597"/>
            <a:ext cx="2899730" cy="575306"/>
          </a:xfrm>
          <a:prstGeom prst="rect">
            <a:avLst/>
          </a:prstGeom>
        </p:spPr>
      </p:pic>
    </p:spTree>
    <p:extLst>
      <p:ext uri="{BB962C8B-B14F-4D97-AF65-F5344CB8AC3E}">
        <p14:creationId xmlns:p14="http://schemas.microsoft.com/office/powerpoint/2010/main" val="212769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627509"/>
            <a:ext cx="12192001" cy="252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5" y="6570404"/>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2" name="Title Placeholder 1"/>
          <p:cNvSpPr>
            <a:spLocks noGrp="1"/>
          </p:cNvSpPr>
          <p:nvPr>
            <p:ph type="title"/>
          </p:nvPr>
        </p:nvSpPr>
        <p:spPr>
          <a:xfrm>
            <a:off x="353960" y="1129022"/>
            <a:ext cx="11513573" cy="7188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53961" y="1991032"/>
            <a:ext cx="11513575" cy="433564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8333" y="6645852"/>
            <a:ext cx="1146004" cy="212149"/>
          </a:xfrm>
          <a:prstGeom prst="rect">
            <a:avLst/>
          </a:prstGeom>
        </p:spPr>
        <p:txBody>
          <a:bodyPr vert="horz" lIns="91440" tIns="45720" rIns="91440" bIns="45720" rtlCol="0" anchor="ctr"/>
          <a:lstStyle>
            <a:lvl1pPr algn="l">
              <a:defRPr sz="800">
                <a:solidFill>
                  <a:srgbClr val="FFFFFF"/>
                </a:solidFill>
              </a:defRPr>
            </a:lvl1pPr>
          </a:lstStyle>
          <a:p>
            <a:fld id="{605CAF4C-4AA9-4FDC-B751-A269FB4826E5}" type="datetime5">
              <a:rPr lang="en-GB" smtClean="0"/>
              <a:t>4-May-22</a:t>
            </a:fld>
            <a:endParaRPr lang="en-GB" dirty="0"/>
          </a:p>
        </p:txBody>
      </p:sp>
      <p:sp>
        <p:nvSpPr>
          <p:cNvPr id="5" name="Footer Placeholder 4"/>
          <p:cNvSpPr>
            <a:spLocks noGrp="1"/>
          </p:cNvSpPr>
          <p:nvPr>
            <p:ph type="ftr" sz="quarter" idx="3"/>
          </p:nvPr>
        </p:nvSpPr>
        <p:spPr>
          <a:xfrm>
            <a:off x="1956637" y="6648922"/>
            <a:ext cx="8146569" cy="210259"/>
          </a:xfrm>
          <a:prstGeom prst="rect">
            <a:avLst/>
          </a:prstGeom>
        </p:spPr>
        <p:txBody>
          <a:bodyPr vert="horz" lIns="91440" tIns="45720" rIns="91440" bIns="45720" rtlCol="0" anchor="ctr"/>
          <a:lstStyle>
            <a:lvl1pPr algn="ctr">
              <a:defRPr sz="8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10555508" y="6648687"/>
            <a:ext cx="1312025" cy="210259"/>
          </a:xfrm>
          <a:prstGeom prst="rect">
            <a:avLst/>
          </a:prstGeom>
        </p:spPr>
        <p:txBody>
          <a:bodyPr vert="horz" lIns="91440" tIns="45720" rIns="91440" bIns="45720" rtlCol="0" anchor="ctr"/>
          <a:lstStyle>
            <a:lvl1pPr algn="r">
              <a:defRPr sz="800">
                <a:solidFill>
                  <a:srgbClr val="FFFFFF"/>
                </a:solidFill>
              </a:defRPr>
            </a:lvl1pPr>
          </a:lstStyle>
          <a:p>
            <a:fld id="{1A69629E-BFA5-457D-9A18-227BBD25AA2A}" type="slidenum">
              <a:rPr lang="en-GB" smtClean="0"/>
              <a:pPr/>
              <a:t>‹#›</a:t>
            </a:fld>
            <a:endParaRPr lang="en-GB"/>
          </a:p>
        </p:txBody>
      </p:sp>
      <p:sp>
        <p:nvSpPr>
          <p:cNvPr id="15" name="Rectangle 14">
            <a:extLst>
              <a:ext uri="{FF2B5EF4-FFF2-40B4-BE49-F238E27FC236}">
                <a16:creationId xmlns:a16="http://schemas.microsoft.com/office/drawing/2014/main" id="{33BC6B06-E687-430B-B91C-9D910F63EB19}"/>
              </a:ext>
            </a:extLst>
          </p:cNvPr>
          <p:cNvSpPr/>
          <p:nvPr userDrawn="1"/>
        </p:nvSpPr>
        <p:spPr>
          <a:xfrm flipV="1">
            <a:off x="-6" y="940105"/>
            <a:ext cx="12192001"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pic>
        <p:nvPicPr>
          <p:cNvPr id="11" name="Picture 10">
            <a:extLst>
              <a:ext uri="{FF2B5EF4-FFF2-40B4-BE49-F238E27FC236}">
                <a16:creationId xmlns:a16="http://schemas.microsoft.com/office/drawing/2014/main" id="{35E0D481-DCD1-4235-B77F-59E185DD34E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353960" y="221597"/>
            <a:ext cx="2899730" cy="575306"/>
          </a:xfrm>
          <a:prstGeom prst="rect">
            <a:avLst/>
          </a:prstGeom>
        </p:spPr>
      </p:pic>
    </p:spTree>
    <p:extLst>
      <p:ext uri="{BB962C8B-B14F-4D97-AF65-F5344CB8AC3E}">
        <p14:creationId xmlns:p14="http://schemas.microsoft.com/office/powerpoint/2010/main" val="103580919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p:txStyles>
    <p:titleStyle>
      <a:lvl1pPr algn="ctr" defTabSz="914400" rtl="0" eaLnBrk="1" latinLnBrk="0" hangingPunct="1">
        <a:lnSpc>
          <a:spcPct val="85000"/>
        </a:lnSpc>
        <a:spcBef>
          <a:spcPct val="0"/>
        </a:spcBef>
        <a:buNone/>
        <a:defRPr sz="36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627509"/>
            <a:ext cx="12192001" cy="252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5" y="6570404"/>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sp>
        <p:nvSpPr>
          <p:cNvPr id="2" name="Title Placeholder 1"/>
          <p:cNvSpPr>
            <a:spLocks noGrp="1"/>
          </p:cNvSpPr>
          <p:nvPr>
            <p:ph type="title"/>
          </p:nvPr>
        </p:nvSpPr>
        <p:spPr>
          <a:xfrm>
            <a:off x="353960" y="1129022"/>
            <a:ext cx="11513573" cy="7188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53961" y="1991032"/>
            <a:ext cx="11513575" cy="4335646"/>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8333" y="6645852"/>
            <a:ext cx="1146004" cy="212149"/>
          </a:xfrm>
          <a:prstGeom prst="rect">
            <a:avLst/>
          </a:prstGeom>
        </p:spPr>
        <p:txBody>
          <a:bodyPr vert="horz" lIns="91440" tIns="45720" rIns="91440" bIns="45720" rtlCol="0" anchor="ctr"/>
          <a:lstStyle>
            <a:lvl1pPr algn="l">
              <a:defRPr sz="800">
                <a:solidFill>
                  <a:srgbClr val="FFFFFF"/>
                </a:solidFill>
              </a:defRPr>
            </a:lvl1pPr>
          </a:lstStyle>
          <a:p>
            <a:fld id="{605CAF4C-4AA9-4FDC-B751-A269FB4826E5}" type="datetime5">
              <a:rPr lang="en-GB" smtClean="0"/>
              <a:t>4-May-22</a:t>
            </a:fld>
            <a:endParaRPr lang="en-GB" dirty="0"/>
          </a:p>
        </p:txBody>
      </p:sp>
      <p:sp>
        <p:nvSpPr>
          <p:cNvPr id="5" name="Footer Placeholder 4"/>
          <p:cNvSpPr>
            <a:spLocks noGrp="1"/>
          </p:cNvSpPr>
          <p:nvPr>
            <p:ph type="ftr" sz="quarter" idx="3"/>
          </p:nvPr>
        </p:nvSpPr>
        <p:spPr>
          <a:xfrm>
            <a:off x="1956637" y="6648922"/>
            <a:ext cx="8146569" cy="210259"/>
          </a:xfrm>
          <a:prstGeom prst="rect">
            <a:avLst/>
          </a:prstGeom>
        </p:spPr>
        <p:txBody>
          <a:bodyPr vert="horz" lIns="91440" tIns="45720" rIns="91440" bIns="45720" rtlCol="0" anchor="ctr"/>
          <a:lstStyle>
            <a:lvl1pPr algn="ctr">
              <a:defRPr sz="8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10555508" y="6648687"/>
            <a:ext cx="1312025" cy="210259"/>
          </a:xfrm>
          <a:prstGeom prst="rect">
            <a:avLst/>
          </a:prstGeom>
        </p:spPr>
        <p:txBody>
          <a:bodyPr vert="horz" lIns="91440" tIns="45720" rIns="91440" bIns="45720" rtlCol="0" anchor="ctr"/>
          <a:lstStyle>
            <a:lvl1pPr algn="r">
              <a:defRPr sz="800">
                <a:solidFill>
                  <a:srgbClr val="FFFFFF"/>
                </a:solidFill>
              </a:defRPr>
            </a:lvl1pPr>
          </a:lstStyle>
          <a:p>
            <a:fld id="{1A69629E-BFA5-457D-9A18-227BBD25AA2A}" type="slidenum">
              <a:rPr lang="en-GB" smtClean="0"/>
              <a:pPr/>
              <a:t>‹#›</a:t>
            </a:fld>
            <a:endParaRPr lang="en-GB"/>
          </a:p>
        </p:txBody>
      </p:sp>
      <p:sp>
        <p:nvSpPr>
          <p:cNvPr id="15" name="Rectangle 14">
            <a:extLst>
              <a:ext uri="{FF2B5EF4-FFF2-40B4-BE49-F238E27FC236}">
                <a16:creationId xmlns:a16="http://schemas.microsoft.com/office/drawing/2014/main" id="{33BC6B06-E687-430B-B91C-9D910F63EB19}"/>
              </a:ext>
            </a:extLst>
          </p:cNvPr>
          <p:cNvSpPr/>
          <p:nvPr userDrawn="1"/>
        </p:nvSpPr>
        <p:spPr>
          <a:xfrm flipV="1">
            <a:off x="-6" y="1131499"/>
            <a:ext cx="12192001"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800"/>
          </a:p>
        </p:txBody>
      </p:sp>
      <p:pic>
        <p:nvPicPr>
          <p:cNvPr id="11" name="Picture 10">
            <a:extLst>
              <a:ext uri="{FF2B5EF4-FFF2-40B4-BE49-F238E27FC236}">
                <a16:creationId xmlns:a16="http://schemas.microsoft.com/office/drawing/2014/main" id="{35E0D481-DCD1-4235-B77F-59E185DD34E0}"/>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353960" y="221597"/>
            <a:ext cx="2899730" cy="575306"/>
          </a:xfrm>
          <a:prstGeom prst="rect">
            <a:avLst/>
          </a:prstGeom>
        </p:spPr>
      </p:pic>
    </p:spTree>
    <p:extLst>
      <p:ext uri="{BB962C8B-B14F-4D97-AF65-F5344CB8AC3E}">
        <p14:creationId xmlns:p14="http://schemas.microsoft.com/office/powerpoint/2010/main" val="57544834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hf hdr="0"/>
  <p:txStyles>
    <p:titleStyle>
      <a:lvl1pPr algn="ctr" defTabSz="914400" rtl="0" eaLnBrk="1" latinLnBrk="0" hangingPunct="1">
        <a:lnSpc>
          <a:spcPct val="85000"/>
        </a:lnSpc>
        <a:spcBef>
          <a:spcPct val="0"/>
        </a:spcBef>
        <a:buNone/>
        <a:defRPr sz="36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8.emf"/><Relationship Id="rId12" Type="http://schemas.openxmlformats.org/officeDocument/2006/relationships/image" Target="../media/image42.png"/><Relationship Id="rId17" Type="http://schemas.openxmlformats.org/officeDocument/2006/relationships/image" Target="../media/image46.png"/><Relationship Id="rId2" Type="http://schemas.openxmlformats.org/officeDocument/2006/relationships/notesSlide" Target="../notesSlides/notesSlide11.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hyperlink" Target="mailto:francesca.mangialasche@ki.se" TargetMode="External"/><Relationship Id="rId7" Type="http://schemas.openxmlformats.org/officeDocument/2006/relationships/image" Target="../media/image49.png"/><Relationship Id="rId12" Type="http://schemas.openxmlformats.org/officeDocument/2006/relationships/image" Target="../media/image54.png"/><Relationship Id="rId17" Type="http://schemas.openxmlformats.org/officeDocument/2006/relationships/image" Target="../media/image4.png"/><Relationship Id="rId2" Type="http://schemas.openxmlformats.org/officeDocument/2006/relationships/hyperlink" Target="mailto:miia.kivipelto@ki.se" TargetMode="External"/><Relationship Id="rId16"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hyperlink" Target="https://eufingers.com/" TargetMode="External"/><Relationship Id="rId9" Type="http://schemas.openxmlformats.org/officeDocument/2006/relationships/image" Target="../media/image51.png"/><Relationship Id="rId1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thl.fi/web/thlfi-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ufingers.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eufinger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freepngimg.com/png/48750-earnings-image-free-transparent-image-hd" TargetMode="External"/><Relationship Id="rId11" Type="http://schemas.openxmlformats.org/officeDocument/2006/relationships/image" Target="../media/image25.png"/><Relationship Id="rId5" Type="http://schemas.openxmlformats.org/officeDocument/2006/relationships/image" Target="../media/image20.png"/><Relationship Id="rId15" Type="http://schemas.openxmlformats.org/officeDocument/2006/relationships/image" Target="../media/image4.png"/><Relationship Id="rId10" Type="http://schemas.openxmlformats.org/officeDocument/2006/relationships/image" Target="../media/image24.svg"/><Relationship Id="rId4" Type="http://schemas.openxmlformats.org/officeDocument/2006/relationships/image" Target="../media/image19.png"/><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s://eufingers.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ufingers.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ufingers.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1.jpe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hyperlink" Target="https://eufingers.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03076-491E-458C-BDAE-EF2F010D1D70}"/>
              </a:ext>
            </a:extLst>
          </p:cNvPr>
          <p:cNvSpPr>
            <a:spLocks noGrp="1"/>
          </p:cNvSpPr>
          <p:nvPr>
            <p:ph type="ctrTitle"/>
          </p:nvPr>
        </p:nvSpPr>
        <p:spPr>
          <a:xfrm>
            <a:off x="1077476" y="1789480"/>
            <a:ext cx="10058400" cy="1868120"/>
          </a:xfrm>
        </p:spPr>
        <p:txBody>
          <a:bodyPr>
            <a:noAutofit/>
          </a:bodyPr>
          <a:lstStyle/>
          <a:p>
            <a:pPr>
              <a:lnSpc>
                <a:spcPts val="5000"/>
              </a:lnSpc>
            </a:pPr>
            <a:r>
              <a:rPr lang="en-GB" sz="3800" dirty="0"/>
              <a:t>EURO-FINGERS</a:t>
            </a:r>
            <a:br>
              <a:rPr lang="en-GB" sz="3800" dirty="0"/>
            </a:br>
            <a:r>
              <a:rPr lang="en-GB" sz="3800" dirty="0"/>
              <a:t>Multimodal precision prevention toolbox </a:t>
            </a:r>
            <a:br>
              <a:rPr lang="en-GB" sz="3800" dirty="0"/>
            </a:br>
            <a:r>
              <a:rPr lang="en-GB" sz="3800" dirty="0"/>
              <a:t>for dementia in Alzheimer’s disease</a:t>
            </a:r>
          </a:p>
        </p:txBody>
      </p:sp>
      <p:sp>
        <p:nvSpPr>
          <p:cNvPr id="8" name="Rectangle 3">
            <a:extLst>
              <a:ext uri="{FF2B5EF4-FFF2-40B4-BE49-F238E27FC236}">
                <a16:creationId xmlns:a16="http://schemas.microsoft.com/office/drawing/2014/main" id="{E40A2611-7288-4039-924E-19E9448B60EA}"/>
              </a:ext>
            </a:extLst>
          </p:cNvPr>
          <p:cNvSpPr txBox="1">
            <a:spLocks noChangeArrowheads="1"/>
          </p:cNvSpPr>
          <p:nvPr/>
        </p:nvSpPr>
        <p:spPr bwMode="auto">
          <a:xfrm>
            <a:off x="1532582" y="4244621"/>
            <a:ext cx="9135418" cy="61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accent1"/>
              </a:buClr>
              <a:buFont typeface="Wingdings" charset="2"/>
              <a:buNone/>
              <a:defRPr sz="2400">
                <a:solidFill>
                  <a:srgbClr val="870052"/>
                </a:solidFill>
                <a:latin typeface="+mn-lt"/>
                <a:ea typeface="+mn-ea"/>
                <a:cs typeface="+mn-cs"/>
              </a:defRPr>
            </a:lvl1pPr>
            <a:lvl2pPr marL="990575" indent="-380990" algn="l" rtl="0" eaLnBrk="1" fontAlgn="base" hangingPunct="1">
              <a:spcBef>
                <a:spcPct val="20000"/>
              </a:spcBef>
              <a:spcAft>
                <a:spcPct val="0"/>
              </a:spcAft>
              <a:buFont typeface="Wingdings" charset="2"/>
              <a:buChar char="à"/>
              <a:defRPr sz="2133">
                <a:solidFill>
                  <a:schemeClr val="tx1"/>
                </a:solidFill>
                <a:latin typeface="+mn-lt"/>
              </a:defRPr>
            </a:lvl2pPr>
            <a:lvl3pPr marL="1523962" indent="-304792" algn="l" rtl="0" eaLnBrk="1" fontAlgn="base" hangingPunct="1">
              <a:spcBef>
                <a:spcPct val="20000"/>
              </a:spcBef>
              <a:spcAft>
                <a:spcPct val="0"/>
              </a:spcAft>
              <a:buClr>
                <a:schemeClr val="accent1"/>
              </a:buClr>
              <a:buFont typeface="Wingdings" charset="2"/>
              <a:buChar char="§"/>
              <a:defRPr sz="1867">
                <a:solidFill>
                  <a:schemeClr val="accent1"/>
                </a:solidFill>
                <a:latin typeface="+mn-lt"/>
              </a:defRPr>
            </a:lvl3pPr>
            <a:lvl4pPr marL="2133547" indent="-304792" algn="l" rtl="0" eaLnBrk="1" fontAlgn="base" hangingPunct="1">
              <a:spcBef>
                <a:spcPct val="20000"/>
              </a:spcBef>
              <a:spcAft>
                <a:spcPct val="0"/>
              </a:spcAft>
              <a:buFont typeface="Wingdings" charset="2"/>
              <a:buChar char="à"/>
              <a:defRPr sz="1867">
                <a:solidFill>
                  <a:schemeClr val="tx1"/>
                </a:solidFill>
                <a:latin typeface="+mn-lt"/>
              </a:defRPr>
            </a:lvl4pPr>
            <a:lvl5pPr marL="2743131" indent="-304792" algn="l" rtl="0" eaLnBrk="1" fontAlgn="base" hangingPunct="1">
              <a:spcBef>
                <a:spcPct val="20000"/>
              </a:spcBef>
              <a:spcAft>
                <a:spcPct val="0"/>
              </a:spcAft>
              <a:buClr>
                <a:schemeClr val="accent1"/>
              </a:buClr>
              <a:buFont typeface="Wingdings" charset="2"/>
              <a:defRPr sz="2400">
                <a:solidFill>
                  <a:schemeClr val="tx1"/>
                </a:solidFill>
                <a:latin typeface="+mn-lt"/>
              </a:defRPr>
            </a:lvl5pPr>
            <a:lvl6pPr marL="3352716"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6pPr>
            <a:lvl7pPr marL="3962301"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7pPr>
            <a:lvl8pPr marL="4571886"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8pPr>
            <a:lvl9pPr marL="5181470"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9pPr>
          </a:lstStyle>
          <a:p>
            <a:pPr marL="0" marR="0" lvl="0" indent="0" algn="ctr" defTabSz="914400" rtl="0" eaLnBrk="1" fontAlgn="base" latinLnBrk="0" hangingPunct="1">
              <a:lnSpc>
                <a:spcPct val="100000"/>
              </a:lnSpc>
              <a:spcBef>
                <a:spcPts val="0"/>
              </a:spcBef>
              <a:spcAft>
                <a:spcPts val="0"/>
              </a:spcAft>
              <a:buClr>
                <a:srgbClr val="870052"/>
              </a:buClr>
              <a:buSzTx/>
              <a:buFont typeface="Wingdings" charset="2"/>
              <a:buNone/>
              <a:tabLst/>
              <a:defRPr/>
            </a:pPr>
            <a:r>
              <a:rPr kumimoji="0" lang="en-GB" altLang="sv-SE" sz="3000" b="1" i="0" u="none" strike="noStrike" kern="0" cap="none" spc="0" normalizeH="0" baseline="0" noProof="0" dirty="0">
                <a:ln>
                  <a:noFill/>
                </a:ln>
                <a:solidFill>
                  <a:srgbClr val="000000"/>
                </a:solidFill>
                <a:effectLst/>
                <a:uLnTx/>
                <a:uFillTx/>
                <a:latin typeface="Arial"/>
                <a:ea typeface="+mn-ea"/>
                <a:cs typeface="+mn-cs"/>
              </a:rPr>
              <a:t>Coordinator: Prof. Miia Kivipelto, MD, PhD</a:t>
            </a:r>
            <a:br>
              <a:rPr kumimoji="0" lang="en-GB" altLang="sv-SE" sz="3000" b="1" i="0" u="none" strike="noStrike" kern="0" cap="none" spc="0" normalizeH="0" baseline="0" noProof="0" dirty="0">
                <a:ln>
                  <a:noFill/>
                </a:ln>
                <a:solidFill>
                  <a:srgbClr val="000000"/>
                </a:solidFill>
                <a:effectLst/>
                <a:uLnTx/>
                <a:uFillTx/>
                <a:latin typeface="Arial"/>
                <a:ea typeface="+mn-ea"/>
                <a:cs typeface="+mn-cs"/>
              </a:rPr>
            </a:br>
            <a:endParaRPr kumimoji="0" lang="sv-SE" altLang="sv-SE" sz="2400" b="0" i="0" u="none" strike="noStrike" kern="0" cap="none" spc="0" normalizeH="0" baseline="0" noProof="0" dirty="0">
              <a:ln>
                <a:noFill/>
              </a:ln>
              <a:solidFill>
                <a:srgbClr val="870052"/>
              </a:solidFill>
              <a:effectLst/>
              <a:uLnTx/>
              <a:uFillTx/>
              <a:latin typeface="Arial"/>
              <a:ea typeface="+mn-ea"/>
              <a:cs typeface="+mn-cs"/>
            </a:endParaRPr>
          </a:p>
        </p:txBody>
      </p:sp>
      <p:sp>
        <p:nvSpPr>
          <p:cNvPr id="9" name="Rectangle 3">
            <a:extLst>
              <a:ext uri="{FF2B5EF4-FFF2-40B4-BE49-F238E27FC236}">
                <a16:creationId xmlns:a16="http://schemas.microsoft.com/office/drawing/2014/main" id="{56B4E79E-5626-4F00-8941-08407835A568}"/>
              </a:ext>
            </a:extLst>
          </p:cNvPr>
          <p:cNvSpPr txBox="1">
            <a:spLocks noChangeArrowheads="1"/>
          </p:cNvSpPr>
          <p:nvPr/>
        </p:nvSpPr>
        <p:spPr bwMode="auto">
          <a:xfrm>
            <a:off x="1077476" y="4892320"/>
            <a:ext cx="9809597" cy="1270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accent1"/>
              </a:buClr>
              <a:buFont typeface="Wingdings" charset="2"/>
              <a:buNone/>
              <a:defRPr sz="2400">
                <a:solidFill>
                  <a:srgbClr val="870052"/>
                </a:solidFill>
                <a:latin typeface="+mn-lt"/>
                <a:ea typeface="+mn-ea"/>
                <a:cs typeface="+mn-cs"/>
              </a:defRPr>
            </a:lvl1pPr>
            <a:lvl2pPr marL="990575" indent="-380990" algn="l" rtl="0" eaLnBrk="1" fontAlgn="base" hangingPunct="1">
              <a:spcBef>
                <a:spcPct val="20000"/>
              </a:spcBef>
              <a:spcAft>
                <a:spcPct val="0"/>
              </a:spcAft>
              <a:buFont typeface="Wingdings" charset="2"/>
              <a:buChar char="à"/>
              <a:defRPr sz="2133">
                <a:solidFill>
                  <a:schemeClr val="tx1"/>
                </a:solidFill>
                <a:latin typeface="+mn-lt"/>
              </a:defRPr>
            </a:lvl2pPr>
            <a:lvl3pPr marL="1523962" indent="-304792" algn="l" rtl="0" eaLnBrk="1" fontAlgn="base" hangingPunct="1">
              <a:spcBef>
                <a:spcPct val="20000"/>
              </a:spcBef>
              <a:spcAft>
                <a:spcPct val="0"/>
              </a:spcAft>
              <a:buClr>
                <a:schemeClr val="accent1"/>
              </a:buClr>
              <a:buFont typeface="Wingdings" charset="2"/>
              <a:buChar char="§"/>
              <a:defRPr sz="1867">
                <a:solidFill>
                  <a:schemeClr val="accent1"/>
                </a:solidFill>
                <a:latin typeface="+mn-lt"/>
              </a:defRPr>
            </a:lvl3pPr>
            <a:lvl4pPr marL="2133547" indent="-304792" algn="l" rtl="0" eaLnBrk="1" fontAlgn="base" hangingPunct="1">
              <a:spcBef>
                <a:spcPct val="20000"/>
              </a:spcBef>
              <a:spcAft>
                <a:spcPct val="0"/>
              </a:spcAft>
              <a:buFont typeface="Wingdings" charset="2"/>
              <a:buChar char="à"/>
              <a:defRPr sz="1867">
                <a:solidFill>
                  <a:schemeClr val="tx1"/>
                </a:solidFill>
                <a:latin typeface="+mn-lt"/>
              </a:defRPr>
            </a:lvl4pPr>
            <a:lvl5pPr marL="2743131" indent="-304792" algn="l" rtl="0" eaLnBrk="1" fontAlgn="base" hangingPunct="1">
              <a:spcBef>
                <a:spcPct val="20000"/>
              </a:spcBef>
              <a:spcAft>
                <a:spcPct val="0"/>
              </a:spcAft>
              <a:buClr>
                <a:schemeClr val="accent1"/>
              </a:buClr>
              <a:buFont typeface="Wingdings" charset="2"/>
              <a:defRPr sz="2400">
                <a:solidFill>
                  <a:schemeClr val="tx1"/>
                </a:solidFill>
                <a:latin typeface="+mn-lt"/>
              </a:defRPr>
            </a:lvl5pPr>
            <a:lvl6pPr marL="3352716"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6pPr>
            <a:lvl7pPr marL="3962301"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7pPr>
            <a:lvl8pPr marL="4571886"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8pPr>
            <a:lvl9pPr marL="5181470"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9pPr>
          </a:lstStyle>
          <a:p>
            <a:pPr marL="0" marR="0" lvl="0" indent="0" algn="ctr" defTabSz="914400" rtl="0" eaLnBrk="1" fontAlgn="base" latinLnBrk="0" hangingPunct="1">
              <a:lnSpc>
                <a:spcPts val="3400"/>
              </a:lnSpc>
              <a:spcBef>
                <a:spcPts val="0"/>
              </a:spcBef>
              <a:spcAft>
                <a:spcPts val="0"/>
              </a:spcAft>
              <a:buClr>
                <a:srgbClr val="870052"/>
              </a:buClr>
              <a:buSzTx/>
              <a:buFont typeface="Wingdings" charset="2"/>
              <a:buNone/>
              <a:tabLst/>
              <a:defRPr/>
            </a:pPr>
            <a:r>
              <a:rPr kumimoji="0" lang="en-GB" altLang="sv-SE" sz="2000" b="0" i="0" u="none" strike="noStrike" kern="0" cap="none" spc="0" normalizeH="0" baseline="0" noProof="0" dirty="0">
                <a:ln>
                  <a:noFill/>
                </a:ln>
                <a:solidFill>
                  <a:srgbClr val="000000"/>
                </a:solidFill>
                <a:effectLst/>
                <a:uLnTx/>
                <a:uFillTx/>
                <a:latin typeface="Arial"/>
                <a:ea typeface="+mn-ea"/>
                <a:cs typeface="+mn-cs"/>
              </a:rPr>
              <a:t>Director of Research and Development </a:t>
            </a:r>
          </a:p>
          <a:p>
            <a:pPr marL="0" marR="0" lvl="0" indent="0" algn="ctr" defTabSz="914400" rtl="0" eaLnBrk="1" fontAlgn="base" latinLnBrk="0" hangingPunct="1">
              <a:lnSpc>
                <a:spcPts val="3400"/>
              </a:lnSpc>
              <a:spcBef>
                <a:spcPts val="0"/>
              </a:spcBef>
              <a:spcAft>
                <a:spcPts val="0"/>
              </a:spcAft>
              <a:buClr>
                <a:srgbClr val="870052"/>
              </a:buClr>
              <a:buSzTx/>
              <a:buFont typeface="Wingdings" charset="2"/>
              <a:buNone/>
              <a:tabLst/>
              <a:defRPr/>
            </a:pPr>
            <a:r>
              <a:rPr kumimoji="0" lang="en-GB" altLang="sv-SE" sz="2000" b="0" i="0" u="none" strike="noStrike" kern="0" cap="none" spc="0" normalizeH="0" baseline="0" noProof="0" dirty="0">
                <a:ln>
                  <a:noFill/>
                </a:ln>
                <a:solidFill>
                  <a:srgbClr val="000000"/>
                </a:solidFill>
                <a:effectLst/>
                <a:uLnTx/>
                <a:uFillTx/>
                <a:latin typeface="Arial"/>
                <a:ea typeface="+mn-ea"/>
                <a:cs typeface="+mn-cs"/>
              </a:rPr>
              <a:t>Karolinska Institutet, Division of Clinical Geriatrics </a:t>
            </a:r>
          </a:p>
          <a:p>
            <a:pPr marL="0" marR="0" lvl="0" indent="0" algn="ctr" defTabSz="914400" rtl="0" eaLnBrk="1" fontAlgn="base" latinLnBrk="0" hangingPunct="1">
              <a:lnSpc>
                <a:spcPts val="3400"/>
              </a:lnSpc>
              <a:spcBef>
                <a:spcPts val="0"/>
              </a:spcBef>
              <a:spcAft>
                <a:spcPts val="0"/>
              </a:spcAft>
              <a:buClr>
                <a:srgbClr val="870052"/>
              </a:buClr>
              <a:buSzTx/>
              <a:buFont typeface="Wingdings" charset="2"/>
              <a:buNone/>
              <a:tabLst/>
              <a:defRPr/>
            </a:pPr>
            <a:r>
              <a:rPr kumimoji="0" lang="en-GB" altLang="sv-SE" sz="2000" b="0" i="0" u="none" strike="noStrike" kern="0" cap="none" spc="0" normalizeH="0" baseline="0" noProof="0" dirty="0">
                <a:ln>
                  <a:noFill/>
                </a:ln>
                <a:solidFill>
                  <a:srgbClr val="000000"/>
                </a:solidFill>
                <a:effectLst/>
                <a:uLnTx/>
                <a:uFillTx/>
                <a:latin typeface="Arial"/>
                <a:ea typeface="+mn-ea"/>
                <a:cs typeface="+mn-cs"/>
              </a:rPr>
              <a:t>Karolinska University Hospital, </a:t>
            </a:r>
            <a:r>
              <a:rPr lang="en-GB" altLang="sv-SE" sz="2000" kern="0" dirty="0">
                <a:solidFill>
                  <a:srgbClr val="000000"/>
                </a:solidFill>
                <a:latin typeface="Arial"/>
              </a:rPr>
              <a:t>Theme Inflammation and </a:t>
            </a:r>
            <a:r>
              <a:rPr kumimoji="0" lang="en-GB" altLang="sv-SE" sz="2000" b="0" i="0" u="none" strike="noStrike" kern="0" cap="none" spc="0" normalizeH="0" baseline="0" noProof="0" dirty="0">
                <a:ln>
                  <a:noFill/>
                </a:ln>
                <a:solidFill>
                  <a:srgbClr val="000000"/>
                </a:solidFill>
                <a:effectLst/>
                <a:uLnTx/>
                <a:uFillTx/>
                <a:latin typeface="Arial"/>
                <a:ea typeface="+mn-ea"/>
                <a:cs typeface="+mn-cs"/>
              </a:rPr>
              <a:t>Aging, Stockholm, Sweden</a:t>
            </a:r>
            <a:endParaRPr kumimoji="0" lang="sv-SE" altLang="sv-SE" sz="2400" b="0" i="0" u="none" strike="noStrike" kern="0" cap="none" spc="0" normalizeH="0" baseline="0" noProof="0" dirty="0">
              <a:ln>
                <a:noFill/>
              </a:ln>
              <a:solidFill>
                <a:srgbClr val="870052"/>
              </a:solidFill>
              <a:effectLst/>
              <a:uLnTx/>
              <a:uFillTx/>
              <a:latin typeface="Arial"/>
              <a:ea typeface="+mn-ea"/>
              <a:cs typeface="+mn-cs"/>
            </a:endParaRPr>
          </a:p>
        </p:txBody>
      </p:sp>
      <p:pic>
        <p:nvPicPr>
          <p:cNvPr id="6" name="Picture 5">
            <a:extLst>
              <a:ext uri="{FF2B5EF4-FFF2-40B4-BE49-F238E27FC236}">
                <a16:creationId xmlns:a16="http://schemas.microsoft.com/office/drawing/2014/main" id="{C60D2577-64CA-45AA-8313-DBCE0BD04BE9}"/>
              </a:ext>
            </a:extLst>
          </p:cNvPr>
          <p:cNvPicPr>
            <a:picLocks noChangeAspect="1"/>
          </p:cNvPicPr>
          <p:nvPr/>
        </p:nvPicPr>
        <p:blipFill rotWithShape="1">
          <a:blip r:embed="rId3"/>
          <a:srcRect l="4238" t="5364" r="5689"/>
          <a:stretch/>
        </p:blipFill>
        <p:spPr>
          <a:xfrm>
            <a:off x="277908" y="323011"/>
            <a:ext cx="2028712" cy="1153091"/>
          </a:xfrm>
          <a:prstGeom prst="rect">
            <a:avLst/>
          </a:prstGeom>
          <a:ln>
            <a:solidFill>
              <a:srgbClr val="B7E2FF"/>
            </a:solidFill>
          </a:ln>
        </p:spPr>
      </p:pic>
    </p:spTree>
    <p:extLst>
      <p:ext uri="{BB962C8B-B14F-4D97-AF65-F5344CB8AC3E}">
        <p14:creationId xmlns:p14="http://schemas.microsoft.com/office/powerpoint/2010/main" val="80331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013C1B1-2942-4B62-80F5-3FEC64F0D8CB}"/>
              </a:ext>
            </a:extLst>
          </p:cNvPr>
          <p:cNvSpPr txBox="1">
            <a:spLocks/>
          </p:cNvSpPr>
          <p:nvPr/>
        </p:nvSpPr>
        <p:spPr>
          <a:xfrm>
            <a:off x="3427046" y="175325"/>
            <a:ext cx="7828783" cy="718810"/>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3600" b="1" kern="1200" spc="-50" baseline="0">
                <a:solidFill>
                  <a:schemeClr val="tx1">
                    <a:lumMod val="75000"/>
                    <a:lumOff val="25000"/>
                  </a:schemeClr>
                </a:solidFill>
                <a:latin typeface="+mj-lt"/>
                <a:ea typeface="+mj-ea"/>
                <a:cs typeface="+mj-cs"/>
              </a:defRPr>
            </a:lvl1pPr>
          </a:lstStyle>
          <a:p>
            <a:r>
              <a:rPr lang="en-GB" sz="2800" dirty="0"/>
              <a:t>Challenges: our COVID-19 pandemic response</a:t>
            </a:r>
          </a:p>
        </p:txBody>
      </p:sp>
      <p:pic>
        <p:nvPicPr>
          <p:cNvPr id="11" name="Picture 10">
            <a:extLst>
              <a:ext uri="{FF2B5EF4-FFF2-40B4-BE49-F238E27FC236}">
                <a16:creationId xmlns:a16="http://schemas.microsoft.com/office/drawing/2014/main" id="{13DB4E35-5C8A-4026-8A35-BF8BCB556BF8}"/>
              </a:ext>
            </a:extLst>
          </p:cNvPr>
          <p:cNvPicPr>
            <a:picLocks noChangeAspect="1"/>
          </p:cNvPicPr>
          <p:nvPr/>
        </p:nvPicPr>
        <p:blipFill rotWithShape="1">
          <a:blip r:embed="rId3"/>
          <a:srcRect l="20923" r="15539"/>
          <a:stretch/>
        </p:blipFill>
        <p:spPr>
          <a:xfrm>
            <a:off x="7883885" y="1308010"/>
            <a:ext cx="3337367" cy="3655752"/>
          </a:xfrm>
          <a:prstGeom prst="rect">
            <a:avLst/>
          </a:prstGeom>
        </p:spPr>
      </p:pic>
      <p:sp>
        <p:nvSpPr>
          <p:cNvPr id="12" name="Rectangle 11">
            <a:extLst>
              <a:ext uri="{FF2B5EF4-FFF2-40B4-BE49-F238E27FC236}">
                <a16:creationId xmlns:a16="http://schemas.microsoft.com/office/drawing/2014/main" id="{4E9DB21B-B496-4DF9-A939-92EC5B0A166E}"/>
              </a:ext>
            </a:extLst>
          </p:cNvPr>
          <p:cNvSpPr/>
          <p:nvPr/>
        </p:nvSpPr>
        <p:spPr>
          <a:xfrm>
            <a:off x="7463581" y="5194422"/>
            <a:ext cx="144000" cy="144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2F9C3F79-9D8F-4EEF-B37F-CE1A383B7AB9}"/>
              </a:ext>
            </a:extLst>
          </p:cNvPr>
          <p:cNvSpPr/>
          <p:nvPr/>
        </p:nvSpPr>
        <p:spPr>
          <a:xfrm>
            <a:off x="7464425" y="5929494"/>
            <a:ext cx="144000" cy="1440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9AE14444-E081-476F-B6CD-EA6D261B405B}"/>
              </a:ext>
            </a:extLst>
          </p:cNvPr>
          <p:cNvSpPr txBox="1"/>
          <p:nvPr/>
        </p:nvSpPr>
        <p:spPr>
          <a:xfrm>
            <a:off x="7612912" y="5053059"/>
            <a:ext cx="3670014" cy="683520"/>
          </a:xfrm>
          <a:prstGeom prst="rect">
            <a:avLst/>
          </a:prstGeom>
          <a:noFill/>
        </p:spPr>
        <p:txBody>
          <a:bodyPr wrap="square" rtlCol="0">
            <a:spAutoFit/>
          </a:bodyPr>
          <a:lstStyle/>
          <a:p>
            <a:pPr>
              <a:lnSpc>
                <a:spcPts val="2400"/>
              </a:lnSpc>
            </a:pPr>
            <a:r>
              <a:rPr lang="en-GB" sz="1400" dirty="0"/>
              <a:t>EU-FINGERS countries participating in the WW-FINGERS-SARS-CoV2 survey</a:t>
            </a:r>
          </a:p>
        </p:txBody>
      </p:sp>
      <p:sp>
        <p:nvSpPr>
          <p:cNvPr id="15" name="TextBox 14">
            <a:extLst>
              <a:ext uri="{FF2B5EF4-FFF2-40B4-BE49-F238E27FC236}">
                <a16:creationId xmlns:a16="http://schemas.microsoft.com/office/drawing/2014/main" id="{0A63432F-6AB1-44BF-8628-C16DD1DA62EE}"/>
              </a:ext>
            </a:extLst>
          </p:cNvPr>
          <p:cNvSpPr txBox="1"/>
          <p:nvPr/>
        </p:nvSpPr>
        <p:spPr>
          <a:xfrm>
            <a:off x="7612513" y="5782875"/>
            <a:ext cx="4030140" cy="683520"/>
          </a:xfrm>
          <a:prstGeom prst="rect">
            <a:avLst/>
          </a:prstGeom>
          <a:noFill/>
        </p:spPr>
        <p:txBody>
          <a:bodyPr wrap="square" rtlCol="0">
            <a:spAutoFit/>
          </a:bodyPr>
          <a:lstStyle/>
          <a:p>
            <a:pPr>
              <a:lnSpc>
                <a:spcPts val="2400"/>
              </a:lnSpc>
            </a:pPr>
            <a:r>
              <a:rPr lang="en-GB" sz="1400" dirty="0"/>
              <a:t>EU-FINGERS countries not participating in the WW-FINGERS-SARS-CoV2 survey</a:t>
            </a:r>
          </a:p>
        </p:txBody>
      </p:sp>
      <p:graphicFrame>
        <p:nvGraphicFramePr>
          <p:cNvPr id="16" name="Table 2">
            <a:extLst>
              <a:ext uri="{FF2B5EF4-FFF2-40B4-BE49-F238E27FC236}">
                <a16:creationId xmlns:a16="http://schemas.microsoft.com/office/drawing/2014/main" id="{12DD1031-ECD2-43D4-9AAB-52A4ECFD8A4A}"/>
              </a:ext>
            </a:extLst>
          </p:cNvPr>
          <p:cNvGraphicFramePr>
            <a:graphicFrameLocks noGrp="1"/>
          </p:cNvGraphicFramePr>
          <p:nvPr>
            <p:extLst>
              <p:ext uri="{D42A27DB-BD31-4B8C-83A1-F6EECF244321}">
                <p14:modId xmlns:p14="http://schemas.microsoft.com/office/powerpoint/2010/main" val="261576990"/>
              </p:ext>
            </p:extLst>
          </p:nvPr>
        </p:nvGraphicFramePr>
        <p:xfrm>
          <a:off x="212760" y="2832051"/>
          <a:ext cx="6421955" cy="3125080"/>
        </p:xfrm>
        <a:graphic>
          <a:graphicData uri="http://schemas.openxmlformats.org/drawingml/2006/table">
            <a:tbl>
              <a:tblPr firstRow="1" bandRow="1">
                <a:tableStyleId>{5C22544A-7EE6-4342-B048-85BDC9FD1C3A}</a:tableStyleId>
              </a:tblPr>
              <a:tblGrid>
                <a:gridCol w="1771863">
                  <a:extLst>
                    <a:ext uri="{9D8B030D-6E8A-4147-A177-3AD203B41FA5}">
                      <a16:colId xmlns:a16="http://schemas.microsoft.com/office/drawing/2014/main" val="2512713239"/>
                    </a:ext>
                  </a:extLst>
                </a:gridCol>
                <a:gridCol w="1277970">
                  <a:extLst>
                    <a:ext uri="{9D8B030D-6E8A-4147-A177-3AD203B41FA5}">
                      <a16:colId xmlns:a16="http://schemas.microsoft.com/office/drawing/2014/main" val="3920763590"/>
                    </a:ext>
                  </a:extLst>
                </a:gridCol>
                <a:gridCol w="1643104">
                  <a:extLst>
                    <a:ext uri="{9D8B030D-6E8A-4147-A177-3AD203B41FA5}">
                      <a16:colId xmlns:a16="http://schemas.microsoft.com/office/drawing/2014/main" val="7804418"/>
                    </a:ext>
                  </a:extLst>
                </a:gridCol>
                <a:gridCol w="1030968">
                  <a:extLst>
                    <a:ext uri="{9D8B030D-6E8A-4147-A177-3AD203B41FA5}">
                      <a16:colId xmlns:a16="http://schemas.microsoft.com/office/drawing/2014/main" val="3776246514"/>
                    </a:ext>
                  </a:extLst>
                </a:gridCol>
                <a:gridCol w="698050">
                  <a:extLst>
                    <a:ext uri="{9D8B030D-6E8A-4147-A177-3AD203B41FA5}">
                      <a16:colId xmlns:a16="http://schemas.microsoft.com/office/drawing/2014/main" val="1112170693"/>
                    </a:ext>
                  </a:extLst>
                </a:gridCol>
              </a:tblGrid>
              <a:tr h="370840">
                <a:tc>
                  <a:txBody>
                    <a:bodyPr/>
                    <a:lstStyle/>
                    <a:p>
                      <a:r>
                        <a:rPr lang="en-GB" sz="1500" b="0" dirty="0"/>
                        <a:t>Country </a:t>
                      </a:r>
                    </a:p>
                  </a:txBody>
                  <a:tcPr marL="36000" marR="36000" marT="36000" marB="36000"/>
                </a:tc>
                <a:tc>
                  <a:txBody>
                    <a:bodyPr/>
                    <a:lstStyle/>
                    <a:p>
                      <a:r>
                        <a:rPr lang="en-GB" sz="1500" b="0" dirty="0"/>
                        <a:t>Setting </a:t>
                      </a:r>
                    </a:p>
                  </a:txBody>
                  <a:tcPr marL="36000" marR="36000" marT="36000" marB="36000"/>
                </a:tc>
                <a:tc>
                  <a:txBody>
                    <a:bodyPr/>
                    <a:lstStyle/>
                    <a:p>
                      <a:r>
                        <a:rPr lang="en-GB" sz="1500" b="0" dirty="0"/>
                        <a:t>N participants </a:t>
                      </a:r>
                    </a:p>
                  </a:txBody>
                  <a:tcPr marL="36000" marR="36000" marT="36000" marB="36000"/>
                </a:tc>
                <a:tc>
                  <a:txBody>
                    <a:bodyPr/>
                    <a:lstStyle/>
                    <a:p>
                      <a:r>
                        <a:rPr lang="en-GB" sz="1500" b="0" dirty="0"/>
                        <a:t>Age (</a:t>
                      </a:r>
                      <a:r>
                        <a:rPr lang="en-GB" sz="1500" b="0" dirty="0" err="1"/>
                        <a:t>yrs</a:t>
                      </a:r>
                      <a:r>
                        <a:rPr lang="en-GB" sz="1500" b="0" dirty="0"/>
                        <a:t>)</a:t>
                      </a:r>
                    </a:p>
                  </a:txBody>
                  <a:tcPr marL="36000" marR="36000" marT="36000" marB="36000"/>
                </a:tc>
                <a:tc>
                  <a:txBody>
                    <a:bodyPr/>
                    <a:lstStyle/>
                    <a:p>
                      <a:r>
                        <a:rPr lang="en-GB" sz="1500" b="0" dirty="0"/>
                        <a:t>Sex</a:t>
                      </a:r>
                    </a:p>
                  </a:txBody>
                  <a:tcPr marL="36000" marR="36000" marT="36000" marB="36000"/>
                </a:tc>
                <a:extLst>
                  <a:ext uri="{0D108BD9-81ED-4DB2-BD59-A6C34878D82A}">
                    <a16:rowId xmlns:a16="http://schemas.microsoft.com/office/drawing/2014/main" val="6543223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t>Finland</a:t>
                      </a:r>
                    </a:p>
                  </a:txBody>
                  <a:tcPr marL="36000" marR="36000" marT="36000" marB="36000"/>
                </a:tc>
                <a:tc>
                  <a:txBody>
                    <a:bodyPr/>
                    <a:lstStyle/>
                    <a:p>
                      <a:r>
                        <a:rPr lang="en-GB" sz="1500" dirty="0"/>
                        <a:t>FINGER RCT participants</a:t>
                      </a:r>
                    </a:p>
                  </a:txBody>
                  <a:tcPr marL="36000" marR="36000" marT="36000" marB="36000"/>
                </a:tc>
                <a:tc>
                  <a:txBody>
                    <a:bodyPr/>
                    <a:lstStyle/>
                    <a:p>
                      <a:r>
                        <a:rPr lang="en-GB" sz="1500" dirty="0"/>
                        <a:t>735 </a:t>
                      </a:r>
                    </a:p>
                    <a:p>
                      <a:r>
                        <a:rPr lang="en-GB" sz="1500" dirty="0"/>
                        <a:t>(86% resp. rate)</a:t>
                      </a:r>
                    </a:p>
                  </a:txBody>
                  <a:tcPr marL="36000" marR="36000" marT="36000" marB="36000"/>
                </a:tc>
                <a:tc>
                  <a:txBody>
                    <a:bodyPr/>
                    <a:lstStyle/>
                    <a:p>
                      <a:r>
                        <a:rPr lang="en-GB" sz="1500" dirty="0"/>
                        <a:t>70-88</a:t>
                      </a:r>
                    </a:p>
                  </a:txBody>
                  <a:tcPr marL="36000" marR="36000" marT="36000" marB="36000"/>
                </a:tc>
                <a:tc>
                  <a:txBody>
                    <a:bodyPr/>
                    <a:lstStyle/>
                    <a:p>
                      <a:r>
                        <a:rPr lang="en-GB" sz="1500" dirty="0"/>
                        <a:t>47% F</a:t>
                      </a:r>
                    </a:p>
                  </a:txBody>
                  <a:tcPr marL="36000" marR="36000" marT="36000" marB="36000"/>
                </a:tc>
                <a:extLst>
                  <a:ext uri="{0D108BD9-81ED-4DB2-BD59-A6C34878D82A}">
                    <a16:rowId xmlns:a16="http://schemas.microsoft.com/office/drawing/2014/main" val="3611293368"/>
                  </a:ext>
                </a:extLst>
              </a:tr>
              <a:tr h="370840">
                <a:tc>
                  <a:txBody>
                    <a:bodyPr/>
                    <a:lstStyle/>
                    <a:p>
                      <a:r>
                        <a:rPr lang="en-GB" sz="1500" dirty="0"/>
                        <a:t>Hungary</a:t>
                      </a:r>
                    </a:p>
                  </a:txBody>
                  <a:tcPr marL="36000" marR="36000" marT="36000" marB="36000"/>
                </a:tc>
                <a:tc>
                  <a:txBody>
                    <a:bodyPr/>
                    <a:lstStyle/>
                    <a:p>
                      <a:r>
                        <a:rPr lang="en-GB" sz="1500" noProof="0" dirty="0"/>
                        <a:t>Community</a:t>
                      </a:r>
                    </a:p>
                  </a:txBody>
                  <a:tcPr marL="36000" marR="36000" marT="36000" marB="36000"/>
                </a:tc>
                <a:tc>
                  <a:txBody>
                    <a:bodyPr/>
                    <a:lstStyle/>
                    <a:p>
                      <a:r>
                        <a:rPr lang="hu-HU" sz="1500" dirty="0"/>
                        <a:t>492</a:t>
                      </a:r>
                      <a:endParaRPr lang="en-GB" sz="1500" dirty="0"/>
                    </a:p>
                  </a:txBody>
                  <a:tcPr marL="36000" marR="36000" marT="36000" marB="36000"/>
                </a:tc>
                <a:tc>
                  <a:txBody>
                    <a:bodyPr/>
                    <a:lstStyle/>
                    <a:p>
                      <a:r>
                        <a:rPr lang="hu-HU" sz="1500" dirty="0"/>
                        <a:t>60+ </a:t>
                      </a:r>
                      <a:endParaRPr lang="en-GB" sz="1500" dirty="0"/>
                    </a:p>
                  </a:txBody>
                  <a:tcPr marL="36000" marR="36000" marT="36000" marB="36000"/>
                </a:tc>
                <a:tc>
                  <a:txBody>
                    <a:bodyPr/>
                    <a:lstStyle/>
                    <a:p>
                      <a:r>
                        <a:rPr lang="hu-HU" sz="1500" dirty="0"/>
                        <a:t>55% F</a:t>
                      </a:r>
                      <a:endParaRPr lang="en-GB" sz="1500" dirty="0"/>
                    </a:p>
                  </a:txBody>
                  <a:tcPr marL="36000" marR="36000" marT="36000" marB="36000"/>
                </a:tc>
                <a:extLst>
                  <a:ext uri="{0D108BD9-81ED-4DB2-BD59-A6C34878D82A}">
                    <a16:rowId xmlns:a16="http://schemas.microsoft.com/office/drawing/2014/main" val="2262979464"/>
                  </a:ext>
                </a:extLst>
              </a:tr>
              <a:tr h="370840">
                <a:tc>
                  <a:txBody>
                    <a:bodyPr/>
                    <a:lstStyle/>
                    <a:p>
                      <a:r>
                        <a:rPr lang="en-GB" sz="1500" dirty="0"/>
                        <a:t>Spain </a:t>
                      </a: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noProof="0" dirty="0"/>
                        <a:t>Community</a:t>
                      </a:r>
                    </a:p>
                  </a:txBody>
                  <a:tcPr marL="36000" marR="36000" marT="36000" marB="36000"/>
                </a:tc>
                <a:tc>
                  <a:txBody>
                    <a:bodyPr/>
                    <a:lstStyle/>
                    <a:p>
                      <a:r>
                        <a:rPr lang="en-GB" sz="1500" dirty="0"/>
                        <a:t>410</a:t>
                      </a:r>
                    </a:p>
                  </a:txBody>
                  <a:tcPr marL="36000" marR="36000" marT="36000" marB="36000"/>
                </a:tc>
                <a:tc>
                  <a:txBody>
                    <a:bodyPr/>
                    <a:lstStyle/>
                    <a:p>
                      <a:r>
                        <a:rPr lang="en-GB" sz="1500" dirty="0"/>
                        <a:t>Mean 62</a:t>
                      </a:r>
                    </a:p>
                  </a:txBody>
                  <a:tcPr marL="36000" marR="36000" marT="36000" marB="36000"/>
                </a:tc>
                <a:tc>
                  <a:txBody>
                    <a:bodyPr/>
                    <a:lstStyle/>
                    <a:p>
                      <a:r>
                        <a:rPr lang="en-GB" sz="1500" dirty="0"/>
                        <a:t>54% F</a:t>
                      </a:r>
                    </a:p>
                  </a:txBody>
                  <a:tcPr marL="36000" marR="36000" marT="36000" marB="36000"/>
                </a:tc>
                <a:extLst>
                  <a:ext uri="{0D108BD9-81ED-4DB2-BD59-A6C34878D82A}">
                    <a16:rowId xmlns:a16="http://schemas.microsoft.com/office/drawing/2014/main" val="1661375290"/>
                  </a:ext>
                </a:extLst>
              </a:tr>
              <a:tr h="370840">
                <a:tc>
                  <a:txBody>
                    <a:bodyPr/>
                    <a:lstStyle/>
                    <a:p>
                      <a:r>
                        <a:rPr lang="en-GB" sz="1500" dirty="0"/>
                        <a:t>Sweden</a:t>
                      </a:r>
                    </a:p>
                  </a:txBody>
                  <a:tcPr marL="36000" marR="36000" marT="36000" marB="36000"/>
                </a:tc>
                <a:tc>
                  <a:txBody>
                    <a:bodyPr/>
                    <a:lstStyle/>
                    <a:p>
                      <a:r>
                        <a:rPr lang="en-GB" sz="1500" dirty="0"/>
                        <a:t>Clinical </a:t>
                      </a:r>
                    </a:p>
                  </a:txBody>
                  <a:tcPr marL="36000" marR="36000" marT="36000" marB="36000"/>
                </a:tc>
                <a:tc>
                  <a:txBody>
                    <a:bodyPr/>
                    <a:lstStyle/>
                    <a:p>
                      <a:r>
                        <a:rPr lang="en-GB" sz="1500" dirty="0"/>
                        <a:t>72</a:t>
                      </a:r>
                    </a:p>
                  </a:txBody>
                  <a:tcPr marL="36000" marR="36000" marT="36000" marB="36000"/>
                </a:tc>
                <a:tc>
                  <a:txBody>
                    <a:bodyPr/>
                    <a:lstStyle/>
                    <a:p>
                      <a:r>
                        <a:rPr lang="en-GB" sz="1500" dirty="0"/>
                        <a:t>55+ </a:t>
                      </a:r>
                      <a:endParaRPr lang="en-GB" sz="1500" noProof="0" dirty="0"/>
                    </a:p>
                  </a:txBody>
                  <a:tcPr marL="36000" marR="36000" marT="36000" marB="36000"/>
                </a:tc>
                <a:tc>
                  <a:txBody>
                    <a:bodyPr/>
                    <a:lstStyle/>
                    <a:p>
                      <a:r>
                        <a:rPr lang="en-GB" sz="1500" dirty="0"/>
                        <a:t>66% F</a:t>
                      </a:r>
                    </a:p>
                  </a:txBody>
                  <a:tcPr marL="36000" marR="36000" marT="36000" marB="36000"/>
                </a:tc>
                <a:extLst>
                  <a:ext uri="{0D108BD9-81ED-4DB2-BD59-A6C34878D82A}">
                    <a16:rowId xmlns:a16="http://schemas.microsoft.com/office/drawing/2014/main" val="3880831117"/>
                  </a:ext>
                </a:extLst>
              </a:tr>
              <a:tr h="370840">
                <a:tc>
                  <a:txBody>
                    <a:bodyPr/>
                    <a:lstStyle/>
                    <a:p>
                      <a:r>
                        <a:rPr lang="en-GB" sz="1500" dirty="0"/>
                        <a:t>Sweden</a:t>
                      </a:r>
                    </a:p>
                  </a:txBody>
                  <a:tcPr marL="36000" marR="36000" marT="36000" marB="36000"/>
                </a:tc>
                <a:tc>
                  <a:txBody>
                    <a:bodyPr/>
                    <a:lstStyle/>
                    <a:p>
                      <a:r>
                        <a:rPr lang="en-GB" sz="1500" dirty="0"/>
                        <a:t>Community</a:t>
                      </a:r>
                    </a:p>
                  </a:txBody>
                  <a:tcPr marL="36000" marR="36000" marT="36000" marB="36000"/>
                </a:tc>
                <a:tc>
                  <a:txBody>
                    <a:bodyPr/>
                    <a:lstStyle/>
                    <a:p>
                      <a:r>
                        <a:rPr lang="en-GB" sz="1500" dirty="0"/>
                        <a:t>6800</a:t>
                      </a:r>
                    </a:p>
                  </a:txBody>
                  <a:tcPr marL="36000" marR="36000" marT="36000" marB="36000"/>
                </a:tc>
                <a:tc>
                  <a:txBody>
                    <a:bodyPr/>
                    <a:lstStyle/>
                    <a:p>
                      <a:r>
                        <a:rPr lang="en-GB" sz="1500" dirty="0"/>
                        <a:t>50+ </a:t>
                      </a:r>
                    </a:p>
                  </a:txBody>
                  <a:tcPr marL="36000" marR="36000" marT="36000" marB="36000"/>
                </a:tc>
                <a:tc>
                  <a:txBody>
                    <a:bodyPr/>
                    <a:lstStyle/>
                    <a:p>
                      <a:r>
                        <a:rPr lang="en-GB" sz="1500" dirty="0"/>
                        <a:t>58% F</a:t>
                      </a:r>
                    </a:p>
                  </a:txBody>
                  <a:tcPr marL="36000" marR="36000" marT="36000" marB="36000"/>
                </a:tc>
                <a:extLst>
                  <a:ext uri="{0D108BD9-81ED-4DB2-BD59-A6C34878D82A}">
                    <a16:rowId xmlns:a16="http://schemas.microsoft.com/office/drawing/2014/main" val="1648879574"/>
                  </a:ext>
                </a:extLst>
              </a:tr>
              <a:tr h="370840">
                <a:tc>
                  <a:txBody>
                    <a:bodyPr/>
                    <a:lstStyle/>
                    <a:p>
                      <a:r>
                        <a:rPr lang="en-GB" sz="1500" dirty="0"/>
                        <a:t>The Netherlands</a:t>
                      </a:r>
                    </a:p>
                  </a:txBody>
                  <a:tcPr marL="36000" marR="36000" marT="36000" marB="36000"/>
                </a:tc>
                <a:tc>
                  <a:txBody>
                    <a:bodyPr/>
                    <a:lstStyle/>
                    <a:p>
                      <a:r>
                        <a:rPr lang="en-GB" sz="1500" dirty="0">
                          <a:solidFill>
                            <a:schemeClr val="tx1"/>
                          </a:solidFill>
                        </a:rPr>
                        <a:t>Community</a:t>
                      </a:r>
                    </a:p>
                  </a:txBody>
                  <a:tcPr marL="36000" marR="36000" marT="36000" marB="36000"/>
                </a:tc>
                <a:tc>
                  <a:txBody>
                    <a:bodyPr/>
                    <a:lstStyle/>
                    <a:p>
                      <a:r>
                        <a:rPr lang="en-GB" sz="1500" dirty="0">
                          <a:solidFill>
                            <a:schemeClr val="tx1"/>
                          </a:solidFill>
                        </a:rPr>
                        <a:t>4029</a:t>
                      </a:r>
                    </a:p>
                  </a:txBody>
                  <a:tcPr marL="36000" marR="36000" marT="36000" marB="36000"/>
                </a:tc>
                <a:tc>
                  <a:txBody>
                    <a:bodyPr/>
                    <a:lstStyle/>
                    <a:p>
                      <a:r>
                        <a:rPr lang="en-GB" sz="1500" dirty="0">
                          <a:solidFill>
                            <a:schemeClr val="tx1"/>
                          </a:solidFill>
                        </a:rPr>
                        <a:t>50+ </a:t>
                      </a:r>
                    </a:p>
                  </a:txBody>
                  <a:tcPr marL="36000" marR="36000" marT="36000" marB="36000"/>
                </a:tc>
                <a:tc>
                  <a:txBody>
                    <a:bodyPr/>
                    <a:lstStyle/>
                    <a:p>
                      <a:r>
                        <a:rPr lang="en-GB" sz="1500" dirty="0">
                          <a:solidFill>
                            <a:schemeClr val="tx1"/>
                          </a:solidFill>
                        </a:rPr>
                        <a:t>75%</a:t>
                      </a:r>
                      <a:r>
                        <a:rPr lang="en-GB" sz="1500" baseline="0" dirty="0">
                          <a:solidFill>
                            <a:schemeClr val="tx1"/>
                          </a:solidFill>
                        </a:rPr>
                        <a:t> F</a:t>
                      </a:r>
                      <a:endParaRPr lang="en-GB" sz="1500" dirty="0">
                        <a:solidFill>
                          <a:schemeClr val="tx1"/>
                        </a:solidFill>
                      </a:endParaRPr>
                    </a:p>
                  </a:txBody>
                  <a:tcPr marL="36000" marR="36000" marT="36000" marB="36000"/>
                </a:tc>
                <a:extLst>
                  <a:ext uri="{0D108BD9-81ED-4DB2-BD59-A6C34878D82A}">
                    <a16:rowId xmlns:a16="http://schemas.microsoft.com/office/drawing/2014/main" val="1575364275"/>
                  </a:ext>
                </a:extLst>
              </a:tr>
              <a:tr h="370840">
                <a:tc>
                  <a:txBody>
                    <a:bodyPr/>
                    <a:lstStyle/>
                    <a:p>
                      <a:r>
                        <a:rPr lang="en-GB" sz="1500" dirty="0"/>
                        <a:t>Total</a:t>
                      </a:r>
                    </a:p>
                  </a:txBody>
                  <a:tcPr marL="36000" marR="36000" marT="36000" marB="36000"/>
                </a:tc>
                <a:tc>
                  <a:txBody>
                    <a:bodyPr/>
                    <a:lstStyle/>
                    <a:p>
                      <a:endParaRPr lang="en-GB" sz="1500" dirty="0">
                        <a:solidFill>
                          <a:schemeClr val="tx1"/>
                        </a:solidFill>
                      </a:endParaRPr>
                    </a:p>
                  </a:txBody>
                  <a:tcPr marL="36000" marR="36000" marT="36000" marB="36000"/>
                </a:tc>
                <a:tc>
                  <a:txBody>
                    <a:bodyPr/>
                    <a:lstStyle/>
                    <a:p>
                      <a:r>
                        <a:rPr lang="en-GB" sz="1500" b="1" dirty="0">
                          <a:solidFill>
                            <a:srgbClr val="C00000"/>
                          </a:solidFill>
                        </a:rPr>
                        <a:t>12538</a:t>
                      </a:r>
                    </a:p>
                  </a:txBody>
                  <a:tcPr marL="36000" marR="36000" marT="36000" marB="36000"/>
                </a:tc>
                <a:tc>
                  <a:txBody>
                    <a:bodyPr/>
                    <a:lstStyle/>
                    <a:p>
                      <a:endParaRPr lang="en-GB" sz="1500" dirty="0">
                        <a:solidFill>
                          <a:schemeClr val="tx1"/>
                        </a:solidFill>
                      </a:endParaRPr>
                    </a:p>
                  </a:txBody>
                  <a:tcPr marL="36000" marR="36000" marT="36000" marB="36000"/>
                </a:tc>
                <a:tc>
                  <a:txBody>
                    <a:bodyPr/>
                    <a:lstStyle/>
                    <a:p>
                      <a:endParaRPr lang="en-GB" sz="1500" dirty="0">
                        <a:solidFill>
                          <a:schemeClr val="tx1"/>
                        </a:solidFill>
                      </a:endParaRPr>
                    </a:p>
                  </a:txBody>
                  <a:tcPr marL="36000" marR="36000" marT="36000" marB="36000"/>
                </a:tc>
                <a:extLst>
                  <a:ext uri="{0D108BD9-81ED-4DB2-BD59-A6C34878D82A}">
                    <a16:rowId xmlns:a16="http://schemas.microsoft.com/office/drawing/2014/main" val="2774729983"/>
                  </a:ext>
                </a:extLst>
              </a:tr>
            </a:tbl>
          </a:graphicData>
        </a:graphic>
      </p:graphicFrame>
      <p:sp>
        <p:nvSpPr>
          <p:cNvPr id="18" name="TextBox 17">
            <a:extLst>
              <a:ext uri="{FF2B5EF4-FFF2-40B4-BE49-F238E27FC236}">
                <a16:creationId xmlns:a16="http://schemas.microsoft.com/office/drawing/2014/main" id="{1B2B4C55-2666-4AB7-9A36-B9B5ACE2AF91}"/>
              </a:ext>
            </a:extLst>
          </p:cNvPr>
          <p:cNvSpPr txBox="1"/>
          <p:nvPr/>
        </p:nvSpPr>
        <p:spPr>
          <a:xfrm>
            <a:off x="216771" y="1238545"/>
            <a:ext cx="5577742" cy="1323439"/>
          </a:xfrm>
          <a:prstGeom prst="rect">
            <a:avLst/>
          </a:prstGeom>
          <a:solidFill>
            <a:schemeClr val="bg1"/>
          </a:solidFill>
          <a:ln w="19050">
            <a:solidFill>
              <a:srgbClr val="27859B"/>
            </a:solidFill>
          </a:ln>
        </p:spPr>
        <p:txBody>
          <a:bodyPr wrap="square" rtlCol="0">
            <a:spAutoFit/>
          </a:bodyPr>
          <a:lstStyle/>
          <a:p>
            <a:pPr defTabSz="914400" eaLnBrk="0" fontAlgn="base" hangingPunct="0">
              <a:spcBef>
                <a:spcPct val="0"/>
              </a:spcBef>
            </a:pPr>
            <a:r>
              <a:rPr lang="en-US" sz="1600" b="1" dirty="0">
                <a:solidFill>
                  <a:srgbClr val="27859B"/>
                </a:solidFill>
                <a:ea typeface="ＭＳ Ｐゴシック" panose="020B0600070205080204" pitchFamily="34" charset="-128"/>
              </a:rPr>
              <a:t>WW-FINGERS-SARS-CoV-2 survey (30+ countries)</a:t>
            </a:r>
            <a:r>
              <a:rPr lang="en-US" sz="1600" dirty="0">
                <a:solidFill>
                  <a:srgbClr val="27859B"/>
                </a:solidFill>
                <a:ea typeface="ＭＳ Ｐゴシック" panose="020B0600070205080204" pitchFamily="34" charset="-128"/>
              </a:rPr>
              <a:t>:</a:t>
            </a:r>
            <a:r>
              <a:rPr lang="en-US" sz="1600" dirty="0">
                <a:solidFill>
                  <a:srgbClr val="000000"/>
                </a:solidFill>
                <a:ea typeface="ＭＳ Ｐゴシック" panose="020B0600070205080204" pitchFamily="34" charset="-128"/>
              </a:rPr>
              <a:t> measure pandemic direct/indirect effects on older adults -&gt;  Lifestyle; </a:t>
            </a:r>
          </a:p>
          <a:p>
            <a:pPr defTabSz="914400" eaLnBrk="0" fontAlgn="base" hangingPunct="0">
              <a:spcBef>
                <a:spcPct val="0"/>
              </a:spcBef>
            </a:pPr>
            <a:r>
              <a:rPr lang="en-US" sz="1600" dirty="0">
                <a:solidFill>
                  <a:srgbClr val="000000"/>
                </a:solidFill>
                <a:ea typeface="ＭＳ Ｐゴシック" panose="020B0600070205080204" pitchFamily="34" charset="-128"/>
              </a:rPr>
              <a:t>Medical care of chronic disorders; </a:t>
            </a:r>
          </a:p>
          <a:p>
            <a:pPr defTabSz="914400" eaLnBrk="0" fontAlgn="base" hangingPunct="0">
              <a:spcBef>
                <a:spcPct val="0"/>
              </a:spcBef>
            </a:pPr>
            <a:r>
              <a:rPr lang="en-US" sz="1600" dirty="0">
                <a:solidFill>
                  <a:srgbClr val="000000"/>
                </a:solidFill>
                <a:ea typeface="ＭＳ Ｐゴシック" panose="020B0600070205080204" pitchFamily="34" charset="-128"/>
              </a:rPr>
              <a:t>Mental wellbeing</a:t>
            </a:r>
          </a:p>
        </p:txBody>
      </p:sp>
      <p:sp>
        <p:nvSpPr>
          <p:cNvPr id="19" name="Oval 18">
            <a:extLst>
              <a:ext uri="{FF2B5EF4-FFF2-40B4-BE49-F238E27FC236}">
                <a16:creationId xmlns:a16="http://schemas.microsoft.com/office/drawing/2014/main" id="{40595910-ED31-4756-BDC2-0C00B543059B}"/>
              </a:ext>
            </a:extLst>
          </p:cNvPr>
          <p:cNvSpPr/>
          <p:nvPr/>
        </p:nvSpPr>
        <p:spPr>
          <a:xfrm>
            <a:off x="7984795" y="1098713"/>
            <a:ext cx="756000" cy="75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dirty="0"/>
              <a:t>PPI input</a:t>
            </a:r>
          </a:p>
        </p:txBody>
      </p:sp>
      <p:pic>
        <p:nvPicPr>
          <p:cNvPr id="17" name="Bildobjekt 6">
            <a:extLst>
              <a:ext uri="{FF2B5EF4-FFF2-40B4-BE49-F238E27FC236}">
                <a16:creationId xmlns:a16="http://schemas.microsoft.com/office/drawing/2014/main" id="{DE8337C5-9FDA-4783-BB33-4E5162B3C00D}"/>
              </a:ext>
            </a:extLst>
          </p:cNvPr>
          <p:cNvPicPr>
            <a:picLocks noChangeAspect="1"/>
          </p:cNvPicPr>
          <p:nvPr/>
        </p:nvPicPr>
        <p:blipFill rotWithShape="1">
          <a:blip r:embed="rId4"/>
          <a:srcRect b="22594"/>
          <a:stretch/>
        </p:blipFill>
        <p:spPr>
          <a:xfrm>
            <a:off x="6056079" y="1261235"/>
            <a:ext cx="896228" cy="868009"/>
          </a:xfrm>
          <a:prstGeom prst="rect">
            <a:avLst/>
          </a:prstGeom>
        </p:spPr>
      </p:pic>
      <p:sp>
        <p:nvSpPr>
          <p:cNvPr id="20" name="Rectangle: Folded Corner 19">
            <a:extLst>
              <a:ext uri="{FF2B5EF4-FFF2-40B4-BE49-F238E27FC236}">
                <a16:creationId xmlns:a16="http://schemas.microsoft.com/office/drawing/2014/main" id="{D55C1ADA-B887-4988-981C-E06B2D0122F7}"/>
              </a:ext>
            </a:extLst>
          </p:cNvPr>
          <p:cNvSpPr/>
          <p:nvPr/>
        </p:nvSpPr>
        <p:spPr>
          <a:xfrm>
            <a:off x="3677643" y="1309897"/>
            <a:ext cx="4307151" cy="4693529"/>
          </a:xfrm>
          <a:prstGeom prst="foldedCorner">
            <a:avLst>
              <a:gd name="adj" fmla="val 12014"/>
            </a:avLst>
          </a:prstGeom>
          <a:solidFill>
            <a:srgbClr val="E4BEE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bIns="0" rtlCol="0" anchor="t" anchorCtr="0"/>
          <a:lstStyle/>
          <a:p>
            <a:pPr algn="ctr"/>
            <a:r>
              <a:rPr lang="en-GB"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Preliminary findings: </a:t>
            </a:r>
          </a:p>
          <a:p>
            <a:pPr algn="ctr"/>
            <a:br>
              <a:rPr lang="en-GB"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GB"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Less physical activity</a:t>
            </a:r>
          </a:p>
          <a:p>
            <a:pPr algn="ctr"/>
            <a:r>
              <a:rPr lang="en-GB"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~30%</a:t>
            </a:r>
          </a:p>
          <a:p>
            <a:pPr algn="ctr"/>
            <a:endParaRPr lang="en-GB"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GB" b="1" dirty="0">
                <a:solidFill>
                  <a:schemeClr val="tx1"/>
                </a:solidFill>
                <a:latin typeface="Arial" panose="020B0604020202020204" pitchFamily="34" charset="0"/>
                <a:cs typeface="Arial" panose="020B0604020202020204" pitchFamily="34" charset="0"/>
              </a:rPr>
              <a:t>Increased intake of unhealthy snacks </a:t>
            </a:r>
            <a:r>
              <a:rPr lang="en-GB"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~25%</a:t>
            </a:r>
            <a:endParaRPr lang="en-GB" b="1" dirty="0">
              <a:solidFill>
                <a:schemeClr val="tx1"/>
              </a:solidFill>
              <a:latin typeface="Arial" panose="020B0604020202020204" pitchFamily="34" charset="0"/>
              <a:cs typeface="Arial" panose="020B0604020202020204" pitchFamily="34" charset="0"/>
            </a:endParaRPr>
          </a:p>
          <a:p>
            <a:pPr algn="ctr"/>
            <a:endParaRPr lang="en-GB" b="1" dirty="0">
              <a:solidFill>
                <a:schemeClr val="tx1"/>
              </a:solidFill>
              <a:latin typeface="Arial" panose="020B0604020202020204" pitchFamily="34" charset="0"/>
              <a:cs typeface="Arial" panose="020B0604020202020204" pitchFamily="34" charset="0"/>
            </a:endParaRPr>
          </a:p>
          <a:p>
            <a:pPr algn="ctr"/>
            <a:r>
              <a:rPr lang="en-GB" b="1" dirty="0">
                <a:solidFill>
                  <a:schemeClr val="tx1"/>
                </a:solidFill>
                <a:latin typeface="Arial" panose="020B0604020202020204" pitchFamily="34" charset="0"/>
                <a:cs typeface="Arial" panose="020B0604020202020204" pitchFamily="34" charset="0"/>
              </a:rPr>
              <a:t>More sleeping problems</a:t>
            </a:r>
          </a:p>
          <a:p>
            <a:pPr algn="ctr"/>
            <a:r>
              <a:rPr lang="en-GB"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~25%</a:t>
            </a:r>
            <a:endParaRPr lang="en-GB" b="1" dirty="0">
              <a:solidFill>
                <a:schemeClr val="tx1"/>
              </a:solidFill>
              <a:latin typeface="Arial" panose="020B0604020202020204" pitchFamily="34" charset="0"/>
              <a:cs typeface="Arial" panose="020B0604020202020204" pitchFamily="34" charset="0"/>
            </a:endParaRPr>
          </a:p>
          <a:p>
            <a:pPr algn="ctr"/>
            <a:r>
              <a:rPr lang="en-GB"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a:p>
            <a:pPr algn="ctr"/>
            <a:r>
              <a:rPr lang="en-GB"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Experience of loneliness </a:t>
            </a:r>
            <a:br>
              <a:rPr lang="en-GB"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en-GB"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40%</a:t>
            </a:r>
          </a:p>
          <a:p>
            <a:pPr algn="ctr"/>
            <a:endParaRPr lang="en-GB"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r>
              <a:rPr lang="en-GB"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Memory decline (self reported)</a:t>
            </a:r>
          </a:p>
          <a:p>
            <a:pPr algn="ctr"/>
            <a:r>
              <a:rPr lang="en-GB"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 15-25%</a:t>
            </a:r>
            <a:endParaRPr lang="sv-SE"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5882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013C1B1-2942-4B62-80F5-3FEC64F0D8CB}"/>
              </a:ext>
            </a:extLst>
          </p:cNvPr>
          <p:cNvSpPr txBox="1">
            <a:spLocks/>
          </p:cNvSpPr>
          <p:nvPr/>
        </p:nvSpPr>
        <p:spPr>
          <a:xfrm>
            <a:off x="3427046" y="175325"/>
            <a:ext cx="7828783" cy="718810"/>
          </a:xfrm>
          <a:prstGeom prst="rect">
            <a:avLst/>
          </a:prstGeom>
        </p:spPr>
        <p:txBody>
          <a:bodyPr vert="horz" lIns="91440" tIns="45720" rIns="91440" bIns="45720" rtlCol="0" anchor="ctr">
            <a:noAutofit/>
          </a:bodyPr>
          <a:lstStyle>
            <a:lvl1pPr algn="ctr" defTabSz="914400" rtl="0" eaLnBrk="1" latinLnBrk="0" hangingPunct="1">
              <a:lnSpc>
                <a:spcPct val="85000"/>
              </a:lnSpc>
              <a:spcBef>
                <a:spcPct val="0"/>
              </a:spcBef>
              <a:buNone/>
              <a:defRPr sz="3600" b="1" kern="1200" spc="-50" baseline="0">
                <a:solidFill>
                  <a:schemeClr val="tx1">
                    <a:lumMod val="75000"/>
                    <a:lumOff val="25000"/>
                  </a:schemeClr>
                </a:solidFill>
                <a:latin typeface="+mj-lt"/>
                <a:ea typeface="+mj-ea"/>
                <a:cs typeface="+mj-cs"/>
              </a:defRPr>
            </a:lvl1pPr>
          </a:lstStyle>
          <a:p>
            <a:r>
              <a:rPr lang="en-GB" sz="2800" dirty="0"/>
              <a:t>EU-FINGERS in the big picture</a:t>
            </a:r>
          </a:p>
        </p:txBody>
      </p:sp>
      <p:pic>
        <p:nvPicPr>
          <p:cNvPr id="22" name="Picture 21">
            <a:extLst>
              <a:ext uri="{FF2B5EF4-FFF2-40B4-BE49-F238E27FC236}">
                <a16:creationId xmlns:a16="http://schemas.microsoft.com/office/drawing/2014/main" id="{56B753EF-1B8C-4B89-A4C8-AE91A690D188}"/>
              </a:ext>
            </a:extLst>
          </p:cNvPr>
          <p:cNvPicPr>
            <a:picLocks noChangeAspect="1"/>
          </p:cNvPicPr>
          <p:nvPr/>
        </p:nvPicPr>
        <p:blipFill rotWithShape="1">
          <a:blip r:embed="rId3"/>
          <a:srcRect l="7563" t="38373" r="13875" b="2552"/>
          <a:stretch/>
        </p:blipFill>
        <p:spPr>
          <a:xfrm>
            <a:off x="346145" y="2046895"/>
            <a:ext cx="11251938" cy="4457079"/>
          </a:xfrm>
          <a:prstGeom prst="rect">
            <a:avLst/>
          </a:prstGeom>
        </p:spPr>
      </p:pic>
      <p:pic>
        <p:nvPicPr>
          <p:cNvPr id="23" name="Picture 22">
            <a:extLst>
              <a:ext uri="{FF2B5EF4-FFF2-40B4-BE49-F238E27FC236}">
                <a16:creationId xmlns:a16="http://schemas.microsoft.com/office/drawing/2014/main" id="{FA038DF3-61D2-4C31-BEEB-2088BDE97616}"/>
              </a:ext>
            </a:extLst>
          </p:cNvPr>
          <p:cNvPicPr>
            <a:picLocks noChangeAspect="1"/>
          </p:cNvPicPr>
          <p:nvPr/>
        </p:nvPicPr>
        <p:blipFill>
          <a:blip r:embed="rId4"/>
          <a:stretch>
            <a:fillRect/>
          </a:stretch>
        </p:blipFill>
        <p:spPr>
          <a:xfrm>
            <a:off x="3192369" y="3977504"/>
            <a:ext cx="1097261" cy="152154"/>
          </a:xfrm>
          <a:prstGeom prst="rect">
            <a:avLst/>
          </a:prstGeom>
        </p:spPr>
      </p:pic>
      <p:sp>
        <p:nvSpPr>
          <p:cNvPr id="25" name="TextBox 24">
            <a:extLst>
              <a:ext uri="{FF2B5EF4-FFF2-40B4-BE49-F238E27FC236}">
                <a16:creationId xmlns:a16="http://schemas.microsoft.com/office/drawing/2014/main" id="{4F94FD0E-F7F0-449A-A69A-D13B4BDBC3F3}"/>
              </a:ext>
            </a:extLst>
          </p:cNvPr>
          <p:cNvSpPr txBox="1"/>
          <p:nvPr/>
        </p:nvSpPr>
        <p:spPr>
          <a:xfrm>
            <a:off x="2907945" y="3354521"/>
            <a:ext cx="11817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CAN-Thumbs-UP</a:t>
            </a:r>
          </a:p>
        </p:txBody>
      </p:sp>
      <p:pic>
        <p:nvPicPr>
          <p:cNvPr id="26" name="Picture 25">
            <a:extLst>
              <a:ext uri="{FF2B5EF4-FFF2-40B4-BE49-F238E27FC236}">
                <a16:creationId xmlns:a16="http://schemas.microsoft.com/office/drawing/2014/main" id="{6143C5EF-DA5B-481E-8E82-77C36ACC1519}"/>
              </a:ext>
            </a:extLst>
          </p:cNvPr>
          <p:cNvPicPr>
            <a:picLocks noChangeAspect="1"/>
          </p:cNvPicPr>
          <p:nvPr/>
        </p:nvPicPr>
        <p:blipFill rotWithShape="1">
          <a:blip r:embed="rId5"/>
          <a:srcRect l="298" r="1" b="5762"/>
          <a:stretch/>
        </p:blipFill>
        <p:spPr>
          <a:xfrm>
            <a:off x="4372284" y="5018247"/>
            <a:ext cx="934126" cy="346871"/>
          </a:xfrm>
          <a:prstGeom prst="ellipse">
            <a:avLst/>
          </a:prstGeom>
        </p:spPr>
      </p:pic>
      <p:pic>
        <p:nvPicPr>
          <p:cNvPr id="27" name="Picture 26">
            <a:extLst>
              <a:ext uri="{FF2B5EF4-FFF2-40B4-BE49-F238E27FC236}">
                <a16:creationId xmlns:a16="http://schemas.microsoft.com/office/drawing/2014/main" id="{8F2187C3-B692-4045-B356-9863BF5196AE}"/>
              </a:ext>
            </a:extLst>
          </p:cNvPr>
          <p:cNvPicPr>
            <a:picLocks noChangeAspect="1"/>
          </p:cNvPicPr>
          <p:nvPr/>
        </p:nvPicPr>
        <p:blipFill>
          <a:blip r:embed="rId6"/>
          <a:stretch>
            <a:fillRect/>
          </a:stretch>
        </p:blipFill>
        <p:spPr>
          <a:xfrm>
            <a:off x="7913338" y="2392344"/>
            <a:ext cx="504000" cy="447371"/>
          </a:xfrm>
          <a:prstGeom prst="rect">
            <a:avLst/>
          </a:prstGeom>
        </p:spPr>
      </p:pic>
      <p:sp>
        <p:nvSpPr>
          <p:cNvPr id="28" name="TextBox 27">
            <a:extLst>
              <a:ext uri="{FF2B5EF4-FFF2-40B4-BE49-F238E27FC236}">
                <a16:creationId xmlns:a16="http://schemas.microsoft.com/office/drawing/2014/main" id="{B9B19E97-933C-439D-9CC8-AC8282429CF3}"/>
              </a:ext>
            </a:extLst>
          </p:cNvPr>
          <p:cNvSpPr txBox="1"/>
          <p:nvPr/>
        </p:nvSpPr>
        <p:spPr>
          <a:xfrm>
            <a:off x="7407959" y="3244931"/>
            <a:ext cx="648000" cy="1384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AgeWell.de</a:t>
            </a:r>
          </a:p>
        </p:txBody>
      </p:sp>
      <p:pic>
        <p:nvPicPr>
          <p:cNvPr id="29" name="Picture 28">
            <a:extLst>
              <a:ext uri="{FF2B5EF4-FFF2-40B4-BE49-F238E27FC236}">
                <a16:creationId xmlns:a16="http://schemas.microsoft.com/office/drawing/2014/main" id="{6302CC44-C483-440C-A4FB-A2CCD525F44C}"/>
              </a:ext>
            </a:extLst>
          </p:cNvPr>
          <p:cNvPicPr>
            <a:picLocks noChangeAspect="1"/>
          </p:cNvPicPr>
          <p:nvPr/>
        </p:nvPicPr>
        <p:blipFill rotWithShape="1">
          <a:blip r:embed="rId7"/>
          <a:srcRect l="11964" t="11751" r="10908" b="14141"/>
          <a:stretch/>
        </p:blipFill>
        <p:spPr>
          <a:xfrm>
            <a:off x="6384369" y="3164021"/>
            <a:ext cx="252000" cy="150141"/>
          </a:xfrm>
          <a:prstGeom prst="rect">
            <a:avLst/>
          </a:prstGeom>
        </p:spPr>
      </p:pic>
      <p:pic>
        <p:nvPicPr>
          <p:cNvPr id="30" name="Picture 2" descr="FINGER-NL - Hersenonderzoek.nl">
            <a:extLst>
              <a:ext uri="{FF2B5EF4-FFF2-40B4-BE49-F238E27FC236}">
                <a16:creationId xmlns:a16="http://schemas.microsoft.com/office/drawing/2014/main" id="{9EDDC68F-2712-4323-AEB2-6033E1FB50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7509" y="3468044"/>
            <a:ext cx="808379" cy="230513"/>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31" name="Picture 2" descr="FINGER_pos">
            <a:extLst>
              <a:ext uri="{FF2B5EF4-FFF2-40B4-BE49-F238E27FC236}">
                <a16:creationId xmlns:a16="http://schemas.microsoft.com/office/drawing/2014/main" id="{BD293ECA-DC98-4205-9D01-0E5ACA49738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7991" y="2863777"/>
            <a:ext cx="515935" cy="158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BDD0362E-56F5-43B9-AE8F-41EA30CCA438}"/>
              </a:ext>
            </a:extLst>
          </p:cNvPr>
          <p:cNvPicPr>
            <a:picLocks noChangeAspect="1"/>
          </p:cNvPicPr>
          <p:nvPr/>
        </p:nvPicPr>
        <p:blipFill rotWithShape="1">
          <a:blip r:embed="rId10"/>
          <a:srcRect l="9428" t="5461" b="30074"/>
          <a:stretch/>
        </p:blipFill>
        <p:spPr>
          <a:xfrm>
            <a:off x="6195732" y="2749933"/>
            <a:ext cx="953945" cy="245283"/>
          </a:xfrm>
          <a:prstGeom prst="rect">
            <a:avLst/>
          </a:prstGeom>
          <a:ln w="3175">
            <a:noFill/>
          </a:ln>
        </p:spPr>
      </p:pic>
      <p:pic>
        <p:nvPicPr>
          <p:cNvPr id="33" name="Picture 32">
            <a:extLst>
              <a:ext uri="{FF2B5EF4-FFF2-40B4-BE49-F238E27FC236}">
                <a16:creationId xmlns:a16="http://schemas.microsoft.com/office/drawing/2014/main" id="{06EE1C50-F4A9-4458-B2A8-9DCBD7D91F4B}"/>
              </a:ext>
            </a:extLst>
          </p:cNvPr>
          <p:cNvPicPr>
            <a:picLocks noChangeAspect="1"/>
          </p:cNvPicPr>
          <p:nvPr/>
        </p:nvPicPr>
        <p:blipFill rotWithShape="1">
          <a:blip r:embed="rId11"/>
          <a:srcRect l="15970" t="17333" r="50000" b="54889"/>
          <a:stretch/>
        </p:blipFill>
        <p:spPr>
          <a:xfrm>
            <a:off x="6608940" y="3822712"/>
            <a:ext cx="216000" cy="219513"/>
          </a:xfrm>
          <a:prstGeom prst="rect">
            <a:avLst/>
          </a:prstGeom>
        </p:spPr>
      </p:pic>
      <p:pic>
        <p:nvPicPr>
          <p:cNvPr id="34" name="Picture 33">
            <a:extLst>
              <a:ext uri="{FF2B5EF4-FFF2-40B4-BE49-F238E27FC236}">
                <a16:creationId xmlns:a16="http://schemas.microsoft.com/office/drawing/2014/main" id="{5895454E-F8A0-4668-BBA0-FD8065F7E288}"/>
              </a:ext>
            </a:extLst>
          </p:cNvPr>
          <p:cNvPicPr>
            <a:picLocks noChangeAspect="1"/>
          </p:cNvPicPr>
          <p:nvPr/>
        </p:nvPicPr>
        <p:blipFill rotWithShape="1">
          <a:blip r:embed="rId12"/>
          <a:srcRect l="18639" t="50000" r="17680" b="22162"/>
          <a:stretch/>
        </p:blipFill>
        <p:spPr>
          <a:xfrm>
            <a:off x="6321484" y="3659731"/>
            <a:ext cx="576000" cy="149065"/>
          </a:xfrm>
          <a:prstGeom prst="rect">
            <a:avLst/>
          </a:prstGeom>
        </p:spPr>
      </p:pic>
      <p:sp>
        <p:nvSpPr>
          <p:cNvPr id="35" name="TextBox 34">
            <a:extLst>
              <a:ext uri="{FF2B5EF4-FFF2-40B4-BE49-F238E27FC236}">
                <a16:creationId xmlns:a16="http://schemas.microsoft.com/office/drawing/2014/main" id="{E7B02C3A-7779-4E3D-8A84-B214C7B9DFD4}"/>
              </a:ext>
            </a:extLst>
          </p:cNvPr>
          <p:cNvSpPr txBox="1"/>
          <p:nvPr/>
        </p:nvSpPr>
        <p:spPr>
          <a:xfrm>
            <a:off x="6298976" y="3005088"/>
            <a:ext cx="900000" cy="1384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err="1">
                <a:ln>
                  <a:noFill/>
                </a:ln>
                <a:solidFill>
                  <a:srgbClr val="1F497D">
                    <a:lumMod val="75000"/>
                  </a:srgbClr>
                </a:solidFill>
                <a:effectLst/>
                <a:uLnTx/>
                <a:uFillTx/>
                <a:latin typeface="Arial" panose="020B0604020202020204" pitchFamily="34" charset="0"/>
                <a:ea typeface="+mn-ea"/>
                <a:cs typeface="Arial" panose="020B0604020202020204" pitchFamily="34" charset="0"/>
              </a:rPr>
              <a:t>eFINGER</a:t>
            </a:r>
            <a:r>
              <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 PRINT</a:t>
            </a:r>
          </a:p>
        </p:txBody>
      </p:sp>
      <p:sp>
        <p:nvSpPr>
          <p:cNvPr id="36" name="TextBox 35">
            <a:extLst>
              <a:ext uri="{FF2B5EF4-FFF2-40B4-BE49-F238E27FC236}">
                <a16:creationId xmlns:a16="http://schemas.microsoft.com/office/drawing/2014/main" id="{00E337F8-5527-4666-8793-EA2A0081AC47}"/>
              </a:ext>
            </a:extLst>
          </p:cNvPr>
          <p:cNvSpPr txBox="1"/>
          <p:nvPr/>
        </p:nvSpPr>
        <p:spPr>
          <a:xfrm>
            <a:off x="5908390" y="3324271"/>
            <a:ext cx="1152000" cy="132024"/>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ts val="108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Brain-Diabetes Ireland</a:t>
            </a:r>
          </a:p>
        </p:txBody>
      </p:sp>
      <p:sp>
        <p:nvSpPr>
          <p:cNvPr id="37" name="TextBox 36">
            <a:extLst>
              <a:ext uri="{FF2B5EF4-FFF2-40B4-BE49-F238E27FC236}">
                <a16:creationId xmlns:a16="http://schemas.microsoft.com/office/drawing/2014/main" id="{79A410F9-B7B8-4E76-8093-B26FEB891551}"/>
              </a:ext>
            </a:extLst>
          </p:cNvPr>
          <p:cNvSpPr txBox="1"/>
          <p:nvPr/>
        </p:nvSpPr>
        <p:spPr>
          <a:xfrm>
            <a:off x="9318362" y="3795833"/>
            <a:ext cx="720000" cy="1384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MIND-CHINA</a:t>
            </a:r>
          </a:p>
        </p:txBody>
      </p:sp>
      <p:sp>
        <p:nvSpPr>
          <p:cNvPr id="38" name="TextBox 37">
            <a:extLst>
              <a:ext uri="{FF2B5EF4-FFF2-40B4-BE49-F238E27FC236}">
                <a16:creationId xmlns:a16="http://schemas.microsoft.com/office/drawing/2014/main" id="{2BC64641-B133-4A5E-85A1-EE8E8248C568}"/>
              </a:ext>
            </a:extLst>
          </p:cNvPr>
          <p:cNvSpPr txBox="1"/>
          <p:nvPr/>
        </p:nvSpPr>
        <p:spPr>
          <a:xfrm>
            <a:off x="9705122" y="5418978"/>
            <a:ext cx="288000" cy="1384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MYB</a:t>
            </a:r>
          </a:p>
        </p:txBody>
      </p:sp>
      <p:sp>
        <p:nvSpPr>
          <p:cNvPr id="39" name="TextBox 38">
            <a:extLst>
              <a:ext uri="{FF2B5EF4-FFF2-40B4-BE49-F238E27FC236}">
                <a16:creationId xmlns:a16="http://schemas.microsoft.com/office/drawing/2014/main" id="{BA8575F9-ADCA-4368-A13C-517EA4DCEFF1}"/>
              </a:ext>
            </a:extLst>
          </p:cNvPr>
          <p:cNvSpPr txBox="1"/>
          <p:nvPr/>
        </p:nvSpPr>
        <p:spPr>
          <a:xfrm>
            <a:off x="9283570" y="5640627"/>
            <a:ext cx="754792" cy="1384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AU-ARROW</a:t>
            </a:r>
          </a:p>
        </p:txBody>
      </p:sp>
      <p:sp>
        <p:nvSpPr>
          <p:cNvPr id="40" name="TextBox 39">
            <a:extLst>
              <a:ext uri="{FF2B5EF4-FFF2-40B4-BE49-F238E27FC236}">
                <a16:creationId xmlns:a16="http://schemas.microsoft.com/office/drawing/2014/main" id="{A529D927-BA4D-4AAB-9624-349D227F364B}"/>
              </a:ext>
            </a:extLst>
          </p:cNvPr>
          <p:cNvSpPr txBox="1"/>
          <p:nvPr/>
        </p:nvSpPr>
        <p:spPr>
          <a:xfrm>
            <a:off x="9283570" y="4825287"/>
            <a:ext cx="576000" cy="1384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AGELESS</a:t>
            </a:r>
          </a:p>
        </p:txBody>
      </p:sp>
      <p:grpSp>
        <p:nvGrpSpPr>
          <p:cNvPr id="41" name="Group 40">
            <a:extLst>
              <a:ext uri="{FF2B5EF4-FFF2-40B4-BE49-F238E27FC236}">
                <a16:creationId xmlns:a16="http://schemas.microsoft.com/office/drawing/2014/main" id="{F1C3FC6F-24B4-46B8-9EB8-699551A09EFB}"/>
              </a:ext>
            </a:extLst>
          </p:cNvPr>
          <p:cNvGrpSpPr/>
          <p:nvPr/>
        </p:nvGrpSpPr>
        <p:grpSpPr>
          <a:xfrm>
            <a:off x="10707561" y="3758679"/>
            <a:ext cx="771476" cy="175653"/>
            <a:chOff x="518515" y="5257459"/>
            <a:chExt cx="1676045" cy="375191"/>
          </a:xfrm>
        </p:grpSpPr>
        <p:pic>
          <p:nvPicPr>
            <p:cNvPr id="53" name="Picture 52">
              <a:extLst>
                <a:ext uri="{FF2B5EF4-FFF2-40B4-BE49-F238E27FC236}">
                  <a16:creationId xmlns:a16="http://schemas.microsoft.com/office/drawing/2014/main" id="{37A98827-0084-4C24-BE00-241C8ABA9E74}"/>
                </a:ext>
              </a:extLst>
            </p:cNvPr>
            <p:cNvPicPr>
              <a:picLocks noChangeAspect="1"/>
            </p:cNvPicPr>
            <p:nvPr/>
          </p:nvPicPr>
          <p:blipFill rotWithShape="1">
            <a:blip r:embed="rId13"/>
            <a:srcRect r="73279"/>
            <a:stretch/>
          </p:blipFill>
          <p:spPr>
            <a:xfrm>
              <a:off x="518515" y="5257459"/>
              <a:ext cx="299264" cy="375191"/>
            </a:xfrm>
            <a:prstGeom prst="rect">
              <a:avLst/>
            </a:prstGeom>
          </p:spPr>
        </p:pic>
        <p:pic>
          <p:nvPicPr>
            <p:cNvPr id="54" name="Picture 53">
              <a:extLst>
                <a:ext uri="{FF2B5EF4-FFF2-40B4-BE49-F238E27FC236}">
                  <a16:creationId xmlns:a16="http://schemas.microsoft.com/office/drawing/2014/main" id="{1CE485A9-FDE8-4B39-9618-639BCEEA56EC}"/>
                </a:ext>
              </a:extLst>
            </p:cNvPr>
            <p:cNvPicPr>
              <a:picLocks noChangeAspect="1"/>
            </p:cNvPicPr>
            <p:nvPr/>
          </p:nvPicPr>
          <p:blipFill rotWithShape="1">
            <a:blip r:embed="rId13"/>
            <a:srcRect l="29621" t="23110" b="32412"/>
            <a:stretch/>
          </p:blipFill>
          <p:spPr>
            <a:xfrm>
              <a:off x="817424" y="5325857"/>
              <a:ext cx="1377136" cy="291553"/>
            </a:xfrm>
            <a:prstGeom prst="rect">
              <a:avLst/>
            </a:prstGeom>
          </p:spPr>
        </p:pic>
      </p:grpSp>
      <p:sp>
        <p:nvSpPr>
          <p:cNvPr id="42" name="TextBox 41">
            <a:extLst>
              <a:ext uri="{FF2B5EF4-FFF2-40B4-BE49-F238E27FC236}">
                <a16:creationId xmlns:a16="http://schemas.microsoft.com/office/drawing/2014/main" id="{701E7DF1-E3C3-4F75-BAF4-208B77739C1E}"/>
              </a:ext>
            </a:extLst>
          </p:cNvPr>
          <p:cNvSpPr txBox="1"/>
          <p:nvPr/>
        </p:nvSpPr>
        <p:spPr>
          <a:xfrm>
            <a:off x="9146410" y="4686788"/>
            <a:ext cx="468000" cy="1384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SINGER</a:t>
            </a:r>
          </a:p>
        </p:txBody>
      </p:sp>
      <p:sp>
        <p:nvSpPr>
          <p:cNvPr id="43" name="TextBox 42">
            <a:extLst>
              <a:ext uri="{FF2B5EF4-FFF2-40B4-BE49-F238E27FC236}">
                <a16:creationId xmlns:a16="http://schemas.microsoft.com/office/drawing/2014/main" id="{84DAF105-CB92-41C3-A098-3F9CAFA14B4F}"/>
              </a:ext>
            </a:extLst>
          </p:cNvPr>
          <p:cNvSpPr txBox="1"/>
          <p:nvPr/>
        </p:nvSpPr>
        <p:spPr>
          <a:xfrm>
            <a:off x="10419561" y="4035232"/>
            <a:ext cx="792000" cy="144000"/>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SUPERBRAIN</a:t>
            </a:r>
          </a:p>
        </p:txBody>
      </p:sp>
      <p:sp>
        <p:nvSpPr>
          <p:cNvPr id="44" name="TextBox 43">
            <a:extLst>
              <a:ext uri="{FF2B5EF4-FFF2-40B4-BE49-F238E27FC236}">
                <a16:creationId xmlns:a16="http://schemas.microsoft.com/office/drawing/2014/main" id="{8570D800-65EF-4E15-8D0D-66ECB4BA7789}"/>
              </a:ext>
            </a:extLst>
          </p:cNvPr>
          <p:cNvSpPr txBox="1"/>
          <p:nvPr/>
        </p:nvSpPr>
        <p:spPr>
          <a:xfrm>
            <a:off x="9993122" y="4266773"/>
            <a:ext cx="426589" cy="1384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THISCE</a:t>
            </a:r>
          </a:p>
        </p:txBody>
      </p:sp>
      <p:sp>
        <p:nvSpPr>
          <p:cNvPr id="45" name="TextBox 44">
            <a:extLst>
              <a:ext uri="{FF2B5EF4-FFF2-40B4-BE49-F238E27FC236}">
                <a16:creationId xmlns:a16="http://schemas.microsoft.com/office/drawing/2014/main" id="{DB9E7944-2AAE-412C-B3B7-B9DF1634586C}"/>
              </a:ext>
            </a:extLst>
          </p:cNvPr>
          <p:cNvSpPr txBox="1"/>
          <p:nvPr/>
        </p:nvSpPr>
        <p:spPr>
          <a:xfrm>
            <a:off x="8491570" y="4531269"/>
            <a:ext cx="792000" cy="1384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INDIA-FINGER</a:t>
            </a:r>
          </a:p>
        </p:txBody>
      </p:sp>
      <p:sp>
        <p:nvSpPr>
          <p:cNvPr id="46" name="TextBox 45">
            <a:extLst>
              <a:ext uri="{FF2B5EF4-FFF2-40B4-BE49-F238E27FC236}">
                <a16:creationId xmlns:a16="http://schemas.microsoft.com/office/drawing/2014/main" id="{ACACACA4-1F91-4F02-9ABD-92ACEB6515C0}"/>
              </a:ext>
            </a:extLst>
          </p:cNvPr>
          <p:cNvSpPr txBox="1"/>
          <p:nvPr/>
        </p:nvSpPr>
        <p:spPr>
          <a:xfrm>
            <a:off x="5546122" y="3674055"/>
            <a:ext cx="756000" cy="144000"/>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GOID-ZAINDU</a:t>
            </a:r>
          </a:p>
        </p:txBody>
      </p:sp>
      <p:sp>
        <p:nvSpPr>
          <p:cNvPr id="47" name="TextBox 46">
            <a:extLst>
              <a:ext uri="{FF2B5EF4-FFF2-40B4-BE49-F238E27FC236}">
                <a16:creationId xmlns:a16="http://schemas.microsoft.com/office/drawing/2014/main" id="{55FE4578-1C00-40B8-A8F4-6E4F1F0B32A7}"/>
              </a:ext>
            </a:extLst>
          </p:cNvPr>
          <p:cNvSpPr txBox="1"/>
          <p:nvPr/>
        </p:nvSpPr>
        <p:spPr>
          <a:xfrm>
            <a:off x="5740750" y="3857947"/>
            <a:ext cx="643619" cy="1384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err="1">
                <a:ln>
                  <a:noFill/>
                </a:ln>
                <a:solidFill>
                  <a:srgbClr val="1F497D">
                    <a:lumMod val="75000"/>
                  </a:srgbClr>
                </a:solidFill>
                <a:effectLst/>
                <a:uLnTx/>
                <a:uFillTx/>
                <a:latin typeface="Arial" panose="020B0604020202020204" pitchFamily="34" charset="0"/>
                <a:ea typeface="+mn-ea"/>
                <a:cs typeface="Arial" panose="020B0604020202020204" pitchFamily="34" charset="0"/>
              </a:rPr>
              <a:t>DemenPrev</a:t>
            </a:r>
            <a:endPar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endParaRPr>
          </a:p>
        </p:txBody>
      </p:sp>
      <p:sp>
        <p:nvSpPr>
          <p:cNvPr id="48" name="TextBox 47">
            <a:extLst>
              <a:ext uri="{FF2B5EF4-FFF2-40B4-BE49-F238E27FC236}">
                <a16:creationId xmlns:a16="http://schemas.microsoft.com/office/drawing/2014/main" id="{9324C934-3B98-4683-9D4D-4F5DF0A3C6B9}"/>
              </a:ext>
            </a:extLst>
          </p:cNvPr>
          <p:cNvSpPr txBox="1"/>
          <p:nvPr/>
        </p:nvSpPr>
        <p:spPr>
          <a:xfrm>
            <a:off x="8464628" y="5422013"/>
            <a:ext cx="684000" cy="1384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Mo-FINGER</a:t>
            </a:r>
          </a:p>
        </p:txBody>
      </p:sp>
      <p:sp>
        <p:nvSpPr>
          <p:cNvPr id="49" name="TextBox 48">
            <a:extLst>
              <a:ext uri="{FF2B5EF4-FFF2-40B4-BE49-F238E27FC236}">
                <a16:creationId xmlns:a16="http://schemas.microsoft.com/office/drawing/2014/main" id="{6F8A7141-1441-48B7-8D09-039282CEE237}"/>
              </a:ext>
            </a:extLst>
          </p:cNvPr>
          <p:cNvSpPr txBox="1"/>
          <p:nvPr/>
        </p:nvSpPr>
        <p:spPr>
          <a:xfrm>
            <a:off x="10401561" y="4531269"/>
            <a:ext cx="612000" cy="1384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FINOMAIN</a:t>
            </a:r>
          </a:p>
        </p:txBody>
      </p:sp>
      <p:sp>
        <p:nvSpPr>
          <p:cNvPr id="50" name="TextBox 49">
            <a:extLst>
              <a:ext uri="{FF2B5EF4-FFF2-40B4-BE49-F238E27FC236}">
                <a16:creationId xmlns:a16="http://schemas.microsoft.com/office/drawing/2014/main" id="{9C86E5A9-72A4-4077-B496-27D3491C4E6A}"/>
              </a:ext>
            </a:extLst>
          </p:cNvPr>
          <p:cNvSpPr txBox="1"/>
          <p:nvPr/>
        </p:nvSpPr>
        <p:spPr>
          <a:xfrm>
            <a:off x="7572087" y="3856614"/>
            <a:ext cx="451808" cy="1384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GINGER</a:t>
            </a:r>
          </a:p>
        </p:txBody>
      </p:sp>
      <p:sp>
        <p:nvSpPr>
          <p:cNvPr id="51" name="TextBox 50">
            <a:extLst>
              <a:ext uri="{FF2B5EF4-FFF2-40B4-BE49-F238E27FC236}">
                <a16:creationId xmlns:a16="http://schemas.microsoft.com/office/drawing/2014/main" id="{E810C683-9163-4857-8403-37021D310A47}"/>
              </a:ext>
            </a:extLst>
          </p:cNvPr>
          <p:cNvSpPr txBox="1"/>
          <p:nvPr/>
        </p:nvSpPr>
        <p:spPr>
          <a:xfrm>
            <a:off x="8023894" y="3539514"/>
            <a:ext cx="720000" cy="1384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err="1">
                <a:ln>
                  <a:noFill/>
                </a:ln>
                <a:solidFill>
                  <a:srgbClr val="1F497D">
                    <a:lumMod val="75000"/>
                  </a:srgbClr>
                </a:solidFill>
                <a:effectLst/>
                <a:uLnTx/>
                <a:uFillTx/>
                <a:latin typeface="Arial" panose="020B0604020202020204" pitchFamily="34" charset="0"/>
                <a:ea typeface="+mn-ea"/>
                <a:cs typeface="Arial" panose="020B0604020202020204" pitchFamily="34" charset="0"/>
              </a:rPr>
              <a:t>IzmirFINGER</a:t>
            </a:r>
            <a:endPar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endParaRPr>
          </a:p>
        </p:txBody>
      </p:sp>
      <p:sp>
        <p:nvSpPr>
          <p:cNvPr id="52" name="TextBox 51">
            <a:extLst>
              <a:ext uri="{FF2B5EF4-FFF2-40B4-BE49-F238E27FC236}">
                <a16:creationId xmlns:a16="http://schemas.microsoft.com/office/drawing/2014/main" id="{D5099031-67E6-42C9-80A3-C2F01A8BDCC5}"/>
              </a:ext>
            </a:extLst>
          </p:cNvPr>
          <p:cNvSpPr txBox="1"/>
          <p:nvPr/>
        </p:nvSpPr>
        <p:spPr>
          <a:xfrm>
            <a:off x="6824940" y="2628324"/>
            <a:ext cx="756000" cy="138499"/>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1F497D">
                    <a:lumMod val="75000"/>
                  </a:srgbClr>
                </a:solidFill>
                <a:effectLst/>
                <a:uLnTx/>
                <a:uFillTx/>
                <a:latin typeface="Arial" panose="020B0604020202020204" pitchFamily="34" charset="0"/>
                <a:ea typeface="+mn-ea"/>
                <a:cs typeface="Arial" panose="020B0604020202020204" pitchFamily="34" charset="0"/>
              </a:rPr>
              <a:t>NOR-FINGER</a:t>
            </a:r>
          </a:p>
        </p:txBody>
      </p:sp>
      <p:sp>
        <p:nvSpPr>
          <p:cNvPr id="55" name="Title 1">
            <a:extLst>
              <a:ext uri="{FF2B5EF4-FFF2-40B4-BE49-F238E27FC236}">
                <a16:creationId xmlns:a16="http://schemas.microsoft.com/office/drawing/2014/main" id="{D19CA94C-360E-421B-B17E-7C6A40FAAFC9}"/>
              </a:ext>
            </a:extLst>
          </p:cNvPr>
          <p:cNvSpPr txBox="1">
            <a:spLocks/>
          </p:cNvSpPr>
          <p:nvPr/>
        </p:nvSpPr>
        <p:spPr>
          <a:xfrm>
            <a:off x="2937840" y="1059963"/>
            <a:ext cx="6084000"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870052"/>
                </a:solidFill>
                <a:effectLst/>
                <a:uLnTx/>
                <a:uFillTx/>
                <a:latin typeface="Arial" panose="020B0604020202020204" pitchFamily="34" charset="0"/>
                <a:ea typeface="+mj-ea"/>
                <a:cs typeface="Arial" panose="020B0604020202020204" pitchFamily="34" charset="0"/>
              </a:rPr>
              <a:t>WW-FINGERS Network</a:t>
            </a:r>
          </a:p>
        </p:txBody>
      </p:sp>
      <p:sp>
        <p:nvSpPr>
          <p:cNvPr id="56" name="TextBox 55">
            <a:extLst>
              <a:ext uri="{FF2B5EF4-FFF2-40B4-BE49-F238E27FC236}">
                <a16:creationId xmlns:a16="http://schemas.microsoft.com/office/drawing/2014/main" id="{873BB574-8890-4C88-AB24-9A9DA3AD2E78}"/>
              </a:ext>
            </a:extLst>
          </p:cNvPr>
          <p:cNvSpPr txBox="1"/>
          <p:nvPr/>
        </p:nvSpPr>
        <p:spPr>
          <a:xfrm>
            <a:off x="252929" y="5557329"/>
            <a:ext cx="5048794" cy="830997"/>
          </a:xfrm>
          <a:prstGeom prst="rect">
            <a:avLst/>
          </a:prstGeom>
          <a:noFill/>
          <a:ln w="19050">
            <a:solidFill>
              <a:srgbClr val="FF0000"/>
            </a:solidFill>
          </a:ln>
        </p:spPr>
        <p:txBody>
          <a:bodyPr wrap="square">
            <a:spAutoFit/>
          </a:bodyPr>
          <a:lstStyle/>
          <a:p>
            <a:pPr marL="0" marR="0" lvl="0" indent="0" algn="ctr" defTabSz="1219170" rtl="0" eaLnBrk="0" fontAlgn="base" latinLnBrk="0" hangingPunct="0">
              <a:spcBef>
                <a:spcPct val="0"/>
              </a:spcBef>
              <a:spcAft>
                <a:spcPct val="0"/>
              </a:spcAft>
              <a:buClrTx/>
              <a:buSzTx/>
              <a:buFontTx/>
              <a:buNone/>
              <a:tabLst/>
              <a:defRPr/>
            </a:pPr>
            <a:r>
              <a:rPr kumimoji="0" lang="en-GB" sz="1600" b="1" i="0" u="none" strike="noStrike" kern="0" cap="none" spc="0" normalizeH="0" baseline="0" noProof="0" dirty="0">
                <a:ln>
                  <a:noFill/>
                </a:ln>
                <a:solidFill>
                  <a:srgbClr val="870052"/>
                </a:solidFill>
                <a:effectLst/>
                <a:uLnTx/>
                <a:uFillTx/>
                <a:latin typeface="Arial"/>
              </a:rPr>
              <a:t>Engine for next generation of clinical</a:t>
            </a:r>
            <a:r>
              <a:rPr lang="en-GB" sz="1600" b="1" kern="0" dirty="0">
                <a:solidFill>
                  <a:srgbClr val="870052"/>
                </a:solidFill>
                <a:latin typeface="Arial"/>
              </a:rPr>
              <a:t> trials: </a:t>
            </a:r>
            <a:br>
              <a:rPr lang="en-GB" sz="1600" b="1" kern="0" dirty="0">
                <a:solidFill>
                  <a:srgbClr val="870052"/>
                </a:solidFill>
                <a:latin typeface="Arial"/>
              </a:rPr>
            </a:br>
            <a:r>
              <a:rPr lang="en-GB" sz="1600" b="1" kern="0" dirty="0">
                <a:solidFill>
                  <a:srgbClr val="870052"/>
                </a:solidFill>
                <a:latin typeface="Arial"/>
              </a:rPr>
              <a:t>Precision prevention, combination </a:t>
            </a:r>
            <a:r>
              <a:rPr kumimoji="0" lang="en-GB" sz="1600" b="1" i="0" u="none" strike="noStrike" kern="0" cap="none" spc="0" normalizeH="0" baseline="0" noProof="0" dirty="0">
                <a:ln>
                  <a:noFill/>
                </a:ln>
                <a:solidFill>
                  <a:srgbClr val="870052"/>
                </a:solidFill>
                <a:effectLst/>
                <a:uLnTx/>
                <a:uFillTx/>
                <a:latin typeface="Arial"/>
              </a:rPr>
              <a:t>therapies and global strategies</a:t>
            </a:r>
            <a:endParaRPr kumimoji="0" lang="en-GB" sz="1600" b="1" i="0" u="none" strike="noStrike" kern="0" cap="none" spc="0" normalizeH="0" baseline="0" noProof="0" dirty="0">
              <a:ln>
                <a:noFill/>
              </a:ln>
              <a:solidFill>
                <a:srgbClr val="870052"/>
              </a:solidFill>
              <a:effectLst/>
              <a:uLnTx/>
              <a:uFillTx/>
              <a:latin typeface="Arial"/>
              <a:ea typeface="+mn-ea"/>
              <a:cs typeface="+mn-cs"/>
            </a:endParaRPr>
          </a:p>
        </p:txBody>
      </p:sp>
      <p:sp>
        <p:nvSpPr>
          <p:cNvPr id="57" name="textruta 5">
            <a:extLst>
              <a:ext uri="{FF2B5EF4-FFF2-40B4-BE49-F238E27FC236}">
                <a16:creationId xmlns:a16="http://schemas.microsoft.com/office/drawing/2014/main" id="{7564107A-51F9-48B5-960F-845A563BF096}"/>
              </a:ext>
            </a:extLst>
          </p:cNvPr>
          <p:cNvSpPr txBox="1">
            <a:spLocks noChangeArrowheads="1"/>
          </p:cNvSpPr>
          <p:nvPr/>
        </p:nvSpPr>
        <p:spPr bwMode="auto">
          <a:xfrm>
            <a:off x="5465495" y="6096145"/>
            <a:ext cx="5249792" cy="40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9" tIns="45719" rIns="91439" bIns="45719">
            <a:spAutoFit/>
          </a:bodyPr>
          <a:lstStyle>
            <a:lvl1pPr defTabSz="684213">
              <a:defRPr sz="2400">
                <a:solidFill>
                  <a:schemeClr val="tx1"/>
                </a:solidFill>
                <a:latin typeface="Arial" panose="020B0604020202020204" pitchFamily="34" charset="0"/>
              </a:defRPr>
            </a:lvl1pPr>
            <a:lvl2pPr defTabSz="684213">
              <a:defRPr sz="2400">
                <a:solidFill>
                  <a:schemeClr val="tx1"/>
                </a:solidFill>
                <a:latin typeface="Arial" panose="020B0604020202020204" pitchFamily="34" charset="0"/>
              </a:defRPr>
            </a:lvl2pPr>
            <a:lvl3pPr defTabSz="684213">
              <a:defRPr sz="2400">
                <a:solidFill>
                  <a:schemeClr val="tx1"/>
                </a:solidFill>
                <a:latin typeface="Arial" panose="020B0604020202020204" pitchFamily="34" charset="0"/>
              </a:defRPr>
            </a:lvl3pPr>
            <a:lvl4pPr defTabSz="684213">
              <a:defRPr sz="2400">
                <a:solidFill>
                  <a:schemeClr val="tx1"/>
                </a:solidFill>
                <a:latin typeface="Arial" panose="020B0604020202020204" pitchFamily="34" charset="0"/>
              </a:defRPr>
            </a:lvl4pPr>
            <a:lvl5pPr defTabSz="684213">
              <a:defRPr sz="2400">
                <a:solidFill>
                  <a:schemeClr val="tx1"/>
                </a:solidFill>
                <a:latin typeface="Arial" panose="020B0604020202020204" pitchFamily="34" charset="0"/>
              </a:defRPr>
            </a:lvl5pPr>
            <a:lvl6pPr marL="2282825" indent="1588" defTabSz="684213" eaLnBrk="0" fontAlgn="base" hangingPunct="0">
              <a:spcBef>
                <a:spcPct val="0"/>
              </a:spcBef>
              <a:spcAft>
                <a:spcPct val="0"/>
              </a:spcAft>
              <a:defRPr sz="2400">
                <a:solidFill>
                  <a:schemeClr val="tx1"/>
                </a:solidFill>
                <a:latin typeface="Arial" panose="020B0604020202020204" pitchFamily="34" charset="0"/>
              </a:defRPr>
            </a:lvl6pPr>
            <a:lvl7pPr marL="2740025" indent="1588" defTabSz="684213" eaLnBrk="0" fontAlgn="base" hangingPunct="0">
              <a:spcBef>
                <a:spcPct val="0"/>
              </a:spcBef>
              <a:spcAft>
                <a:spcPct val="0"/>
              </a:spcAft>
              <a:defRPr sz="2400">
                <a:solidFill>
                  <a:schemeClr val="tx1"/>
                </a:solidFill>
                <a:latin typeface="Arial" panose="020B0604020202020204" pitchFamily="34" charset="0"/>
              </a:defRPr>
            </a:lvl7pPr>
            <a:lvl8pPr marL="3197225" indent="1588" defTabSz="684213" eaLnBrk="0" fontAlgn="base" hangingPunct="0">
              <a:spcBef>
                <a:spcPct val="0"/>
              </a:spcBef>
              <a:spcAft>
                <a:spcPct val="0"/>
              </a:spcAft>
              <a:defRPr sz="2400">
                <a:solidFill>
                  <a:schemeClr val="tx1"/>
                </a:solidFill>
                <a:latin typeface="Arial" panose="020B0604020202020204" pitchFamily="34" charset="0"/>
              </a:defRPr>
            </a:lvl8pPr>
            <a:lvl9pPr marL="3654425" indent="1588" defTabSz="684213"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684213" rtl="0" eaLnBrk="1" fontAlgn="auto" latinLnBrk="0" hangingPunct="1">
              <a:lnSpc>
                <a:spcPct val="100000"/>
              </a:lnSpc>
              <a:spcBef>
                <a:spcPts val="0"/>
              </a:spcBef>
              <a:spcAft>
                <a:spcPts val="0"/>
              </a:spcAft>
              <a:buClrTx/>
              <a:buSzTx/>
              <a:buFontTx/>
              <a:buNone/>
              <a:tabLst/>
              <a:defRPr/>
            </a:pPr>
            <a:r>
              <a:rPr kumimoji="0" lang="en-GB" altLang="sv-SE" sz="2000" b="1" i="0" u="none" strike="noStrike" kern="1200" cap="none" spc="0" normalizeH="0" baseline="0" noProof="0" dirty="0">
                <a:ln>
                  <a:noFill/>
                </a:ln>
                <a:solidFill>
                  <a:srgbClr val="0D0D0D"/>
                </a:solidFill>
                <a:effectLst/>
                <a:uLnTx/>
                <a:uFillTx/>
                <a:latin typeface="Arial Black" panose="020B0A04020102020204" pitchFamily="34" charset="0"/>
                <a:ea typeface="MS PGothic" panose="020B0600070205080204" pitchFamily="34" charset="-128"/>
                <a:cs typeface="Arial" panose="020B0604020202020204" pitchFamily="34" charset="0"/>
              </a:rPr>
              <a:t>Participating countries 2022: 45+</a:t>
            </a:r>
          </a:p>
        </p:txBody>
      </p:sp>
      <p:pic>
        <p:nvPicPr>
          <p:cNvPr id="59" name="Picture 58">
            <a:extLst>
              <a:ext uri="{FF2B5EF4-FFF2-40B4-BE49-F238E27FC236}">
                <a16:creationId xmlns:a16="http://schemas.microsoft.com/office/drawing/2014/main" id="{694E07E5-01F4-4494-A18D-CE24D4E04557}"/>
              </a:ext>
            </a:extLst>
          </p:cNvPr>
          <p:cNvPicPr>
            <a:picLocks noChangeAspect="1"/>
          </p:cNvPicPr>
          <p:nvPr/>
        </p:nvPicPr>
        <p:blipFill>
          <a:blip r:embed="rId14"/>
          <a:stretch>
            <a:fillRect/>
          </a:stretch>
        </p:blipFill>
        <p:spPr>
          <a:xfrm>
            <a:off x="346145" y="2261471"/>
            <a:ext cx="1627922" cy="1138856"/>
          </a:xfrm>
          <a:prstGeom prst="rect">
            <a:avLst/>
          </a:prstGeom>
        </p:spPr>
      </p:pic>
      <p:pic>
        <p:nvPicPr>
          <p:cNvPr id="60" name="Picture 59">
            <a:extLst>
              <a:ext uri="{FF2B5EF4-FFF2-40B4-BE49-F238E27FC236}">
                <a16:creationId xmlns:a16="http://schemas.microsoft.com/office/drawing/2014/main" id="{4D5C8578-1C41-4537-A812-CB3BE244F9BB}"/>
              </a:ext>
            </a:extLst>
          </p:cNvPr>
          <p:cNvPicPr>
            <a:picLocks noChangeAspect="1"/>
          </p:cNvPicPr>
          <p:nvPr/>
        </p:nvPicPr>
        <p:blipFill>
          <a:blip r:embed="rId15"/>
          <a:stretch>
            <a:fillRect/>
          </a:stretch>
        </p:blipFill>
        <p:spPr>
          <a:xfrm>
            <a:off x="10305100" y="1238522"/>
            <a:ext cx="1432374" cy="595460"/>
          </a:xfrm>
          <a:prstGeom prst="rect">
            <a:avLst/>
          </a:prstGeom>
        </p:spPr>
      </p:pic>
      <p:pic>
        <p:nvPicPr>
          <p:cNvPr id="61" name="Picture 60">
            <a:extLst>
              <a:ext uri="{FF2B5EF4-FFF2-40B4-BE49-F238E27FC236}">
                <a16:creationId xmlns:a16="http://schemas.microsoft.com/office/drawing/2014/main" id="{34C2F09A-9152-4930-AD8C-871FCD47A2D0}"/>
              </a:ext>
            </a:extLst>
          </p:cNvPr>
          <p:cNvPicPr>
            <a:picLocks noChangeAspect="1"/>
          </p:cNvPicPr>
          <p:nvPr/>
        </p:nvPicPr>
        <p:blipFill rotWithShape="1">
          <a:blip r:embed="rId16"/>
          <a:srcRect l="4238" t="5364" r="5689"/>
          <a:stretch/>
        </p:blipFill>
        <p:spPr>
          <a:xfrm>
            <a:off x="382412" y="1106789"/>
            <a:ext cx="1643975" cy="934412"/>
          </a:xfrm>
          <a:prstGeom prst="rect">
            <a:avLst/>
          </a:prstGeom>
          <a:ln>
            <a:solidFill>
              <a:srgbClr val="B7E2FF"/>
            </a:solidFill>
          </a:ln>
        </p:spPr>
      </p:pic>
      <p:pic>
        <p:nvPicPr>
          <p:cNvPr id="24" name="Picture 23">
            <a:extLst>
              <a:ext uri="{FF2B5EF4-FFF2-40B4-BE49-F238E27FC236}">
                <a16:creationId xmlns:a16="http://schemas.microsoft.com/office/drawing/2014/main" id="{6D08619A-CCE2-4BC5-ABD6-16C4B51CEACA}"/>
              </a:ext>
            </a:extLst>
          </p:cNvPr>
          <p:cNvPicPr>
            <a:picLocks noChangeAspect="1"/>
          </p:cNvPicPr>
          <p:nvPr/>
        </p:nvPicPr>
        <p:blipFill>
          <a:blip r:embed="rId17"/>
          <a:stretch>
            <a:fillRect/>
          </a:stretch>
        </p:blipFill>
        <p:spPr>
          <a:xfrm>
            <a:off x="6608940" y="1647317"/>
            <a:ext cx="1338341" cy="891278"/>
          </a:xfrm>
          <a:prstGeom prst="rect">
            <a:avLst/>
          </a:prstGeom>
          <a:solidFill>
            <a:srgbClr val="FF0000"/>
          </a:solidFill>
          <a:ln w="38100">
            <a:solidFill>
              <a:srgbClr val="FF0000"/>
            </a:solidFill>
          </a:ln>
        </p:spPr>
      </p:pic>
    </p:spTree>
    <p:extLst>
      <p:ext uri="{BB962C8B-B14F-4D97-AF65-F5344CB8AC3E}">
        <p14:creationId xmlns:p14="http://schemas.microsoft.com/office/powerpoint/2010/main" val="2505499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03076-491E-458C-BDAE-EF2F010D1D70}"/>
              </a:ext>
            </a:extLst>
          </p:cNvPr>
          <p:cNvSpPr>
            <a:spLocks noGrp="1"/>
          </p:cNvSpPr>
          <p:nvPr>
            <p:ph type="ctrTitle"/>
          </p:nvPr>
        </p:nvSpPr>
        <p:spPr>
          <a:xfrm>
            <a:off x="4601150" y="817930"/>
            <a:ext cx="2989699" cy="839420"/>
          </a:xfrm>
        </p:spPr>
        <p:txBody>
          <a:bodyPr>
            <a:noAutofit/>
          </a:bodyPr>
          <a:lstStyle/>
          <a:p>
            <a:pPr>
              <a:lnSpc>
                <a:spcPts val="5000"/>
              </a:lnSpc>
            </a:pPr>
            <a:r>
              <a:rPr lang="en-GB" sz="3800" dirty="0"/>
              <a:t>Thank you!</a:t>
            </a:r>
          </a:p>
        </p:txBody>
      </p:sp>
      <p:sp>
        <p:nvSpPr>
          <p:cNvPr id="8" name="Rectangle 3">
            <a:extLst>
              <a:ext uri="{FF2B5EF4-FFF2-40B4-BE49-F238E27FC236}">
                <a16:creationId xmlns:a16="http://schemas.microsoft.com/office/drawing/2014/main" id="{E40A2611-7288-4039-924E-19E9448B60EA}"/>
              </a:ext>
            </a:extLst>
          </p:cNvPr>
          <p:cNvSpPr txBox="1">
            <a:spLocks noChangeArrowheads="1"/>
          </p:cNvSpPr>
          <p:nvPr/>
        </p:nvSpPr>
        <p:spPr bwMode="auto">
          <a:xfrm>
            <a:off x="342899" y="1891946"/>
            <a:ext cx="11520000" cy="185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accent1"/>
              </a:buClr>
              <a:buFont typeface="Wingdings" charset="2"/>
              <a:buNone/>
              <a:defRPr sz="2400">
                <a:solidFill>
                  <a:srgbClr val="870052"/>
                </a:solidFill>
                <a:latin typeface="+mn-lt"/>
                <a:ea typeface="+mn-ea"/>
                <a:cs typeface="+mn-cs"/>
              </a:defRPr>
            </a:lvl1pPr>
            <a:lvl2pPr marL="990575" indent="-380990" algn="l" rtl="0" eaLnBrk="1" fontAlgn="base" hangingPunct="1">
              <a:spcBef>
                <a:spcPct val="20000"/>
              </a:spcBef>
              <a:spcAft>
                <a:spcPct val="0"/>
              </a:spcAft>
              <a:buFont typeface="Wingdings" charset="2"/>
              <a:buChar char="à"/>
              <a:defRPr sz="2133">
                <a:solidFill>
                  <a:schemeClr val="tx1"/>
                </a:solidFill>
                <a:latin typeface="+mn-lt"/>
              </a:defRPr>
            </a:lvl2pPr>
            <a:lvl3pPr marL="1523962" indent="-304792" algn="l" rtl="0" eaLnBrk="1" fontAlgn="base" hangingPunct="1">
              <a:spcBef>
                <a:spcPct val="20000"/>
              </a:spcBef>
              <a:spcAft>
                <a:spcPct val="0"/>
              </a:spcAft>
              <a:buClr>
                <a:schemeClr val="accent1"/>
              </a:buClr>
              <a:buFont typeface="Wingdings" charset="2"/>
              <a:buChar char="§"/>
              <a:defRPr sz="1867">
                <a:solidFill>
                  <a:schemeClr val="accent1"/>
                </a:solidFill>
                <a:latin typeface="+mn-lt"/>
              </a:defRPr>
            </a:lvl3pPr>
            <a:lvl4pPr marL="2133547" indent="-304792" algn="l" rtl="0" eaLnBrk="1" fontAlgn="base" hangingPunct="1">
              <a:spcBef>
                <a:spcPct val="20000"/>
              </a:spcBef>
              <a:spcAft>
                <a:spcPct val="0"/>
              </a:spcAft>
              <a:buFont typeface="Wingdings" charset="2"/>
              <a:buChar char="à"/>
              <a:defRPr sz="1867">
                <a:solidFill>
                  <a:schemeClr val="tx1"/>
                </a:solidFill>
                <a:latin typeface="+mn-lt"/>
              </a:defRPr>
            </a:lvl4pPr>
            <a:lvl5pPr marL="2743131" indent="-304792" algn="l" rtl="0" eaLnBrk="1" fontAlgn="base" hangingPunct="1">
              <a:spcBef>
                <a:spcPct val="20000"/>
              </a:spcBef>
              <a:spcAft>
                <a:spcPct val="0"/>
              </a:spcAft>
              <a:buClr>
                <a:schemeClr val="accent1"/>
              </a:buClr>
              <a:buFont typeface="Wingdings" charset="2"/>
              <a:defRPr sz="2400">
                <a:solidFill>
                  <a:schemeClr val="tx1"/>
                </a:solidFill>
                <a:latin typeface="+mn-lt"/>
              </a:defRPr>
            </a:lvl5pPr>
            <a:lvl6pPr marL="3352716"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6pPr>
            <a:lvl7pPr marL="3962301"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7pPr>
            <a:lvl8pPr marL="4571886"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8pPr>
            <a:lvl9pPr marL="5181470"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9pPr>
          </a:lstStyle>
          <a:p>
            <a:pPr marL="0" marR="0" lvl="0" indent="0" defTabSz="914400" rtl="0" eaLnBrk="1" fontAlgn="base" latinLnBrk="0" hangingPunct="1">
              <a:lnSpc>
                <a:spcPts val="2600"/>
              </a:lnSpc>
              <a:spcBef>
                <a:spcPts val="0"/>
              </a:spcBef>
              <a:spcAft>
                <a:spcPts val="0"/>
              </a:spcAft>
              <a:buClr>
                <a:srgbClr val="870052"/>
              </a:buClr>
              <a:buSzTx/>
              <a:buFont typeface="Wingdings" charset="2"/>
              <a:buNone/>
              <a:tabLst/>
              <a:defRPr/>
            </a:pPr>
            <a:r>
              <a:rPr kumimoji="0" lang="en-GB" altLang="sv-SE" sz="2000" i="0" u="none" strike="noStrike" kern="0" cap="none" spc="0" normalizeH="0" baseline="0" noProof="0" dirty="0">
                <a:ln>
                  <a:noFill/>
                </a:ln>
                <a:solidFill>
                  <a:srgbClr val="000000"/>
                </a:solidFill>
                <a:effectLst/>
                <a:uLnTx/>
                <a:uFillTx/>
                <a:latin typeface="Arial"/>
                <a:ea typeface="+mn-ea"/>
                <a:cs typeface="+mn-cs"/>
              </a:rPr>
              <a:t>EU-FINGERS is supported through the following funding organisations under the aegis of JPND: Finland, Academy of Finland; Germany, Federal Ministry of Education and Research; Hungary, National Research, Development and Innovation Office; Luxemburg, National Research Fund; Spain, National Institute of Health Carlos III; Sweden, Swedish Research Council; The Netherlands, Netherlands Organisation for Health Research and Development.</a:t>
            </a:r>
            <a:endParaRPr kumimoji="0" lang="sv-SE" altLang="sv-SE" sz="2000" i="0" u="none" strike="noStrike" kern="0" cap="none" spc="0" normalizeH="0" baseline="0" noProof="0" dirty="0">
              <a:ln>
                <a:noFill/>
              </a:ln>
              <a:solidFill>
                <a:srgbClr val="870052"/>
              </a:solidFill>
              <a:effectLst/>
              <a:uLnTx/>
              <a:uFillTx/>
              <a:latin typeface="Arial"/>
              <a:ea typeface="+mn-ea"/>
              <a:cs typeface="+mn-cs"/>
            </a:endParaRPr>
          </a:p>
        </p:txBody>
      </p:sp>
      <p:sp>
        <p:nvSpPr>
          <p:cNvPr id="9" name="Rectangle 3">
            <a:extLst>
              <a:ext uri="{FF2B5EF4-FFF2-40B4-BE49-F238E27FC236}">
                <a16:creationId xmlns:a16="http://schemas.microsoft.com/office/drawing/2014/main" id="{56B4E79E-5626-4F00-8941-08407835A568}"/>
              </a:ext>
            </a:extLst>
          </p:cNvPr>
          <p:cNvSpPr txBox="1">
            <a:spLocks noChangeArrowheads="1"/>
          </p:cNvSpPr>
          <p:nvPr/>
        </p:nvSpPr>
        <p:spPr bwMode="auto">
          <a:xfrm>
            <a:off x="256231" y="6035321"/>
            <a:ext cx="7868593" cy="38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accent1"/>
              </a:buClr>
              <a:buFont typeface="Wingdings" charset="2"/>
              <a:buNone/>
              <a:defRPr sz="2400">
                <a:solidFill>
                  <a:srgbClr val="870052"/>
                </a:solidFill>
                <a:latin typeface="+mn-lt"/>
                <a:ea typeface="+mn-ea"/>
                <a:cs typeface="+mn-cs"/>
              </a:defRPr>
            </a:lvl1pPr>
            <a:lvl2pPr marL="990575" indent="-380990" algn="l" rtl="0" eaLnBrk="1" fontAlgn="base" hangingPunct="1">
              <a:spcBef>
                <a:spcPct val="20000"/>
              </a:spcBef>
              <a:spcAft>
                <a:spcPct val="0"/>
              </a:spcAft>
              <a:buFont typeface="Wingdings" charset="2"/>
              <a:buChar char="à"/>
              <a:defRPr sz="2133">
                <a:solidFill>
                  <a:schemeClr val="tx1"/>
                </a:solidFill>
                <a:latin typeface="+mn-lt"/>
              </a:defRPr>
            </a:lvl2pPr>
            <a:lvl3pPr marL="1523962" indent="-304792" algn="l" rtl="0" eaLnBrk="1" fontAlgn="base" hangingPunct="1">
              <a:spcBef>
                <a:spcPct val="20000"/>
              </a:spcBef>
              <a:spcAft>
                <a:spcPct val="0"/>
              </a:spcAft>
              <a:buClr>
                <a:schemeClr val="accent1"/>
              </a:buClr>
              <a:buFont typeface="Wingdings" charset="2"/>
              <a:buChar char="§"/>
              <a:defRPr sz="1867">
                <a:solidFill>
                  <a:schemeClr val="accent1"/>
                </a:solidFill>
                <a:latin typeface="+mn-lt"/>
              </a:defRPr>
            </a:lvl3pPr>
            <a:lvl4pPr marL="2133547" indent="-304792" algn="l" rtl="0" eaLnBrk="1" fontAlgn="base" hangingPunct="1">
              <a:spcBef>
                <a:spcPct val="20000"/>
              </a:spcBef>
              <a:spcAft>
                <a:spcPct val="0"/>
              </a:spcAft>
              <a:buFont typeface="Wingdings" charset="2"/>
              <a:buChar char="à"/>
              <a:defRPr sz="1867">
                <a:solidFill>
                  <a:schemeClr val="tx1"/>
                </a:solidFill>
                <a:latin typeface="+mn-lt"/>
              </a:defRPr>
            </a:lvl4pPr>
            <a:lvl5pPr marL="2743131" indent="-304792" algn="l" rtl="0" eaLnBrk="1" fontAlgn="base" hangingPunct="1">
              <a:spcBef>
                <a:spcPct val="20000"/>
              </a:spcBef>
              <a:spcAft>
                <a:spcPct val="0"/>
              </a:spcAft>
              <a:buClr>
                <a:schemeClr val="accent1"/>
              </a:buClr>
              <a:buFont typeface="Wingdings" charset="2"/>
              <a:defRPr sz="2400">
                <a:solidFill>
                  <a:schemeClr val="tx1"/>
                </a:solidFill>
                <a:latin typeface="+mn-lt"/>
              </a:defRPr>
            </a:lvl5pPr>
            <a:lvl6pPr marL="3352716"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6pPr>
            <a:lvl7pPr marL="3962301"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7pPr>
            <a:lvl8pPr marL="4571886"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8pPr>
            <a:lvl9pPr marL="5181470" indent="-304792" algn="l" rtl="0" eaLnBrk="1" fontAlgn="base" hangingPunct="1">
              <a:spcBef>
                <a:spcPct val="20000"/>
              </a:spcBef>
              <a:spcAft>
                <a:spcPct val="0"/>
              </a:spcAft>
              <a:buClr>
                <a:schemeClr val="accent1"/>
              </a:buClr>
              <a:buFont typeface="Wingdings" charset="2"/>
              <a:defRPr sz="2667">
                <a:solidFill>
                  <a:schemeClr val="tx1"/>
                </a:solidFill>
                <a:latin typeface="+mn-lt"/>
              </a:defRPr>
            </a:lvl9pPr>
          </a:lstStyle>
          <a:p>
            <a:pPr marL="0" marR="0" lvl="0" indent="0" defTabSz="914400" rtl="0" eaLnBrk="1" fontAlgn="base" latinLnBrk="0" hangingPunct="1">
              <a:lnSpc>
                <a:spcPts val="2600"/>
              </a:lnSpc>
              <a:spcBef>
                <a:spcPts val="0"/>
              </a:spcBef>
              <a:spcAft>
                <a:spcPts val="0"/>
              </a:spcAft>
              <a:buClr>
                <a:srgbClr val="870052"/>
              </a:buClr>
              <a:buSzTx/>
              <a:buFont typeface="Wingdings" charset="2"/>
              <a:buNone/>
              <a:tabLst/>
              <a:defRPr/>
            </a:pPr>
            <a:r>
              <a:rPr kumimoji="0" lang="en-GB" altLang="sv-SE" sz="1800" b="0" i="0" u="none" strike="noStrike" kern="0" cap="none" spc="0" normalizeH="0" baseline="0" noProof="0" dirty="0">
                <a:ln>
                  <a:noFill/>
                </a:ln>
                <a:solidFill>
                  <a:srgbClr val="000000"/>
                </a:solidFill>
                <a:effectLst/>
                <a:uLnTx/>
                <a:uFillTx/>
                <a:latin typeface="Arial"/>
              </a:rPr>
              <a:t>Contact info </a:t>
            </a:r>
            <a:r>
              <a:rPr kumimoji="0" lang="en-GB" altLang="sv-SE" sz="1800" b="0" i="0" u="none" strike="noStrike" kern="0" cap="none" spc="0" normalizeH="0" baseline="0" noProof="0" dirty="0">
                <a:ln>
                  <a:noFill/>
                </a:ln>
                <a:solidFill>
                  <a:schemeClr val="accent6">
                    <a:lumMod val="60000"/>
                    <a:lumOff val="40000"/>
                  </a:schemeClr>
                </a:solidFill>
                <a:effectLst/>
                <a:uLnTx/>
                <a:uFillTx/>
                <a:latin typeface="Arial"/>
                <a:hlinkClick r:id="rId2">
                  <a:extLst>
                    <a:ext uri="{A12FA001-AC4F-418D-AE19-62706E023703}">
                      <ahyp:hlinkClr xmlns:ahyp="http://schemas.microsoft.com/office/drawing/2018/hyperlinkcolor" val="tx"/>
                    </a:ext>
                  </a:extLst>
                </a:hlinkClick>
              </a:rPr>
              <a:t>miia.kivipelto@ki.se</a:t>
            </a:r>
            <a:r>
              <a:rPr kumimoji="0" lang="en-GB" altLang="sv-SE" sz="1800" b="0" i="0" u="none" strike="noStrike" kern="0" cap="none" spc="0" normalizeH="0" baseline="0" noProof="0" dirty="0">
                <a:ln>
                  <a:noFill/>
                </a:ln>
                <a:solidFill>
                  <a:schemeClr val="accent6">
                    <a:lumMod val="60000"/>
                    <a:lumOff val="40000"/>
                  </a:schemeClr>
                </a:solidFill>
                <a:effectLst/>
                <a:uLnTx/>
                <a:uFillTx/>
                <a:latin typeface="Arial"/>
              </a:rPr>
              <a:t>     </a:t>
            </a:r>
            <a:r>
              <a:rPr lang="en-GB" altLang="sv-SE" sz="1800" kern="0" dirty="0">
                <a:solidFill>
                  <a:schemeClr val="accent6">
                    <a:lumMod val="60000"/>
                    <a:lumOff val="40000"/>
                  </a:schemeClr>
                </a:solidFill>
                <a:latin typeface="Arial"/>
              </a:rPr>
              <a:t> </a:t>
            </a:r>
            <a:r>
              <a:rPr kumimoji="0" lang="en-GB" altLang="sv-SE" sz="1800" b="0" i="0" u="none" strike="noStrike" kern="0" cap="none" spc="0" normalizeH="0" baseline="0" noProof="0" dirty="0">
                <a:ln>
                  <a:noFill/>
                </a:ln>
                <a:solidFill>
                  <a:schemeClr val="accent6">
                    <a:lumMod val="60000"/>
                    <a:lumOff val="40000"/>
                  </a:schemeClr>
                </a:solidFill>
                <a:effectLst/>
                <a:uLnTx/>
                <a:uFillTx/>
                <a:latin typeface="Arial"/>
                <a:hlinkClick r:id="rId3">
                  <a:extLst>
                    <a:ext uri="{A12FA001-AC4F-418D-AE19-62706E023703}">
                      <ahyp:hlinkClr xmlns:ahyp="http://schemas.microsoft.com/office/drawing/2018/hyperlinkcolor" val="tx"/>
                    </a:ext>
                  </a:extLst>
                </a:hlinkClick>
              </a:rPr>
              <a:t>francesca.mangialasche@ki.se</a:t>
            </a:r>
            <a:r>
              <a:rPr kumimoji="0" lang="en-GB" altLang="sv-SE" sz="1800" b="0" i="0" u="none" strike="noStrike" kern="0" cap="none" spc="0" normalizeH="0" baseline="0" noProof="0" dirty="0">
                <a:ln>
                  <a:noFill/>
                </a:ln>
                <a:solidFill>
                  <a:schemeClr val="accent6">
                    <a:lumMod val="60000"/>
                    <a:lumOff val="40000"/>
                  </a:schemeClr>
                </a:solidFill>
                <a:effectLst/>
                <a:uLnTx/>
                <a:uFillTx/>
                <a:latin typeface="Arial"/>
              </a:rPr>
              <a:t> </a:t>
            </a:r>
            <a:endParaRPr kumimoji="0" lang="sv-SE" altLang="sv-SE" sz="1800" b="0" i="0" u="none" strike="noStrike" kern="0" cap="none" spc="0" normalizeH="0" baseline="0" noProof="0" dirty="0">
              <a:ln>
                <a:noFill/>
              </a:ln>
              <a:solidFill>
                <a:schemeClr val="accent6">
                  <a:lumMod val="60000"/>
                  <a:lumOff val="40000"/>
                </a:schemeClr>
              </a:solidFill>
              <a:effectLst/>
              <a:uLnTx/>
              <a:uFillTx/>
              <a:latin typeface="Arial"/>
            </a:endParaRPr>
          </a:p>
        </p:txBody>
      </p:sp>
      <p:sp>
        <p:nvSpPr>
          <p:cNvPr id="7" name="TextBox 6">
            <a:extLst>
              <a:ext uri="{FF2B5EF4-FFF2-40B4-BE49-F238E27FC236}">
                <a16:creationId xmlns:a16="http://schemas.microsoft.com/office/drawing/2014/main" id="{D80FAD0D-43AE-4D48-B588-88D1D45B0809}"/>
              </a:ext>
            </a:extLst>
          </p:cNvPr>
          <p:cNvSpPr txBox="1"/>
          <p:nvPr/>
        </p:nvSpPr>
        <p:spPr>
          <a:xfrm>
            <a:off x="9515475" y="6063734"/>
            <a:ext cx="2457450" cy="369332"/>
          </a:xfrm>
          <a:prstGeom prst="rect">
            <a:avLst/>
          </a:prstGeom>
          <a:noFill/>
        </p:spPr>
        <p:txBody>
          <a:bodyPr wrap="square">
            <a:spAutoFit/>
          </a:bodyPr>
          <a:lstStyle/>
          <a:p>
            <a:r>
              <a:rPr lang="en-GB" dirty="0">
                <a:solidFill>
                  <a:schemeClr val="accent6">
                    <a:lumMod val="60000"/>
                    <a:lumOff val="40000"/>
                  </a:schemeClr>
                </a:solidFill>
                <a:hlinkClick r:id="rId4">
                  <a:extLst>
                    <a:ext uri="{A12FA001-AC4F-418D-AE19-62706E023703}">
                      <ahyp:hlinkClr xmlns:ahyp="http://schemas.microsoft.com/office/drawing/2018/hyperlinkcolor" val="tx"/>
                    </a:ext>
                  </a:extLst>
                </a:hlinkClick>
              </a:rPr>
              <a:t>https://eufingers.com/</a:t>
            </a:r>
            <a:r>
              <a:rPr lang="en-GB" dirty="0">
                <a:solidFill>
                  <a:schemeClr val="accent6">
                    <a:lumMod val="60000"/>
                    <a:lumOff val="40000"/>
                  </a:schemeClr>
                </a:solidFill>
              </a:rPr>
              <a:t> </a:t>
            </a:r>
          </a:p>
        </p:txBody>
      </p:sp>
      <p:pic>
        <p:nvPicPr>
          <p:cNvPr id="3" name="Picture 2">
            <a:extLst>
              <a:ext uri="{FF2B5EF4-FFF2-40B4-BE49-F238E27FC236}">
                <a16:creationId xmlns:a16="http://schemas.microsoft.com/office/drawing/2014/main" id="{B951E62E-8188-4956-96F9-D547062F44B0}"/>
              </a:ext>
            </a:extLst>
          </p:cNvPr>
          <p:cNvPicPr>
            <a:picLocks noChangeAspect="1"/>
          </p:cNvPicPr>
          <p:nvPr/>
        </p:nvPicPr>
        <p:blipFill>
          <a:blip r:embed="rId5"/>
          <a:stretch>
            <a:fillRect/>
          </a:stretch>
        </p:blipFill>
        <p:spPr>
          <a:xfrm>
            <a:off x="9124949" y="4205287"/>
            <a:ext cx="2600325" cy="372713"/>
          </a:xfrm>
          <a:prstGeom prst="rect">
            <a:avLst/>
          </a:prstGeom>
        </p:spPr>
      </p:pic>
      <p:pic>
        <p:nvPicPr>
          <p:cNvPr id="4" name="Picture 3">
            <a:extLst>
              <a:ext uri="{FF2B5EF4-FFF2-40B4-BE49-F238E27FC236}">
                <a16:creationId xmlns:a16="http://schemas.microsoft.com/office/drawing/2014/main" id="{F9922691-BEAB-4FC9-97F7-30750F4E784C}"/>
              </a:ext>
            </a:extLst>
          </p:cNvPr>
          <p:cNvPicPr>
            <a:picLocks noChangeAspect="1"/>
          </p:cNvPicPr>
          <p:nvPr/>
        </p:nvPicPr>
        <p:blipFill>
          <a:blip r:embed="rId6"/>
          <a:stretch>
            <a:fillRect/>
          </a:stretch>
        </p:blipFill>
        <p:spPr>
          <a:xfrm>
            <a:off x="4510087" y="3914775"/>
            <a:ext cx="1814513" cy="804881"/>
          </a:xfrm>
          <a:prstGeom prst="rect">
            <a:avLst/>
          </a:prstGeom>
        </p:spPr>
      </p:pic>
      <p:pic>
        <p:nvPicPr>
          <p:cNvPr id="5" name="Picture 4">
            <a:extLst>
              <a:ext uri="{FF2B5EF4-FFF2-40B4-BE49-F238E27FC236}">
                <a16:creationId xmlns:a16="http://schemas.microsoft.com/office/drawing/2014/main" id="{30822AD6-3CA3-43F8-85D9-D0302D6A8F37}"/>
              </a:ext>
            </a:extLst>
          </p:cNvPr>
          <p:cNvPicPr>
            <a:picLocks noChangeAspect="1"/>
          </p:cNvPicPr>
          <p:nvPr/>
        </p:nvPicPr>
        <p:blipFill rotWithShape="1">
          <a:blip r:embed="rId7"/>
          <a:srcRect l="5487" t="10975" r="4877" b="9756"/>
          <a:stretch/>
        </p:blipFill>
        <p:spPr>
          <a:xfrm>
            <a:off x="390524" y="3990975"/>
            <a:ext cx="1438276" cy="635972"/>
          </a:xfrm>
          <a:prstGeom prst="rect">
            <a:avLst/>
          </a:prstGeom>
        </p:spPr>
      </p:pic>
      <p:pic>
        <p:nvPicPr>
          <p:cNvPr id="11" name="Picture 10">
            <a:extLst>
              <a:ext uri="{FF2B5EF4-FFF2-40B4-BE49-F238E27FC236}">
                <a16:creationId xmlns:a16="http://schemas.microsoft.com/office/drawing/2014/main" id="{497CB914-7661-4DCF-AA91-58A76F24FD9D}"/>
              </a:ext>
            </a:extLst>
          </p:cNvPr>
          <p:cNvPicPr>
            <a:picLocks noChangeAspect="1"/>
          </p:cNvPicPr>
          <p:nvPr/>
        </p:nvPicPr>
        <p:blipFill rotWithShape="1">
          <a:blip r:embed="rId8"/>
          <a:srcRect l="3306" t="12244" r="5591" b="12925"/>
          <a:stretch/>
        </p:blipFill>
        <p:spPr>
          <a:xfrm>
            <a:off x="361950" y="5079858"/>
            <a:ext cx="2047875" cy="454167"/>
          </a:xfrm>
          <a:prstGeom prst="rect">
            <a:avLst/>
          </a:prstGeom>
        </p:spPr>
      </p:pic>
      <p:pic>
        <p:nvPicPr>
          <p:cNvPr id="12" name="Picture 11">
            <a:extLst>
              <a:ext uri="{FF2B5EF4-FFF2-40B4-BE49-F238E27FC236}">
                <a16:creationId xmlns:a16="http://schemas.microsoft.com/office/drawing/2014/main" id="{9D277B61-5FEA-49F8-A818-29552255F0BD}"/>
              </a:ext>
            </a:extLst>
          </p:cNvPr>
          <p:cNvPicPr>
            <a:picLocks noChangeAspect="1"/>
          </p:cNvPicPr>
          <p:nvPr/>
        </p:nvPicPr>
        <p:blipFill>
          <a:blip r:embed="rId9"/>
          <a:stretch>
            <a:fillRect/>
          </a:stretch>
        </p:blipFill>
        <p:spPr>
          <a:xfrm>
            <a:off x="2200276" y="4002404"/>
            <a:ext cx="2152650" cy="645795"/>
          </a:xfrm>
          <a:prstGeom prst="rect">
            <a:avLst/>
          </a:prstGeom>
        </p:spPr>
      </p:pic>
      <p:pic>
        <p:nvPicPr>
          <p:cNvPr id="13" name="Picture 12">
            <a:extLst>
              <a:ext uri="{FF2B5EF4-FFF2-40B4-BE49-F238E27FC236}">
                <a16:creationId xmlns:a16="http://schemas.microsoft.com/office/drawing/2014/main" id="{0CE0240E-2E49-4865-AE2D-EDED6B1C291B}"/>
              </a:ext>
            </a:extLst>
          </p:cNvPr>
          <p:cNvPicPr>
            <a:picLocks noChangeAspect="1"/>
          </p:cNvPicPr>
          <p:nvPr/>
        </p:nvPicPr>
        <p:blipFill>
          <a:blip r:embed="rId10"/>
          <a:stretch>
            <a:fillRect/>
          </a:stretch>
        </p:blipFill>
        <p:spPr>
          <a:xfrm>
            <a:off x="9448800" y="4910138"/>
            <a:ext cx="2171700" cy="502629"/>
          </a:xfrm>
          <a:prstGeom prst="rect">
            <a:avLst/>
          </a:prstGeom>
        </p:spPr>
      </p:pic>
      <p:pic>
        <p:nvPicPr>
          <p:cNvPr id="14" name="Picture 13">
            <a:extLst>
              <a:ext uri="{FF2B5EF4-FFF2-40B4-BE49-F238E27FC236}">
                <a16:creationId xmlns:a16="http://schemas.microsoft.com/office/drawing/2014/main" id="{5C91A960-9EBB-43D4-8183-7695B2975060}"/>
              </a:ext>
            </a:extLst>
          </p:cNvPr>
          <p:cNvPicPr>
            <a:picLocks noChangeAspect="1"/>
          </p:cNvPicPr>
          <p:nvPr/>
        </p:nvPicPr>
        <p:blipFill>
          <a:blip r:embed="rId11"/>
          <a:stretch>
            <a:fillRect/>
          </a:stretch>
        </p:blipFill>
        <p:spPr>
          <a:xfrm>
            <a:off x="2686050" y="5086350"/>
            <a:ext cx="2016000" cy="396480"/>
          </a:xfrm>
          <a:prstGeom prst="rect">
            <a:avLst/>
          </a:prstGeom>
        </p:spPr>
      </p:pic>
      <p:pic>
        <p:nvPicPr>
          <p:cNvPr id="15" name="Picture 14">
            <a:extLst>
              <a:ext uri="{FF2B5EF4-FFF2-40B4-BE49-F238E27FC236}">
                <a16:creationId xmlns:a16="http://schemas.microsoft.com/office/drawing/2014/main" id="{ED161B7E-8C03-468E-BE73-202773D81376}"/>
              </a:ext>
            </a:extLst>
          </p:cNvPr>
          <p:cNvPicPr>
            <a:picLocks noChangeAspect="1"/>
          </p:cNvPicPr>
          <p:nvPr/>
        </p:nvPicPr>
        <p:blipFill rotWithShape="1">
          <a:blip r:embed="rId12"/>
          <a:srcRect t="5932" r="1872" b="22034"/>
          <a:stretch/>
        </p:blipFill>
        <p:spPr>
          <a:xfrm>
            <a:off x="4914901" y="5085476"/>
            <a:ext cx="1943100" cy="315197"/>
          </a:xfrm>
          <a:prstGeom prst="rect">
            <a:avLst/>
          </a:prstGeom>
        </p:spPr>
      </p:pic>
      <p:pic>
        <p:nvPicPr>
          <p:cNvPr id="17" name="Picture 16">
            <a:extLst>
              <a:ext uri="{FF2B5EF4-FFF2-40B4-BE49-F238E27FC236}">
                <a16:creationId xmlns:a16="http://schemas.microsoft.com/office/drawing/2014/main" id="{E079136D-EE55-4716-9931-54E33225CB3F}"/>
              </a:ext>
            </a:extLst>
          </p:cNvPr>
          <p:cNvPicPr>
            <a:picLocks noChangeAspect="1"/>
          </p:cNvPicPr>
          <p:nvPr/>
        </p:nvPicPr>
        <p:blipFill rotWithShape="1">
          <a:blip r:embed="rId13"/>
          <a:srcRect l="7261" r="5602" b="3588"/>
          <a:stretch/>
        </p:blipFill>
        <p:spPr>
          <a:xfrm>
            <a:off x="6610351" y="3913733"/>
            <a:ext cx="876299" cy="840830"/>
          </a:xfrm>
          <a:prstGeom prst="rect">
            <a:avLst/>
          </a:prstGeom>
        </p:spPr>
      </p:pic>
      <p:pic>
        <p:nvPicPr>
          <p:cNvPr id="18" name="Picture 17">
            <a:extLst>
              <a:ext uri="{FF2B5EF4-FFF2-40B4-BE49-F238E27FC236}">
                <a16:creationId xmlns:a16="http://schemas.microsoft.com/office/drawing/2014/main" id="{2663D790-E0D4-494C-97E8-F7C82CE4B473}"/>
              </a:ext>
            </a:extLst>
          </p:cNvPr>
          <p:cNvPicPr>
            <a:picLocks noChangeAspect="1"/>
          </p:cNvPicPr>
          <p:nvPr/>
        </p:nvPicPr>
        <p:blipFill>
          <a:blip r:embed="rId14"/>
          <a:stretch>
            <a:fillRect/>
          </a:stretch>
        </p:blipFill>
        <p:spPr>
          <a:xfrm>
            <a:off x="7848600" y="4010025"/>
            <a:ext cx="836450" cy="709611"/>
          </a:xfrm>
          <a:prstGeom prst="rect">
            <a:avLst/>
          </a:prstGeom>
        </p:spPr>
      </p:pic>
      <p:pic>
        <p:nvPicPr>
          <p:cNvPr id="19" name="Picture 18">
            <a:extLst>
              <a:ext uri="{FF2B5EF4-FFF2-40B4-BE49-F238E27FC236}">
                <a16:creationId xmlns:a16="http://schemas.microsoft.com/office/drawing/2014/main" id="{4D3B1866-9630-4BA0-9165-2F6440903AEA}"/>
              </a:ext>
            </a:extLst>
          </p:cNvPr>
          <p:cNvPicPr>
            <a:picLocks noChangeAspect="1"/>
          </p:cNvPicPr>
          <p:nvPr/>
        </p:nvPicPr>
        <p:blipFill>
          <a:blip r:embed="rId15"/>
          <a:stretch>
            <a:fillRect/>
          </a:stretch>
        </p:blipFill>
        <p:spPr>
          <a:xfrm>
            <a:off x="7019925" y="5000625"/>
            <a:ext cx="2200275" cy="410718"/>
          </a:xfrm>
          <a:prstGeom prst="rect">
            <a:avLst/>
          </a:prstGeom>
        </p:spPr>
      </p:pic>
      <p:pic>
        <p:nvPicPr>
          <p:cNvPr id="21" name="Picture 20">
            <a:extLst>
              <a:ext uri="{FF2B5EF4-FFF2-40B4-BE49-F238E27FC236}">
                <a16:creationId xmlns:a16="http://schemas.microsoft.com/office/drawing/2014/main" id="{E98F13A0-B2DC-44FF-AFA8-D177D2EC1C37}"/>
              </a:ext>
            </a:extLst>
          </p:cNvPr>
          <p:cNvPicPr>
            <a:picLocks noChangeAspect="1"/>
          </p:cNvPicPr>
          <p:nvPr/>
        </p:nvPicPr>
        <p:blipFill>
          <a:blip r:embed="rId16"/>
          <a:stretch>
            <a:fillRect/>
          </a:stretch>
        </p:blipFill>
        <p:spPr>
          <a:xfrm>
            <a:off x="9618167" y="5592726"/>
            <a:ext cx="1783476" cy="472097"/>
          </a:xfrm>
          <a:prstGeom prst="rect">
            <a:avLst/>
          </a:prstGeom>
        </p:spPr>
      </p:pic>
      <p:pic>
        <p:nvPicPr>
          <p:cNvPr id="20" name="Picture 19">
            <a:extLst>
              <a:ext uri="{FF2B5EF4-FFF2-40B4-BE49-F238E27FC236}">
                <a16:creationId xmlns:a16="http://schemas.microsoft.com/office/drawing/2014/main" id="{6DC85DFF-DDB5-467D-823B-B3C83CA6DADB}"/>
              </a:ext>
            </a:extLst>
          </p:cNvPr>
          <p:cNvPicPr>
            <a:picLocks noChangeAspect="1"/>
          </p:cNvPicPr>
          <p:nvPr/>
        </p:nvPicPr>
        <p:blipFill rotWithShape="1">
          <a:blip r:embed="rId17"/>
          <a:srcRect l="4238" t="5364" r="5689"/>
          <a:stretch/>
        </p:blipFill>
        <p:spPr>
          <a:xfrm>
            <a:off x="343223" y="296889"/>
            <a:ext cx="2046846" cy="1163398"/>
          </a:xfrm>
          <a:prstGeom prst="rect">
            <a:avLst/>
          </a:prstGeom>
          <a:ln>
            <a:solidFill>
              <a:srgbClr val="B7E2FF"/>
            </a:solidFill>
          </a:ln>
        </p:spPr>
      </p:pic>
    </p:spTree>
    <p:extLst>
      <p:ext uri="{BB962C8B-B14F-4D97-AF65-F5344CB8AC3E}">
        <p14:creationId xmlns:p14="http://schemas.microsoft.com/office/powerpoint/2010/main" val="383698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11DE5-DE2D-42E4-9AD0-EDB60FFA3E7A}"/>
              </a:ext>
            </a:extLst>
          </p:cNvPr>
          <p:cNvSpPr>
            <a:spLocks noGrp="1"/>
          </p:cNvSpPr>
          <p:nvPr>
            <p:ph type="title"/>
          </p:nvPr>
        </p:nvSpPr>
        <p:spPr>
          <a:xfrm>
            <a:off x="3906017" y="157472"/>
            <a:ext cx="6283012" cy="718810"/>
          </a:xfrm>
        </p:spPr>
        <p:txBody>
          <a:bodyPr>
            <a:normAutofit fontScale="90000"/>
          </a:bodyPr>
          <a:lstStyle/>
          <a:p>
            <a:r>
              <a:rPr lang="en-GB" dirty="0"/>
              <a:t>Who we are - The Consortium</a:t>
            </a:r>
          </a:p>
        </p:txBody>
      </p:sp>
      <p:sp>
        <p:nvSpPr>
          <p:cNvPr id="7" name="Subtitle 5">
            <a:extLst>
              <a:ext uri="{FF2B5EF4-FFF2-40B4-BE49-F238E27FC236}">
                <a16:creationId xmlns:a16="http://schemas.microsoft.com/office/drawing/2014/main" id="{73B288E6-97E4-40EF-A77A-3D33DC948B59}"/>
              </a:ext>
            </a:extLst>
          </p:cNvPr>
          <p:cNvSpPr txBox="1">
            <a:spLocks/>
          </p:cNvSpPr>
          <p:nvPr/>
        </p:nvSpPr>
        <p:spPr>
          <a:xfrm>
            <a:off x="346795" y="1293815"/>
            <a:ext cx="11507637" cy="33314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600"/>
              </a:spcBef>
              <a:spcAft>
                <a:spcPts val="0"/>
              </a:spcAft>
              <a:buClrTx/>
              <a:buSzTx/>
              <a:buFont typeface="Arial" panose="020B0604020202020204" pitchFamily="34" charset="0"/>
              <a:buNone/>
              <a:tabLst/>
              <a:defRPr/>
            </a:pPr>
            <a:r>
              <a:rPr kumimoji="0" lang="sv-SE" sz="1800" b="1" i="0" u="none" strike="noStrike" kern="1200" cap="none" spc="0" normalizeH="0" baseline="0" noProof="0" dirty="0">
                <a:ln>
                  <a:noFill/>
                </a:ln>
                <a:solidFill>
                  <a:srgbClr val="5B9BD5">
                    <a:lumMod val="75000"/>
                  </a:srgb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REGULAR PARTNERS (country, institution)</a:t>
            </a:r>
            <a:endParaRPr kumimoji="0" lang="en-US" sz="1800" b="1" i="0" u="none" strike="noStrike" kern="1200" cap="none" spc="0" normalizeH="0" baseline="0" noProof="0" dirty="0">
              <a:ln>
                <a:noFill/>
              </a:ln>
              <a:solidFill>
                <a:srgbClr val="5B9BD5">
                  <a:lumMod val="75000"/>
                </a:srgb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ts val="2600"/>
              </a:lnSpc>
              <a:spcBef>
                <a:spcPts val="6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E7E6E6">
                    <a:lumMod val="50000"/>
                  </a:srgb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Sweden: </a:t>
            </a:r>
            <a:r>
              <a:rPr kumimoji="0" lang="en-US" sz="1800" b="1"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Karolinska Institutet (KI) </a:t>
            </a:r>
            <a:r>
              <a:rPr kumimoji="0" lang="sv-SE" sz="1800" b="0"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[Coordinator]</a:t>
            </a:r>
            <a:endParaRPr kumimoji="0" lang="en-US" sz="1800" b="0"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l" defTabSz="914400" rtl="0" eaLnBrk="1" fontAlgn="auto" latinLnBrk="0" hangingPunct="1">
              <a:lnSpc>
                <a:spcPts val="2600"/>
              </a:lnSpc>
              <a:spcBef>
                <a:spcPts val="6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E7E6E6">
                    <a:lumMod val="50000"/>
                  </a:srgb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Finland: </a:t>
            </a:r>
            <a:r>
              <a:rPr kumimoji="0" lang="en-US" sz="1800" b="1"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Finnish Institute for Health and Welfare (THL)</a:t>
            </a:r>
            <a:endParaRPr kumimoji="0" lang="en-US" sz="1800" b="1"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hlinkClick r:id="rId3"/>
            </a:endParaRPr>
          </a:p>
          <a:p>
            <a:pPr marL="0" marR="0" lvl="0" indent="0" algn="l" defTabSz="914400" rtl="0" eaLnBrk="1" fontAlgn="auto" latinLnBrk="0" hangingPunct="1">
              <a:lnSpc>
                <a:spcPts val="2600"/>
              </a:lnSpc>
              <a:spcBef>
                <a:spcPts val="6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E7E6E6">
                    <a:lumMod val="50000"/>
                  </a:srgb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Germany: </a:t>
            </a:r>
            <a:r>
              <a:rPr kumimoji="0" lang="en-US" sz="1800" b="1"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Saarland University (USAAR)</a:t>
            </a:r>
          </a:p>
          <a:p>
            <a:pPr marL="0" marR="0" lvl="0" indent="0" algn="l" defTabSz="914400" rtl="0" eaLnBrk="1" fontAlgn="auto" latinLnBrk="0" hangingPunct="1">
              <a:lnSpc>
                <a:spcPts val="2600"/>
              </a:lnSpc>
              <a:spcBef>
                <a:spcPts val="6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E7E6E6">
                    <a:lumMod val="50000"/>
                  </a:srgb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The Netherlands: </a:t>
            </a:r>
            <a:r>
              <a:rPr kumimoji="0" lang="en-US" sz="1800" b="1"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The Alzheimer Center Amsterdam &amp; VU University Medical Center (VUMC)</a:t>
            </a:r>
          </a:p>
          <a:p>
            <a:pPr marL="0" marR="0" lvl="0" indent="0" algn="l" defTabSz="914400" rtl="0" eaLnBrk="1" fontAlgn="auto" latinLnBrk="0" hangingPunct="1">
              <a:lnSpc>
                <a:spcPts val="2600"/>
              </a:lnSpc>
              <a:spcBef>
                <a:spcPts val="6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E7E6E6">
                    <a:lumMod val="50000"/>
                  </a:srgb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Spain: </a:t>
            </a:r>
            <a:r>
              <a:rPr kumimoji="0" lang="en-US" sz="1800" b="1"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Barcelonabeta Brain Research Center (BBRC) &amp; Instituto Mar de </a:t>
            </a:r>
            <a:r>
              <a:rPr kumimoji="0" lang="en-US" sz="1800" b="1" i="0" u="none" strike="noStrike" kern="1200" cap="none" spc="0" normalizeH="0" baseline="0" noProof="0" dirty="0" err="1">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Investigaciones</a:t>
            </a:r>
            <a:r>
              <a:rPr kumimoji="0" lang="en-US" sz="1800" b="1"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sz="1800" b="1" i="0" u="none" strike="noStrike" kern="1200" cap="none" spc="0" normalizeH="0" baseline="0" noProof="0" dirty="0" err="1">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Médicas</a:t>
            </a:r>
            <a:r>
              <a:rPr kumimoji="0" lang="en-US" sz="1800" b="1"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sv-SE" sz="1800" b="1"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t>
            </a:r>
            <a:r>
              <a:rPr kumimoji="0" lang="en-US" sz="1800" b="1"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IMIM)</a:t>
            </a:r>
          </a:p>
          <a:p>
            <a:pPr marL="0" marR="0" lvl="0" indent="0" algn="l" defTabSz="914400" rtl="0" eaLnBrk="1" fontAlgn="auto" latinLnBrk="0" hangingPunct="1">
              <a:lnSpc>
                <a:spcPts val="2600"/>
              </a:lnSpc>
              <a:spcBef>
                <a:spcPts val="6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E7E6E6">
                    <a:lumMod val="50000"/>
                  </a:srgb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Luxembourg: </a:t>
            </a:r>
            <a:r>
              <a:rPr kumimoji="0" lang="en-US" sz="1800" b="1"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Alzheimer Europe</a:t>
            </a:r>
          </a:p>
          <a:p>
            <a:pPr marL="0" marR="0" lvl="0" indent="0" algn="l" defTabSz="914400" rtl="0" eaLnBrk="1" fontAlgn="auto" latinLnBrk="0" hangingPunct="1">
              <a:lnSpc>
                <a:spcPts val="2600"/>
              </a:lnSpc>
              <a:spcBef>
                <a:spcPts val="600"/>
              </a:spcBef>
              <a:spcAft>
                <a:spcPts val="0"/>
              </a:spcAft>
              <a:buClrTx/>
              <a:buSzTx/>
              <a:buFont typeface="Arial" panose="020B0604020202020204" pitchFamily="34" charset="0"/>
              <a:buNone/>
              <a:tabLst/>
              <a:defRPr/>
            </a:pPr>
            <a:r>
              <a:rPr lang="en-US" sz="1800" b="1" dirty="0">
                <a:solidFill>
                  <a:srgbClr val="E7E6E6">
                    <a:lumMod val="50000"/>
                  </a:srgbClr>
                </a:solidFill>
                <a:ea typeface="Arial Unicode MS" panose="020B0604020202020204" pitchFamily="34" charset="-128"/>
              </a:rPr>
              <a:t>Hungary: </a:t>
            </a:r>
            <a:r>
              <a:rPr lang="en-US" sz="1800" b="1" dirty="0">
                <a:solidFill>
                  <a:sysClr val="windowText" lastClr="000000"/>
                </a:solidFill>
                <a:ea typeface="Arial Unicode MS" panose="020B0604020202020204" pitchFamily="34" charset="-128"/>
              </a:rPr>
              <a:t>National Institute of Clinical Neurosciences (NICN) &amp; Semmelweis University</a:t>
            </a: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Subtitle 5">
            <a:extLst>
              <a:ext uri="{FF2B5EF4-FFF2-40B4-BE49-F238E27FC236}">
                <a16:creationId xmlns:a16="http://schemas.microsoft.com/office/drawing/2014/main" id="{0181A988-C88B-4864-89E9-303071554DCB}"/>
              </a:ext>
            </a:extLst>
          </p:cNvPr>
          <p:cNvSpPr txBox="1">
            <a:spLocks/>
          </p:cNvSpPr>
          <p:nvPr/>
        </p:nvSpPr>
        <p:spPr>
          <a:xfrm>
            <a:off x="342181" y="4692502"/>
            <a:ext cx="11507637" cy="18414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spcBef>
                <a:spcPts val="600"/>
              </a:spcBef>
            </a:pPr>
            <a:r>
              <a:rPr lang="en-GB" sz="1800" b="1" dirty="0">
                <a:solidFill>
                  <a:srgbClr val="5B9BD5">
                    <a:lumMod val="75000"/>
                  </a:srgbClr>
                </a:solidFill>
                <a:latin typeface="Arial Unicode MS" panose="020B0604020202020204" pitchFamily="34" charset="-128"/>
                <a:ea typeface="Arial Unicode MS" panose="020B0604020202020204" pitchFamily="34" charset="-128"/>
                <a:cs typeface="Arial Unicode MS" panose="020B0604020202020204" pitchFamily="34" charset="-128"/>
              </a:rPr>
              <a:t>EXTERNAL COLLABORATORS (country, organization)</a:t>
            </a:r>
          </a:p>
          <a:p>
            <a:pPr algn="l">
              <a:lnSpc>
                <a:spcPts val="2600"/>
              </a:lnSpc>
              <a:spcBef>
                <a:spcPts val="600"/>
              </a:spcBef>
            </a:pPr>
            <a:r>
              <a:rPr lang="en-GB" sz="1800" b="1" dirty="0">
                <a:solidFill>
                  <a:srgbClr val="E7E6E6">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rPr>
              <a:t>Finland: </a:t>
            </a:r>
            <a:r>
              <a:rPr lang="en-GB" sz="1800" b="1" dirty="0" err="1">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Combinostics</a:t>
            </a:r>
            <a:r>
              <a:rPr lang="en-GB" sz="1800"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Ltd</a:t>
            </a:r>
          </a:p>
          <a:p>
            <a:pPr algn="l">
              <a:lnSpc>
                <a:spcPts val="2600"/>
              </a:lnSpc>
              <a:spcBef>
                <a:spcPts val="600"/>
              </a:spcBef>
              <a:defRPr/>
            </a:pPr>
            <a:r>
              <a:rPr lang="en-GB" sz="1800" b="1" dirty="0">
                <a:solidFill>
                  <a:srgbClr val="E7E6E6">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rPr>
              <a:t>Luxembourg: </a:t>
            </a:r>
            <a:r>
              <a:rPr lang="en-GB" sz="1800" b="1"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University of Luxembourg</a:t>
            </a:r>
          </a:p>
          <a:p>
            <a:pPr marL="0" marR="0" lvl="0" indent="0" algn="l" defTabSz="914400" rtl="0" eaLnBrk="1" fontAlgn="auto" latinLnBrk="0" hangingPunct="1">
              <a:lnSpc>
                <a:spcPts val="2600"/>
              </a:lnSpc>
              <a:spcBef>
                <a:spcPts val="6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E7E6E6">
                    <a:lumMod val="50000"/>
                  </a:srgbClr>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Spain: </a:t>
            </a:r>
            <a:r>
              <a:rPr kumimoji="0" lang="en-GB" sz="1800" b="1"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Fundación CITA-Alzheimer </a:t>
            </a:r>
            <a:r>
              <a:rPr kumimoji="0" lang="en-GB" sz="1800" b="1" i="0" u="none" strike="noStrike" kern="1200" cap="none" spc="0" normalizeH="0" baseline="0" noProof="0" dirty="0" err="1">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Fundazioa</a:t>
            </a:r>
            <a:r>
              <a:rPr kumimoji="0" lang="en-GB" sz="1800" b="1" i="0" u="none" strike="noStrike" kern="1200" cap="none" spc="0" normalizeH="0" baseline="0" noProof="0" dirty="0">
                <a:ln>
                  <a:noFill/>
                </a:ln>
                <a:solidFill>
                  <a:sysClr val="windowText" lastClr="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a:t>
            </a:r>
          </a:p>
          <a:p>
            <a:pPr algn="l">
              <a:lnSpc>
                <a:spcPct val="150000"/>
              </a:lnSpc>
              <a:spcBef>
                <a:spcPts val="600"/>
              </a:spcBef>
            </a:pPr>
            <a:endParaRPr lang="en-US" sz="18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TextBox 8">
            <a:extLst>
              <a:ext uri="{FF2B5EF4-FFF2-40B4-BE49-F238E27FC236}">
                <a16:creationId xmlns:a16="http://schemas.microsoft.com/office/drawing/2014/main" id="{88E9FDAE-8EE4-407A-B570-04CB93503204}"/>
              </a:ext>
            </a:extLst>
          </p:cNvPr>
          <p:cNvSpPr txBox="1"/>
          <p:nvPr/>
        </p:nvSpPr>
        <p:spPr>
          <a:xfrm>
            <a:off x="9515475" y="6063734"/>
            <a:ext cx="2457450" cy="369332"/>
          </a:xfrm>
          <a:prstGeom prst="rect">
            <a:avLst/>
          </a:prstGeom>
          <a:noFill/>
        </p:spPr>
        <p:txBody>
          <a:bodyPr wrap="square">
            <a:spAutoFit/>
          </a:bodyPr>
          <a:lstStyle/>
          <a:p>
            <a:r>
              <a:rPr lang="en-GB" dirty="0">
                <a:solidFill>
                  <a:schemeClr val="accent6">
                    <a:lumMod val="60000"/>
                    <a:lumOff val="40000"/>
                  </a:schemeClr>
                </a:solidFill>
                <a:hlinkClick r:id="rId4">
                  <a:extLst>
                    <a:ext uri="{A12FA001-AC4F-418D-AE19-62706E023703}">
                      <ahyp:hlinkClr xmlns:ahyp="http://schemas.microsoft.com/office/drawing/2018/hyperlinkcolor" val="tx"/>
                    </a:ext>
                  </a:extLst>
                </a:hlinkClick>
              </a:rPr>
              <a:t>https://eufingers.com/</a:t>
            </a:r>
            <a:r>
              <a:rPr lang="en-GB" dirty="0">
                <a:solidFill>
                  <a:schemeClr val="accent6">
                    <a:lumMod val="60000"/>
                    <a:lumOff val="40000"/>
                  </a:schemeClr>
                </a:solidFill>
              </a:rPr>
              <a:t> </a:t>
            </a:r>
          </a:p>
        </p:txBody>
      </p:sp>
      <p:sp>
        <p:nvSpPr>
          <p:cNvPr id="10" name="Oval 9">
            <a:extLst>
              <a:ext uri="{FF2B5EF4-FFF2-40B4-BE49-F238E27FC236}">
                <a16:creationId xmlns:a16="http://schemas.microsoft.com/office/drawing/2014/main" id="{E24313E1-CFEA-4099-9763-6684A3C41568}"/>
              </a:ext>
            </a:extLst>
          </p:cNvPr>
          <p:cNvSpPr/>
          <p:nvPr/>
        </p:nvSpPr>
        <p:spPr>
          <a:xfrm>
            <a:off x="7629525" y="1200150"/>
            <a:ext cx="4086225" cy="16383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pPr algn="ctr"/>
            <a:r>
              <a:rPr lang="en-GB" sz="2200" dirty="0"/>
              <a:t>7 countries</a:t>
            </a:r>
          </a:p>
          <a:p>
            <a:pPr algn="ctr"/>
            <a:r>
              <a:rPr lang="en-GB" sz="2200" dirty="0"/>
              <a:t>11 partners</a:t>
            </a:r>
          </a:p>
          <a:p>
            <a:pPr algn="ctr"/>
            <a:r>
              <a:rPr lang="en-GB" sz="2200" dirty="0"/>
              <a:t>20+ years of experience </a:t>
            </a:r>
          </a:p>
        </p:txBody>
      </p:sp>
      <p:sp>
        <p:nvSpPr>
          <p:cNvPr id="3" name="TextBox 2">
            <a:extLst>
              <a:ext uri="{FF2B5EF4-FFF2-40B4-BE49-F238E27FC236}">
                <a16:creationId xmlns:a16="http://schemas.microsoft.com/office/drawing/2014/main" id="{81CA785C-7121-4132-8ABD-14B3A6EAC08D}"/>
              </a:ext>
            </a:extLst>
          </p:cNvPr>
          <p:cNvSpPr txBox="1"/>
          <p:nvPr/>
        </p:nvSpPr>
        <p:spPr>
          <a:xfrm>
            <a:off x="9955762" y="5406317"/>
            <a:ext cx="1688841" cy="369332"/>
          </a:xfrm>
          <a:prstGeom prst="rect">
            <a:avLst/>
          </a:prstGeom>
          <a:noFill/>
          <a:ln>
            <a:solidFill>
              <a:schemeClr val="accent1"/>
            </a:solidFill>
          </a:ln>
        </p:spPr>
        <p:txBody>
          <a:bodyPr wrap="square" rtlCol="0">
            <a:spAutoFit/>
          </a:bodyPr>
          <a:lstStyle/>
          <a:p>
            <a:pPr algn="ctr"/>
            <a:r>
              <a:rPr lang="sv-SE" dirty="0"/>
              <a:t>2020-2022</a:t>
            </a:r>
          </a:p>
        </p:txBody>
      </p:sp>
    </p:spTree>
    <p:extLst>
      <p:ext uri="{BB962C8B-B14F-4D97-AF65-F5344CB8AC3E}">
        <p14:creationId xmlns:p14="http://schemas.microsoft.com/office/powerpoint/2010/main" val="412730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013C1B1-2942-4B62-80F5-3FEC64F0D8CB}"/>
              </a:ext>
            </a:extLst>
          </p:cNvPr>
          <p:cNvSpPr txBox="1">
            <a:spLocks/>
          </p:cNvSpPr>
          <p:nvPr/>
        </p:nvSpPr>
        <p:spPr>
          <a:xfrm>
            <a:off x="3906017" y="157472"/>
            <a:ext cx="4379965" cy="718810"/>
          </a:xfrm>
          <a:prstGeom prst="rect">
            <a:avLst/>
          </a:prstGeom>
        </p:spPr>
        <p:txBody>
          <a:bodyPr vert="horz" lIns="91440" tIns="45720" rIns="91440" bIns="45720" rtlCol="0" anchor="b">
            <a:normAutofit fontScale="92500"/>
          </a:bodyPr>
          <a:lstStyle>
            <a:lvl1pPr algn="ctr" defTabSz="914400" rtl="0" eaLnBrk="1" latinLnBrk="0" hangingPunct="1">
              <a:lnSpc>
                <a:spcPct val="85000"/>
              </a:lnSpc>
              <a:spcBef>
                <a:spcPct val="0"/>
              </a:spcBef>
              <a:buNone/>
              <a:defRPr sz="3600" b="1" kern="1200" spc="-50" baseline="0">
                <a:solidFill>
                  <a:schemeClr val="tx1">
                    <a:lumMod val="75000"/>
                    <a:lumOff val="25000"/>
                  </a:schemeClr>
                </a:solidFill>
                <a:latin typeface="+mj-lt"/>
                <a:ea typeface="+mj-ea"/>
                <a:cs typeface="+mj-cs"/>
              </a:defRPr>
            </a:lvl1pPr>
          </a:lstStyle>
          <a:p>
            <a:r>
              <a:rPr lang="en-GB" dirty="0"/>
              <a:t>The Advisory Board</a:t>
            </a:r>
          </a:p>
        </p:txBody>
      </p:sp>
      <p:pic>
        <p:nvPicPr>
          <p:cNvPr id="8" name="Picture 7">
            <a:extLst>
              <a:ext uri="{FF2B5EF4-FFF2-40B4-BE49-F238E27FC236}">
                <a16:creationId xmlns:a16="http://schemas.microsoft.com/office/drawing/2014/main" id="{3816173C-A0CA-48BC-B574-4B1786E1908C}"/>
              </a:ext>
            </a:extLst>
          </p:cNvPr>
          <p:cNvPicPr>
            <a:picLocks noChangeAspect="1"/>
          </p:cNvPicPr>
          <p:nvPr/>
        </p:nvPicPr>
        <p:blipFill>
          <a:blip r:embed="rId3"/>
          <a:stretch>
            <a:fillRect/>
          </a:stretch>
        </p:blipFill>
        <p:spPr>
          <a:xfrm>
            <a:off x="9610700" y="1669157"/>
            <a:ext cx="1753752" cy="1083568"/>
          </a:xfrm>
          <a:prstGeom prst="rect">
            <a:avLst/>
          </a:prstGeom>
        </p:spPr>
      </p:pic>
      <p:sp>
        <p:nvSpPr>
          <p:cNvPr id="10" name="TextBox 9">
            <a:extLst>
              <a:ext uri="{FF2B5EF4-FFF2-40B4-BE49-F238E27FC236}">
                <a16:creationId xmlns:a16="http://schemas.microsoft.com/office/drawing/2014/main" id="{FE4442B8-09CB-4F3D-B291-90EE62ED5704}"/>
              </a:ext>
            </a:extLst>
          </p:cNvPr>
          <p:cNvSpPr txBox="1"/>
          <p:nvPr/>
        </p:nvSpPr>
        <p:spPr>
          <a:xfrm>
            <a:off x="304799" y="1205984"/>
            <a:ext cx="8658226" cy="430887"/>
          </a:xfrm>
          <a:prstGeom prst="rect">
            <a:avLst/>
          </a:prstGeom>
          <a:noFill/>
        </p:spPr>
        <p:txBody>
          <a:bodyPr wrap="square">
            <a:spAutoFit/>
          </a:bodyPr>
          <a:lstStyle/>
          <a:p>
            <a:r>
              <a:rPr lang="en-GB" sz="2200" dirty="0"/>
              <a:t>Public &amp; Patient Involvement: 15 people from seven countries</a:t>
            </a:r>
          </a:p>
        </p:txBody>
      </p:sp>
      <p:pic>
        <p:nvPicPr>
          <p:cNvPr id="11" name="Picture 10">
            <a:extLst>
              <a:ext uri="{FF2B5EF4-FFF2-40B4-BE49-F238E27FC236}">
                <a16:creationId xmlns:a16="http://schemas.microsoft.com/office/drawing/2014/main" id="{A388614B-79A9-4603-B360-A719E65C2020}"/>
              </a:ext>
            </a:extLst>
          </p:cNvPr>
          <p:cNvPicPr>
            <a:picLocks noChangeAspect="1"/>
          </p:cNvPicPr>
          <p:nvPr/>
        </p:nvPicPr>
        <p:blipFill>
          <a:blip r:embed="rId4"/>
          <a:stretch>
            <a:fillRect/>
          </a:stretch>
        </p:blipFill>
        <p:spPr>
          <a:xfrm>
            <a:off x="542974" y="1990725"/>
            <a:ext cx="876458" cy="540000"/>
          </a:xfrm>
          <a:prstGeom prst="rect">
            <a:avLst/>
          </a:prstGeom>
        </p:spPr>
      </p:pic>
      <p:pic>
        <p:nvPicPr>
          <p:cNvPr id="1026" name="Picture 2">
            <a:extLst>
              <a:ext uri="{FF2B5EF4-FFF2-40B4-BE49-F238E27FC236}">
                <a16:creationId xmlns:a16="http://schemas.microsoft.com/office/drawing/2014/main" id="{A28DAE8F-644E-454B-A0F4-D25A5A5C5B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399" y="2771775"/>
            <a:ext cx="904875" cy="5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DBB2B83-18C4-4704-B4C8-E65ED9411983}"/>
              </a:ext>
            </a:extLst>
          </p:cNvPr>
          <p:cNvPicPr>
            <a:picLocks noChangeAspect="1"/>
          </p:cNvPicPr>
          <p:nvPr/>
        </p:nvPicPr>
        <p:blipFill>
          <a:blip r:embed="rId6"/>
          <a:stretch>
            <a:fillRect/>
          </a:stretch>
        </p:blipFill>
        <p:spPr>
          <a:xfrm>
            <a:off x="533400" y="3571875"/>
            <a:ext cx="900000" cy="540000"/>
          </a:xfrm>
          <a:prstGeom prst="rect">
            <a:avLst/>
          </a:prstGeom>
        </p:spPr>
      </p:pic>
      <p:pic>
        <p:nvPicPr>
          <p:cNvPr id="1028" name="Picture 4">
            <a:extLst>
              <a:ext uri="{FF2B5EF4-FFF2-40B4-BE49-F238E27FC236}">
                <a16:creationId xmlns:a16="http://schemas.microsoft.com/office/drawing/2014/main" id="{BCD05BCB-3E98-4A29-ABD5-DE41E1A8E3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 y="4329113"/>
            <a:ext cx="85725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214BABE-6742-4236-83C5-9620F7AAE5BC}"/>
              </a:ext>
            </a:extLst>
          </p:cNvPr>
          <p:cNvPicPr>
            <a:picLocks noChangeAspect="1"/>
          </p:cNvPicPr>
          <p:nvPr/>
        </p:nvPicPr>
        <p:blipFill>
          <a:blip r:embed="rId8"/>
          <a:stretch>
            <a:fillRect/>
          </a:stretch>
        </p:blipFill>
        <p:spPr>
          <a:xfrm>
            <a:off x="2009776" y="2024062"/>
            <a:ext cx="809605" cy="540000"/>
          </a:xfrm>
          <a:prstGeom prst="rect">
            <a:avLst/>
          </a:prstGeom>
        </p:spPr>
      </p:pic>
      <p:pic>
        <p:nvPicPr>
          <p:cNvPr id="1030" name="Picture 6">
            <a:extLst>
              <a:ext uri="{FF2B5EF4-FFF2-40B4-BE49-F238E27FC236}">
                <a16:creationId xmlns:a16="http://schemas.microsoft.com/office/drawing/2014/main" id="{F1FCD97E-9CF1-41FC-B4C6-7EE967EF40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2828925"/>
            <a:ext cx="864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43BCF1FA-571F-4C9B-9BB3-9A99660B0688}"/>
              </a:ext>
            </a:extLst>
          </p:cNvPr>
          <p:cNvPicPr>
            <a:picLocks noChangeAspect="1"/>
          </p:cNvPicPr>
          <p:nvPr/>
        </p:nvPicPr>
        <p:blipFill>
          <a:blip r:embed="rId10"/>
          <a:stretch>
            <a:fillRect/>
          </a:stretch>
        </p:blipFill>
        <p:spPr>
          <a:xfrm>
            <a:off x="1966912" y="3652837"/>
            <a:ext cx="900000" cy="540000"/>
          </a:xfrm>
          <a:prstGeom prst="rect">
            <a:avLst/>
          </a:prstGeom>
        </p:spPr>
      </p:pic>
      <p:pic>
        <p:nvPicPr>
          <p:cNvPr id="15" name="Picture 14">
            <a:extLst>
              <a:ext uri="{FF2B5EF4-FFF2-40B4-BE49-F238E27FC236}">
                <a16:creationId xmlns:a16="http://schemas.microsoft.com/office/drawing/2014/main" id="{C7C191E3-741B-4A99-963F-7FC015213FCD}"/>
              </a:ext>
            </a:extLst>
          </p:cNvPr>
          <p:cNvPicPr>
            <a:picLocks noChangeAspect="1"/>
          </p:cNvPicPr>
          <p:nvPr/>
        </p:nvPicPr>
        <p:blipFill>
          <a:blip r:embed="rId11"/>
          <a:stretch>
            <a:fillRect/>
          </a:stretch>
        </p:blipFill>
        <p:spPr>
          <a:xfrm>
            <a:off x="4076700" y="1781175"/>
            <a:ext cx="5295900" cy="2637606"/>
          </a:xfrm>
          <a:prstGeom prst="rect">
            <a:avLst/>
          </a:prstGeom>
        </p:spPr>
      </p:pic>
      <p:sp>
        <p:nvSpPr>
          <p:cNvPr id="16" name="TextBox 15">
            <a:extLst>
              <a:ext uri="{FF2B5EF4-FFF2-40B4-BE49-F238E27FC236}">
                <a16:creationId xmlns:a16="http://schemas.microsoft.com/office/drawing/2014/main" id="{7057440A-9F70-4B74-B7BD-38634194106D}"/>
              </a:ext>
            </a:extLst>
          </p:cNvPr>
          <p:cNvSpPr txBox="1"/>
          <p:nvPr/>
        </p:nvSpPr>
        <p:spPr>
          <a:xfrm>
            <a:off x="2600325" y="4857750"/>
            <a:ext cx="8263801" cy="1277273"/>
          </a:xfrm>
          <a:prstGeom prst="rect">
            <a:avLst/>
          </a:prstGeom>
          <a:noFill/>
        </p:spPr>
        <p:txBody>
          <a:bodyPr wrap="none" rtlCol="0">
            <a:spAutoFit/>
          </a:bodyPr>
          <a:lstStyle/>
          <a:p>
            <a:pPr>
              <a:spcAft>
                <a:spcPts val="600"/>
              </a:spcAft>
            </a:pPr>
            <a:r>
              <a:rPr lang="en-GB" dirty="0"/>
              <a:t>Regular meetings through virtual platform (so far) plus exchange of written info:</a:t>
            </a:r>
          </a:p>
          <a:p>
            <a:pPr marL="285750" indent="-285750">
              <a:buFontTx/>
              <a:buChar char="-"/>
            </a:pPr>
            <a:r>
              <a:rPr lang="en-GB" dirty="0"/>
              <a:t>Feedback on key aspects of the project</a:t>
            </a:r>
          </a:p>
          <a:p>
            <a:pPr marL="285750" indent="-285750">
              <a:buFontTx/>
              <a:buChar char="-"/>
            </a:pPr>
            <a:r>
              <a:rPr lang="en-GB" dirty="0"/>
              <a:t>Educational events</a:t>
            </a:r>
          </a:p>
          <a:p>
            <a:pPr marL="285750" indent="-285750">
              <a:buFontTx/>
              <a:buChar char="-"/>
            </a:pPr>
            <a:r>
              <a:rPr lang="en-GB" dirty="0"/>
              <a:t>Social events </a:t>
            </a:r>
          </a:p>
        </p:txBody>
      </p:sp>
      <p:sp>
        <p:nvSpPr>
          <p:cNvPr id="20" name="TextBox 19">
            <a:extLst>
              <a:ext uri="{FF2B5EF4-FFF2-40B4-BE49-F238E27FC236}">
                <a16:creationId xmlns:a16="http://schemas.microsoft.com/office/drawing/2014/main" id="{20777AEC-45B8-445B-BAA3-7F06516D1121}"/>
              </a:ext>
            </a:extLst>
          </p:cNvPr>
          <p:cNvSpPr txBox="1"/>
          <p:nvPr/>
        </p:nvSpPr>
        <p:spPr>
          <a:xfrm>
            <a:off x="9515475" y="6063734"/>
            <a:ext cx="2457450" cy="369332"/>
          </a:xfrm>
          <a:prstGeom prst="rect">
            <a:avLst/>
          </a:prstGeom>
          <a:noFill/>
        </p:spPr>
        <p:txBody>
          <a:bodyPr wrap="square">
            <a:spAutoFit/>
          </a:bodyPr>
          <a:lstStyle/>
          <a:p>
            <a:r>
              <a:rPr lang="en-GB" dirty="0">
                <a:solidFill>
                  <a:schemeClr val="accent6">
                    <a:lumMod val="60000"/>
                    <a:lumOff val="40000"/>
                  </a:schemeClr>
                </a:solidFill>
                <a:hlinkClick r:id="rId12">
                  <a:extLst>
                    <a:ext uri="{A12FA001-AC4F-418D-AE19-62706E023703}">
                      <ahyp:hlinkClr xmlns:ahyp="http://schemas.microsoft.com/office/drawing/2018/hyperlinkcolor" val="tx"/>
                    </a:ext>
                  </a:extLst>
                </a:hlinkClick>
              </a:rPr>
              <a:t>https://eufingers.com/</a:t>
            </a:r>
            <a:r>
              <a:rPr lang="en-GB" dirty="0">
                <a:solidFill>
                  <a:schemeClr val="accent6">
                    <a:lumMod val="60000"/>
                    <a:lumOff val="40000"/>
                  </a:schemeClr>
                </a:solidFill>
              </a:rPr>
              <a:t> </a:t>
            </a:r>
          </a:p>
        </p:txBody>
      </p:sp>
      <p:sp>
        <p:nvSpPr>
          <p:cNvPr id="21" name="Oval 20">
            <a:extLst>
              <a:ext uri="{FF2B5EF4-FFF2-40B4-BE49-F238E27FC236}">
                <a16:creationId xmlns:a16="http://schemas.microsoft.com/office/drawing/2014/main" id="{DC35B721-CF92-4C07-BF42-D4C788E37BBD}"/>
              </a:ext>
            </a:extLst>
          </p:cNvPr>
          <p:cNvSpPr/>
          <p:nvPr/>
        </p:nvSpPr>
        <p:spPr>
          <a:xfrm>
            <a:off x="9659503" y="2923955"/>
            <a:ext cx="756000" cy="75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dirty="0"/>
              <a:t>PPI input</a:t>
            </a:r>
          </a:p>
        </p:txBody>
      </p:sp>
    </p:spTree>
    <p:extLst>
      <p:ext uri="{BB962C8B-B14F-4D97-AF65-F5344CB8AC3E}">
        <p14:creationId xmlns:p14="http://schemas.microsoft.com/office/powerpoint/2010/main" val="307313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029" y="1865111"/>
            <a:ext cx="3135084" cy="4791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88"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983" t="20641" r="17071" b="39448"/>
          <a:stretch/>
        </p:blipFill>
        <p:spPr bwMode="auto">
          <a:xfrm>
            <a:off x="239485" y="1186543"/>
            <a:ext cx="5638801" cy="664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ruta 9"/>
          <p:cNvSpPr txBox="1">
            <a:spLocks noChangeArrowheads="1"/>
          </p:cNvSpPr>
          <p:nvPr/>
        </p:nvSpPr>
        <p:spPr bwMode="auto">
          <a:xfrm>
            <a:off x="3496860" y="2780518"/>
            <a:ext cx="2592000" cy="1615827"/>
          </a:xfrm>
          <a:prstGeom prst="rect">
            <a:avLst/>
          </a:prstGeom>
          <a:solidFill>
            <a:srgbClr val="E6C2E4"/>
          </a:solidFill>
          <a:ln/>
          <a:effectLst/>
        </p:spPr>
        <p:style>
          <a:lnRef idx="1">
            <a:schemeClr val="accent1"/>
          </a:lnRef>
          <a:fillRef idx="2">
            <a:schemeClr val="accent1"/>
          </a:fillRef>
          <a:effectRef idx="1">
            <a:schemeClr val="accent1"/>
          </a:effectRef>
          <a:fontRef idx="minor">
            <a:schemeClr val="dk1"/>
          </a:fontRef>
        </p:style>
        <p:txBody>
          <a:bodyPr wrap="square" lIns="0" tIns="0" rIns="0" bIns="0" anchor="ctr">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altLang="en-US" sz="21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Modifiable</a:t>
            </a:r>
            <a:r>
              <a:rPr kumimoji="0" lang="en-GB" altLang="en-US" sz="2100" b="1" i="0" u="none" strike="noStrike" kern="1200" cap="none" spc="0" normalizeH="0" dirty="0">
                <a:ln>
                  <a:noFill/>
                </a:ln>
                <a:solidFill>
                  <a:srgbClr val="000000"/>
                </a:solidFill>
                <a:effectLst/>
                <a:uLnTx/>
                <a:uFillTx/>
                <a:latin typeface="Arial" panose="020B0604020202020204" pitchFamily="34" charset="0"/>
                <a:ea typeface="+mn-ea"/>
                <a:cs typeface="Arial" panose="020B0604020202020204" pitchFamily="34" charset="0"/>
              </a:rPr>
              <a:t> risk factors for dementia</a:t>
            </a:r>
            <a:br>
              <a:rPr kumimoji="0" lang="en-GB" altLang="en-US" sz="2100" b="1" i="0" u="none" strike="noStrike" kern="1200" cap="none" spc="0" normalizeH="0" dirty="0">
                <a:ln>
                  <a:noFill/>
                </a:ln>
                <a:solidFill>
                  <a:srgbClr val="000000"/>
                </a:solidFill>
                <a:effectLst/>
                <a:uLnTx/>
                <a:uFillTx/>
                <a:latin typeface="Arial" panose="020B0604020202020204" pitchFamily="34" charset="0"/>
                <a:ea typeface="+mn-ea"/>
                <a:cs typeface="Arial" panose="020B0604020202020204" pitchFamily="34" charset="0"/>
              </a:rPr>
            </a:br>
            <a:endParaRPr kumimoji="0" lang="en-GB" altLang="en-US" sz="21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altLang="en-US" sz="21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Prevention</a:t>
            </a:r>
            <a:r>
              <a:rPr kumimoji="0" lang="en-GB" altLang="en-US" sz="2100" b="1" i="0" u="none" strike="noStrike" kern="1200" cap="none" spc="0" normalizeH="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en-GB" altLang="en-US" sz="2100" b="1" i="0" u="none" strike="noStrike" kern="1200" cap="none" spc="0" normalizeH="0" dirty="0">
                <a:ln>
                  <a:noFill/>
                </a:ln>
                <a:solidFill>
                  <a:srgbClr val="000000"/>
                </a:solidFill>
                <a:effectLst/>
                <a:uLnTx/>
                <a:uFillTx/>
                <a:latin typeface="Arial" panose="020B0604020202020204" pitchFamily="34" charset="0"/>
                <a:ea typeface="+mn-ea"/>
                <a:cs typeface="Arial" panose="020B0604020202020204" pitchFamily="34" charset="0"/>
              </a:rPr>
              <a:t>Potential </a:t>
            </a:r>
            <a:r>
              <a:rPr kumimoji="0" lang="en-GB" altLang="en-US" sz="21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40%</a:t>
            </a:r>
          </a:p>
        </p:txBody>
      </p:sp>
      <p:sp>
        <p:nvSpPr>
          <p:cNvPr id="5" name="TextBox 4">
            <a:extLst>
              <a:ext uri="{FF2B5EF4-FFF2-40B4-BE49-F238E27FC236}">
                <a16:creationId xmlns:a16="http://schemas.microsoft.com/office/drawing/2014/main" id="{AAB46D49-AC55-40F8-8F02-7B3F5FC01E6D}"/>
              </a:ext>
            </a:extLst>
          </p:cNvPr>
          <p:cNvSpPr txBox="1"/>
          <p:nvPr/>
        </p:nvSpPr>
        <p:spPr>
          <a:xfrm>
            <a:off x="3366724" y="6226628"/>
            <a:ext cx="3480390" cy="307777"/>
          </a:xfrm>
          <a:prstGeom prst="rect">
            <a:avLst/>
          </a:prstGeom>
          <a:noFill/>
        </p:spPr>
        <p:txBody>
          <a:bodyPr wrap="square" rtlCol="0">
            <a:spAutoFit/>
          </a:bodyPr>
          <a:lstStyle/>
          <a:p>
            <a:r>
              <a:rPr lang="sv-SE" sz="1400" dirty="0"/>
              <a:t>Livingston et al, Lancet Commission 2020</a:t>
            </a:r>
          </a:p>
        </p:txBody>
      </p:sp>
      <p:pic>
        <p:nvPicPr>
          <p:cNvPr id="2" name="Picture 1">
            <a:extLst>
              <a:ext uri="{FF2B5EF4-FFF2-40B4-BE49-F238E27FC236}">
                <a16:creationId xmlns:a16="http://schemas.microsoft.com/office/drawing/2014/main" id="{099B1A78-2902-4B2D-955A-8BE53AF6C17E}"/>
              </a:ext>
            </a:extLst>
          </p:cNvPr>
          <p:cNvPicPr>
            <a:picLocks noChangeAspect="1"/>
          </p:cNvPicPr>
          <p:nvPr/>
        </p:nvPicPr>
        <p:blipFill>
          <a:blip r:embed="rId5"/>
          <a:stretch>
            <a:fillRect/>
          </a:stretch>
        </p:blipFill>
        <p:spPr>
          <a:xfrm>
            <a:off x="6237969" y="1272550"/>
            <a:ext cx="5333213" cy="3245850"/>
          </a:xfrm>
          <a:prstGeom prst="rect">
            <a:avLst/>
          </a:prstGeom>
        </p:spPr>
      </p:pic>
      <p:sp>
        <p:nvSpPr>
          <p:cNvPr id="7" name="TextBox 6">
            <a:extLst>
              <a:ext uri="{FF2B5EF4-FFF2-40B4-BE49-F238E27FC236}">
                <a16:creationId xmlns:a16="http://schemas.microsoft.com/office/drawing/2014/main" id="{AFF1CC07-556A-4400-816C-4F5C642CAE44}"/>
              </a:ext>
            </a:extLst>
          </p:cNvPr>
          <p:cNvSpPr txBox="1"/>
          <p:nvPr/>
        </p:nvSpPr>
        <p:spPr>
          <a:xfrm>
            <a:off x="9731829" y="4689566"/>
            <a:ext cx="1852416" cy="369332"/>
          </a:xfrm>
          <a:prstGeom prst="rect">
            <a:avLst/>
          </a:prstGeom>
          <a:noFill/>
          <a:ln>
            <a:solidFill>
              <a:srgbClr val="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0000"/>
                </a:solidFill>
                <a:effectLst/>
                <a:uLnTx/>
                <a:uFillTx/>
              </a:rPr>
              <a:t>WHO 2019</a:t>
            </a:r>
          </a:p>
        </p:txBody>
      </p:sp>
      <p:sp>
        <p:nvSpPr>
          <p:cNvPr id="8" name="TextBox 7">
            <a:extLst>
              <a:ext uri="{FF2B5EF4-FFF2-40B4-BE49-F238E27FC236}">
                <a16:creationId xmlns:a16="http://schemas.microsoft.com/office/drawing/2014/main" id="{0C28CB1C-634C-42DF-8477-2F1C91CA2804}"/>
              </a:ext>
            </a:extLst>
          </p:cNvPr>
          <p:cNvSpPr txBox="1"/>
          <p:nvPr/>
        </p:nvSpPr>
        <p:spPr>
          <a:xfrm>
            <a:off x="3439884" y="250766"/>
            <a:ext cx="8388000" cy="576000"/>
          </a:xfrm>
          <a:prstGeom prst="rect">
            <a:avLst/>
          </a:prstGeom>
          <a:noFill/>
        </p:spPr>
        <p:txBody>
          <a:bodyPr wrap="square">
            <a:spAutoFit/>
          </a:bodyPr>
          <a:lstStyle/>
          <a:p>
            <a:r>
              <a:rPr lang="en-GB" sz="2900" b="1" spc="-50" dirty="0">
                <a:solidFill>
                  <a:schemeClr val="tx1">
                    <a:lumMod val="75000"/>
                    <a:lumOff val="25000"/>
                  </a:schemeClr>
                </a:solidFill>
                <a:ea typeface="+mj-ea"/>
                <a:cs typeface="+mj-cs"/>
              </a:rPr>
              <a:t>Prevention</a:t>
            </a:r>
            <a:r>
              <a:rPr lang="en-GB" sz="2900" dirty="0"/>
              <a:t> </a:t>
            </a:r>
            <a:r>
              <a:rPr lang="en-GB" sz="2900" b="1" spc="-50" dirty="0">
                <a:solidFill>
                  <a:schemeClr val="tx1">
                    <a:lumMod val="75000"/>
                    <a:lumOff val="25000"/>
                  </a:schemeClr>
                </a:solidFill>
                <a:ea typeface="+mj-ea"/>
                <a:cs typeface="+mj-cs"/>
              </a:rPr>
              <a:t>of Alzheimer´s disease and dementia</a:t>
            </a:r>
          </a:p>
        </p:txBody>
      </p:sp>
      <p:pic>
        <p:nvPicPr>
          <p:cNvPr id="3" name="Picture 2">
            <a:extLst>
              <a:ext uri="{FF2B5EF4-FFF2-40B4-BE49-F238E27FC236}">
                <a16:creationId xmlns:a16="http://schemas.microsoft.com/office/drawing/2014/main" id="{6EE1C643-BAA9-4864-8152-ECA08FA41EEA}"/>
              </a:ext>
            </a:extLst>
          </p:cNvPr>
          <p:cNvPicPr>
            <a:picLocks noChangeAspect="1"/>
          </p:cNvPicPr>
          <p:nvPr/>
        </p:nvPicPr>
        <p:blipFill>
          <a:blip r:embed="rId6"/>
          <a:stretch>
            <a:fillRect/>
          </a:stretch>
        </p:blipFill>
        <p:spPr>
          <a:xfrm>
            <a:off x="8155551" y="5287228"/>
            <a:ext cx="1969179" cy="1121761"/>
          </a:xfrm>
          <a:prstGeom prst="rect">
            <a:avLst/>
          </a:prstGeom>
        </p:spPr>
      </p:pic>
      <p:sp>
        <p:nvSpPr>
          <p:cNvPr id="11" name="TextBox 10">
            <a:extLst>
              <a:ext uri="{FF2B5EF4-FFF2-40B4-BE49-F238E27FC236}">
                <a16:creationId xmlns:a16="http://schemas.microsoft.com/office/drawing/2014/main" id="{D60E0A1C-EB37-476E-A594-CE1D8BEA975E}"/>
              </a:ext>
            </a:extLst>
          </p:cNvPr>
          <p:cNvSpPr txBox="1"/>
          <p:nvPr/>
        </p:nvSpPr>
        <p:spPr>
          <a:xfrm>
            <a:off x="3621903" y="5047209"/>
            <a:ext cx="4067334" cy="830997"/>
          </a:xfrm>
          <a:prstGeom prst="rect">
            <a:avLst/>
          </a:prstGeom>
          <a:solidFill>
            <a:srgbClr val="E4BEE2"/>
          </a:solidFill>
          <a:ln w="38100">
            <a:solidFill>
              <a:srgbClr val="FF0000"/>
            </a:solidFill>
          </a:ln>
        </p:spPr>
        <p:txBody>
          <a:bodyPr wrap="square" rtlCol="0">
            <a:spAutoFit/>
          </a:bodyPr>
          <a:lstStyle/>
          <a:p>
            <a:pPr algn="ctr"/>
            <a:r>
              <a:rPr lang="en-GB" sz="2400" b="1" dirty="0"/>
              <a:t>Multidomain &amp; tailored interventions </a:t>
            </a:r>
          </a:p>
        </p:txBody>
      </p:sp>
    </p:spTree>
    <p:extLst>
      <p:ext uri="{BB962C8B-B14F-4D97-AF65-F5344CB8AC3E}">
        <p14:creationId xmlns:p14="http://schemas.microsoft.com/office/powerpoint/2010/main" val="330775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6A3AA09-A272-4252-A575-38E04352488C}"/>
              </a:ext>
            </a:extLst>
          </p:cNvPr>
          <p:cNvSpPr/>
          <p:nvPr/>
        </p:nvSpPr>
        <p:spPr>
          <a:xfrm>
            <a:off x="4476685" y="1016903"/>
            <a:ext cx="3420000" cy="1332000"/>
          </a:xfrm>
          <a:prstGeom prst="rect">
            <a:avLst/>
          </a:prstGeom>
          <a:solidFill>
            <a:srgbClr val="EF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0E71142-182C-4F8A-B4A9-8AC7E849E41C}"/>
              </a:ext>
            </a:extLst>
          </p:cNvPr>
          <p:cNvSpPr txBox="1"/>
          <p:nvPr/>
        </p:nvSpPr>
        <p:spPr>
          <a:xfrm>
            <a:off x="3439884" y="250766"/>
            <a:ext cx="8388000" cy="576000"/>
          </a:xfrm>
          <a:prstGeom prst="rect">
            <a:avLst/>
          </a:prstGeom>
          <a:noFill/>
        </p:spPr>
        <p:txBody>
          <a:bodyPr wrap="square">
            <a:spAutoFit/>
          </a:bodyPr>
          <a:lstStyle/>
          <a:p>
            <a:r>
              <a:rPr lang="en-GB" sz="2900" b="1" spc="-50" dirty="0">
                <a:solidFill>
                  <a:schemeClr val="tx1">
                    <a:lumMod val="75000"/>
                    <a:lumOff val="25000"/>
                  </a:schemeClr>
                </a:solidFill>
                <a:ea typeface="+mj-ea"/>
                <a:cs typeface="+mj-cs"/>
              </a:rPr>
              <a:t>Prevention</a:t>
            </a:r>
            <a:r>
              <a:rPr lang="en-GB" sz="2900" dirty="0"/>
              <a:t> </a:t>
            </a:r>
            <a:r>
              <a:rPr lang="en-GB" sz="2900" b="1" spc="-50" dirty="0">
                <a:solidFill>
                  <a:schemeClr val="tx1">
                    <a:lumMod val="75000"/>
                    <a:lumOff val="25000"/>
                  </a:schemeClr>
                </a:solidFill>
                <a:ea typeface="+mj-ea"/>
                <a:cs typeface="+mj-cs"/>
              </a:rPr>
              <a:t>of Alzheimer´s disease and dementia</a:t>
            </a:r>
          </a:p>
        </p:txBody>
      </p:sp>
      <p:sp>
        <p:nvSpPr>
          <p:cNvPr id="9" name="Rectangle 2">
            <a:extLst>
              <a:ext uri="{FF2B5EF4-FFF2-40B4-BE49-F238E27FC236}">
                <a16:creationId xmlns:a16="http://schemas.microsoft.com/office/drawing/2014/main" id="{33031580-0E59-4F4C-9E41-CF336A93071E}"/>
              </a:ext>
            </a:extLst>
          </p:cNvPr>
          <p:cNvSpPr txBox="1">
            <a:spLocks noChangeArrowheads="1"/>
          </p:cNvSpPr>
          <p:nvPr/>
        </p:nvSpPr>
        <p:spPr bwMode="auto">
          <a:xfrm>
            <a:off x="228072" y="1685740"/>
            <a:ext cx="3540424" cy="63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267" b="1">
                <a:solidFill>
                  <a:srgbClr val="870052"/>
                </a:solidFill>
                <a:latin typeface="+mj-lt"/>
                <a:ea typeface="+mj-ea"/>
                <a:cs typeface="+mj-cs"/>
              </a:defRPr>
            </a:lvl1pPr>
            <a:lvl2pPr algn="l" rtl="0" eaLnBrk="1" fontAlgn="base" hangingPunct="1">
              <a:spcBef>
                <a:spcPct val="0"/>
              </a:spcBef>
              <a:spcAft>
                <a:spcPct val="0"/>
              </a:spcAft>
              <a:defRPr sz="3733" b="1">
                <a:solidFill>
                  <a:schemeClr val="accent1"/>
                </a:solidFill>
                <a:latin typeface="Arial" charset="0"/>
              </a:defRPr>
            </a:lvl2pPr>
            <a:lvl3pPr algn="l" rtl="0" eaLnBrk="1" fontAlgn="base" hangingPunct="1">
              <a:spcBef>
                <a:spcPct val="0"/>
              </a:spcBef>
              <a:spcAft>
                <a:spcPct val="0"/>
              </a:spcAft>
              <a:defRPr sz="3733" b="1">
                <a:solidFill>
                  <a:schemeClr val="accent1"/>
                </a:solidFill>
                <a:latin typeface="Arial" charset="0"/>
              </a:defRPr>
            </a:lvl3pPr>
            <a:lvl4pPr algn="l" rtl="0" eaLnBrk="1" fontAlgn="base" hangingPunct="1">
              <a:spcBef>
                <a:spcPct val="0"/>
              </a:spcBef>
              <a:spcAft>
                <a:spcPct val="0"/>
              </a:spcAft>
              <a:defRPr sz="3733" b="1">
                <a:solidFill>
                  <a:schemeClr val="accent1"/>
                </a:solidFill>
                <a:latin typeface="Arial" charset="0"/>
              </a:defRPr>
            </a:lvl4pPr>
            <a:lvl5pPr algn="l" rtl="0" eaLnBrk="1" fontAlgn="base" hangingPunct="1">
              <a:spcBef>
                <a:spcPct val="0"/>
              </a:spcBef>
              <a:spcAft>
                <a:spcPct val="0"/>
              </a:spcAft>
              <a:defRPr sz="3733" b="1">
                <a:solidFill>
                  <a:schemeClr val="accent1"/>
                </a:solidFill>
                <a:latin typeface="Arial" charset="0"/>
              </a:defRPr>
            </a:lvl5pPr>
            <a:lvl6pPr marL="609585" algn="l" rtl="0" eaLnBrk="1" fontAlgn="base" hangingPunct="1">
              <a:spcBef>
                <a:spcPct val="0"/>
              </a:spcBef>
              <a:spcAft>
                <a:spcPct val="0"/>
              </a:spcAft>
              <a:defRPr sz="3733" b="1">
                <a:solidFill>
                  <a:schemeClr val="accent1"/>
                </a:solidFill>
                <a:latin typeface="Arial" charset="0"/>
              </a:defRPr>
            </a:lvl6pPr>
            <a:lvl7pPr marL="1219170" algn="l" rtl="0" eaLnBrk="1" fontAlgn="base" hangingPunct="1">
              <a:spcBef>
                <a:spcPct val="0"/>
              </a:spcBef>
              <a:spcAft>
                <a:spcPct val="0"/>
              </a:spcAft>
              <a:defRPr sz="3733" b="1">
                <a:solidFill>
                  <a:schemeClr val="accent1"/>
                </a:solidFill>
                <a:latin typeface="Arial" charset="0"/>
              </a:defRPr>
            </a:lvl7pPr>
            <a:lvl8pPr marL="1828754" algn="l" rtl="0" eaLnBrk="1" fontAlgn="base" hangingPunct="1">
              <a:spcBef>
                <a:spcPct val="0"/>
              </a:spcBef>
              <a:spcAft>
                <a:spcPct val="0"/>
              </a:spcAft>
              <a:defRPr sz="3733" b="1">
                <a:solidFill>
                  <a:schemeClr val="accent1"/>
                </a:solidFill>
                <a:latin typeface="Arial" charset="0"/>
              </a:defRPr>
            </a:lvl8pPr>
            <a:lvl9pPr marL="2438339" algn="l" rtl="0" eaLnBrk="1" fontAlgn="base" hangingPunct="1">
              <a:spcBef>
                <a:spcPct val="0"/>
              </a:spcBef>
              <a:spcAft>
                <a:spcPct val="0"/>
              </a:spcAft>
              <a:defRPr sz="3733" b="1">
                <a:solidFill>
                  <a:schemeClr val="accent1"/>
                </a:solidFill>
                <a:latin typeface="Arial" charset="0"/>
              </a:defRPr>
            </a:lvl9pPr>
          </a:lstStyle>
          <a:p>
            <a:pPr marL="0" marR="0" lvl="0" indent="0" defTabSz="914400" rtl="0" eaLnBrk="1" fontAlgn="base" latinLnBrk="0" hangingPunct="1">
              <a:lnSpc>
                <a:spcPct val="110000"/>
              </a:lnSpc>
              <a:spcBef>
                <a:spcPct val="0"/>
              </a:spcBef>
              <a:spcAft>
                <a:spcPct val="0"/>
              </a:spcAft>
              <a:buClrTx/>
              <a:buSzTx/>
              <a:buFontTx/>
              <a:buNone/>
              <a:tabLst/>
              <a:defRPr/>
            </a:pPr>
            <a:r>
              <a:rPr kumimoji="0" lang="en-US" altLang="sv-SE" sz="2800" b="1" i="0" u="none" strike="noStrike" kern="0" cap="none" spc="0" normalizeH="0" baseline="0" noProof="0" dirty="0">
                <a:ln>
                  <a:noFill/>
                </a:ln>
                <a:solidFill>
                  <a:schemeClr val="accent1">
                    <a:lumMod val="75000"/>
                  </a:schemeClr>
                </a:solidFill>
                <a:effectLst/>
                <a:uLnTx/>
                <a:uFillTx/>
                <a:latin typeface="Arial"/>
                <a:ea typeface="+mj-ea"/>
                <a:cs typeface="+mj-cs"/>
              </a:rPr>
              <a:t>The FINGER model</a:t>
            </a:r>
            <a:endParaRPr kumimoji="0" lang="en-US" altLang="sv-SE" sz="2800" b="0" i="0" u="none" strike="noStrike" kern="0" cap="none" spc="0" normalizeH="0" baseline="0" noProof="0" dirty="0">
              <a:ln>
                <a:noFill/>
              </a:ln>
              <a:solidFill>
                <a:schemeClr val="accent1">
                  <a:lumMod val="75000"/>
                </a:schemeClr>
              </a:solidFill>
              <a:effectLst/>
              <a:uLnTx/>
              <a:uFillTx/>
              <a:latin typeface="Arial"/>
              <a:ea typeface="+mj-ea"/>
              <a:cs typeface="+mj-cs"/>
            </a:endParaRPr>
          </a:p>
        </p:txBody>
      </p:sp>
      <p:sp>
        <p:nvSpPr>
          <p:cNvPr id="10" name="Rectangle 12">
            <a:extLst>
              <a:ext uri="{FF2B5EF4-FFF2-40B4-BE49-F238E27FC236}">
                <a16:creationId xmlns:a16="http://schemas.microsoft.com/office/drawing/2014/main" id="{7AEBECE8-FB69-4265-A9B4-007C8313AFC2}"/>
              </a:ext>
            </a:extLst>
          </p:cNvPr>
          <p:cNvSpPr>
            <a:spLocks noChangeArrowheads="1"/>
          </p:cNvSpPr>
          <p:nvPr/>
        </p:nvSpPr>
        <p:spPr bwMode="auto">
          <a:xfrm>
            <a:off x="2015896" y="2438348"/>
            <a:ext cx="3505200" cy="1749425"/>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rgbClr val="FFCCFF">
                    <a:alpha val="0"/>
                  </a:srgb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tIns="45719" rIns="91438" bIns="45719" anchor="ctr">
            <a:spAutoFit/>
          </a:bodyPr>
          <a:lstStyle/>
          <a:p>
            <a:pPr marL="0" marR="0" lvl="0" indent="0" algn="ctr" defTabSz="914378" rtl="0" eaLnBrk="0" fontAlgn="base" latinLnBrk="0" hangingPunct="0">
              <a:lnSpc>
                <a:spcPct val="100000"/>
              </a:lnSpc>
              <a:spcBef>
                <a:spcPct val="0"/>
              </a:spcBef>
              <a:spcAft>
                <a:spcPts val="600"/>
              </a:spcAft>
              <a:buClrTx/>
              <a:buSzTx/>
              <a:buFontTx/>
              <a:buNone/>
              <a:tabLst/>
              <a:defRPr/>
            </a:pPr>
            <a:r>
              <a:rPr kumimoji="0" lang="fi-FI" sz="1575"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MULTIDOMAIN INTERVENTION</a:t>
            </a:r>
          </a:p>
          <a:p>
            <a:pPr marL="0" marR="0" lvl="0" indent="0" algn="ctr" defTabSz="914378" rtl="0" eaLnBrk="0" fontAlgn="base" latinLnBrk="0" hangingPunct="0">
              <a:lnSpc>
                <a:spcPct val="100000"/>
              </a:lnSpc>
              <a:spcBef>
                <a:spcPct val="0"/>
              </a:spcBef>
              <a:spcAft>
                <a:spcPts val="6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Nutrition</a:t>
            </a:r>
          </a:p>
          <a:p>
            <a:pPr marL="0" marR="0" lvl="0" indent="0" algn="ctr" defTabSz="914378" rtl="0" eaLnBrk="0" fontAlgn="base" latinLnBrk="0" hangingPunct="0">
              <a:lnSpc>
                <a:spcPct val="100000"/>
              </a:lnSpc>
              <a:spcBef>
                <a:spcPct val="0"/>
              </a:spcBef>
              <a:spcAft>
                <a:spcPts val="6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Exercise </a:t>
            </a:r>
          </a:p>
          <a:p>
            <a:pPr marL="0" marR="0" lvl="0" indent="0" algn="ctr" defTabSz="914378" rtl="0" eaLnBrk="0" fontAlgn="base" latinLnBrk="0" hangingPunct="0">
              <a:lnSpc>
                <a:spcPct val="100000"/>
              </a:lnSpc>
              <a:spcBef>
                <a:spcPct val="0"/>
              </a:spcBef>
              <a:spcAft>
                <a:spcPts val="6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Cognitive training </a:t>
            </a:r>
          </a:p>
          <a:p>
            <a:pPr marL="0" marR="0" lvl="0" indent="0" algn="ctr" defTabSz="914378" rtl="0" eaLnBrk="0" fontAlgn="base" latinLnBrk="0" hangingPunct="0">
              <a:lnSpc>
                <a:spcPct val="100000"/>
              </a:lnSpc>
              <a:spcBef>
                <a:spcPct val="0"/>
              </a:spcBef>
              <a:spcAft>
                <a:spcPts val="60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Vascular risk monitoring</a:t>
            </a:r>
          </a:p>
        </p:txBody>
      </p:sp>
      <p:sp>
        <p:nvSpPr>
          <p:cNvPr id="11" name="Line 17">
            <a:extLst>
              <a:ext uri="{FF2B5EF4-FFF2-40B4-BE49-F238E27FC236}">
                <a16:creationId xmlns:a16="http://schemas.microsoft.com/office/drawing/2014/main" id="{351C4281-5A95-4391-ACFC-9943260C495E}"/>
              </a:ext>
            </a:extLst>
          </p:cNvPr>
          <p:cNvSpPr>
            <a:spLocks noChangeShapeType="1"/>
          </p:cNvSpPr>
          <p:nvPr/>
        </p:nvSpPr>
        <p:spPr bwMode="auto">
          <a:xfrm>
            <a:off x="2015896" y="4243336"/>
            <a:ext cx="3505200" cy="0"/>
          </a:xfrm>
          <a:prstGeom prst="line">
            <a:avLst/>
          </a:prstGeom>
          <a:noFill/>
          <a:ln w="76200">
            <a:solidFill>
              <a:srgbClr val="0070C0"/>
            </a:solidFill>
            <a:round/>
            <a:headEnd/>
            <a:tailEnd type="triangle" w="lg" len="lg"/>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lIns="91438" tIns="45719" rIns="91438" bIns="45719"/>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Times"/>
              <a:ea typeface="ＭＳ Ｐゴシック" charset="0"/>
              <a:cs typeface="+mn-cs"/>
            </a:endParaRPr>
          </a:p>
        </p:txBody>
      </p:sp>
      <p:sp>
        <p:nvSpPr>
          <p:cNvPr id="12" name="Text Box 41">
            <a:extLst>
              <a:ext uri="{FF2B5EF4-FFF2-40B4-BE49-F238E27FC236}">
                <a16:creationId xmlns:a16="http://schemas.microsoft.com/office/drawing/2014/main" id="{9D12A373-1163-4FA9-8022-4991004A795D}"/>
              </a:ext>
            </a:extLst>
          </p:cNvPr>
          <p:cNvSpPr txBox="1">
            <a:spLocks noChangeArrowheads="1"/>
          </p:cNvSpPr>
          <p:nvPr/>
        </p:nvSpPr>
        <p:spPr bwMode="auto">
          <a:xfrm>
            <a:off x="2219096" y="4071886"/>
            <a:ext cx="849312" cy="322262"/>
          </a:xfrm>
          <a:prstGeom prst="rect">
            <a:avLst/>
          </a:prstGeom>
          <a:solidFill>
            <a:schemeClr val="bg1"/>
          </a:solidFill>
          <a:ln>
            <a:noFill/>
          </a:ln>
          <a:effectLst>
            <a:outerShdw blurRad="63500" sx="102000" sy="102000" algn="ctr" rotWithShape="0">
              <a:prstClr val="black">
                <a:alpha val="40000"/>
              </a:prstClr>
            </a:outerShdw>
          </a:effectLst>
        </p:spPr>
        <p:txBody>
          <a:bodyPr wrap="none" lIns="91438" tIns="45719" rIns="91438" bIns="45719">
            <a:spAutoFit/>
          </a:bodyPr>
          <a:lstStyle>
            <a:lvl1pPr>
              <a:defRPr sz="2000">
                <a:solidFill>
                  <a:schemeClr val="tx1"/>
                </a:solidFill>
                <a:latin typeface="Arial" charset="0"/>
                <a:ea typeface="ＭＳ Ｐゴシック" charset="0"/>
              </a:defRPr>
            </a:lvl1pPr>
            <a:lvl2pPr>
              <a:defRPr>
                <a:solidFill>
                  <a:schemeClr val="tx1"/>
                </a:solidFill>
                <a:latin typeface="Arial" charset="0"/>
                <a:ea typeface="ＭＳ Ｐゴシック" charset="0"/>
              </a:defRPr>
            </a:lvl2pPr>
            <a:lvl3pPr>
              <a:defRPr sz="1600">
                <a:solidFill>
                  <a:schemeClr val="accent1"/>
                </a:solidFill>
                <a:latin typeface="Arial" charset="0"/>
                <a:ea typeface="ＭＳ Ｐゴシック" charset="0"/>
              </a:defRPr>
            </a:lvl3pPr>
            <a:lvl4pPr>
              <a:defRPr sz="14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marL="0" marR="0" lvl="0" indent="0" algn="l" defTabSz="914378" rtl="0" eaLnBrk="0" fontAlgn="base" latinLnBrk="0" hangingPunct="0">
              <a:lnSpc>
                <a:spcPct val="100000"/>
              </a:lnSpc>
              <a:spcBef>
                <a:spcPct val="0"/>
              </a:spcBef>
              <a:spcAft>
                <a:spcPct val="0"/>
              </a:spcAft>
              <a:buClrTx/>
              <a:buSzTx/>
              <a:buFontTx/>
              <a:buNone/>
              <a:tabLst/>
              <a:defRPr/>
            </a:pPr>
            <a:r>
              <a:rPr kumimoji="0" lang="fi-FI" sz="1500" b="1" i="0" u="none" strike="noStrike" kern="1200" cap="none" spc="0" normalizeH="0" baseline="0" noProof="0" dirty="0">
                <a:ln>
                  <a:noFill/>
                </a:ln>
                <a:solidFill>
                  <a:srgbClr val="000000"/>
                </a:solidFill>
                <a:effectLst/>
                <a:uLnTx/>
                <a:uFillTx/>
                <a:latin typeface="Arial" charset="0"/>
                <a:ea typeface="ＭＳ Ｐゴシック" charset="0"/>
                <a:cs typeface="+mn-cs"/>
              </a:rPr>
              <a:t>2 </a:t>
            </a:r>
            <a:r>
              <a:rPr kumimoji="0" lang="fi-FI" sz="1500" b="1" i="0" u="none" strike="noStrike" kern="1200" cap="none" spc="0" normalizeH="0" baseline="0" noProof="0" dirty="0" err="1">
                <a:ln>
                  <a:noFill/>
                </a:ln>
                <a:solidFill>
                  <a:srgbClr val="000000"/>
                </a:solidFill>
                <a:effectLst/>
                <a:uLnTx/>
                <a:uFillTx/>
                <a:latin typeface="Arial" charset="0"/>
                <a:ea typeface="ＭＳ Ｐゴシック" charset="0"/>
                <a:cs typeface="+mn-cs"/>
              </a:rPr>
              <a:t>years</a:t>
            </a:r>
            <a:endParaRPr kumimoji="0" lang="fi-FI" sz="1500" b="1"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3" name="Rectangle 13">
            <a:extLst>
              <a:ext uri="{FF2B5EF4-FFF2-40B4-BE49-F238E27FC236}">
                <a16:creationId xmlns:a16="http://schemas.microsoft.com/office/drawing/2014/main" id="{72081D42-722A-44F5-875F-3AC503ED1B0F}"/>
              </a:ext>
            </a:extLst>
          </p:cNvPr>
          <p:cNvSpPr>
            <a:spLocks noChangeArrowheads="1"/>
          </p:cNvSpPr>
          <p:nvPr/>
        </p:nvSpPr>
        <p:spPr bwMode="auto">
          <a:xfrm>
            <a:off x="2015896" y="4505273"/>
            <a:ext cx="3505200" cy="333375"/>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tIns="45719" rIns="91438" bIns="45719" anchor="ctr">
            <a:spAutoFit/>
          </a:body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fi-FI" sz="1575"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REGULAR HEALTH ADVICE</a:t>
            </a:r>
          </a:p>
        </p:txBody>
      </p:sp>
      <p:sp>
        <p:nvSpPr>
          <p:cNvPr id="14" name="textruta 21">
            <a:extLst>
              <a:ext uri="{FF2B5EF4-FFF2-40B4-BE49-F238E27FC236}">
                <a16:creationId xmlns:a16="http://schemas.microsoft.com/office/drawing/2014/main" id="{440FFF50-A4A5-4C8C-8899-23D1BF86A2B0}"/>
              </a:ext>
            </a:extLst>
          </p:cNvPr>
          <p:cNvSpPr txBox="1">
            <a:spLocks noChangeArrowheads="1"/>
          </p:cNvSpPr>
          <p:nvPr/>
        </p:nvSpPr>
        <p:spPr bwMode="auto">
          <a:xfrm>
            <a:off x="298411" y="3418449"/>
            <a:ext cx="1523810" cy="8540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38" tIns="45719" rIns="91438" bIns="45719">
            <a:spAutoFit/>
          </a:bodyPr>
          <a:lstStyle>
            <a:lvl1pPr>
              <a:defRPr sz="2000">
                <a:solidFill>
                  <a:schemeClr val="tx1"/>
                </a:solidFill>
                <a:latin typeface="Arial" pitchFamily="34" charset="0"/>
              </a:defRPr>
            </a:lvl1pPr>
            <a:lvl2pPr>
              <a:defRPr>
                <a:solidFill>
                  <a:schemeClr val="tx1"/>
                </a:solidFill>
                <a:latin typeface="Arial" pitchFamily="34" charset="0"/>
              </a:defRPr>
            </a:lvl2pPr>
            <a:lvl3pPr>
              <a:defRPr sz="1600">
                <a:solidFill>
                  <a:schemeClr val="accent1"/>
                </a:solidFill>
                <a:latin typeface="Arial" pitchFamily="34" charset="0"/>
              </a:defRPr>
            </a:lvl3pPr>
            <a:lvl4pPr>
              <a:defRPr sz="1400">
                <a:solidFill>
                  <a:schemeClr val="tx1"/>
                </a:solidFill>
                <a:latin typeface="Arial" pitchFamily="34" charset="0"/>
              </a:defRPr>
            </a:lvl4pPr>
            <a:lvl5pPr>
              <a:defRPr sz="2000">
                <a:solidFill>
                  <a:schemeClr val="tx1"/>
                </a:solidFill>
                <a:latin typeface="Arial" pitchFamily="34" charset="0"/>
              </a:defRPr>
            </a:lvl5pPr>
            <a:lvl6pPr eaLnBrk="0" hangingPunct="0">
              <a:buFont typeface="Wingdings" pitchFamily="2" charset="2"/>
              <a:defRPr sz="2000">
                <a:solidFill>
                  <a:schemeClr val="tx1"/>
                </a:solidFill>
                <a:latin typeface="Arial" pitchFamily="34" charset="0"/>
              </a:defRPr>
            </a:lvl6pPr>
            <a:lvl7pPr eaLnBrk="0" hangingPunct="0">
              <a:buFont typeface="Wingdings" pitchFamily="2" charset="2"/>
              <a:defRPr sz="2000">
                <a:solidFill>
                  <a:schemeClr val="tx1"/>
                </a:solidFill>
                <a:latin typeface="Arial" pitchFamily="34" charset="0"/>
              </a:defRPr>
            </a:lvl7pPr>
            <a:lvl8pPr eaLnBrk="0" hangingPunct="0">
              <a:buFont typeface="Wingdings" pitchFamily="2" charset="2"/>
              <a:defRPr sz="2000">
                <a:solidFill>
                  <a:schemeClr val="tx1"/>
                </a:solidFill>
                <a:latin typeface="Arial" pitchFamily="34" charset="0"/>
              </a:defRPr>
            </a:lvl8pPr>
            <a:lvl9pPr eaLnBrk="0" hangingPunct="0">
              <a:buFont typeface="Wingdings" pitchFamily="2" charset="2"/>
              <a:defRPr sz="2000">
                <a:solidFill>
                  <a:schemeClr val="tx1"/>
                </a:solidFill>
                <a:latin typeface="Arial" pitchFamily="34" charset="0"/>
              </a:defRPr>
            </a:lvl9p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en-GB" altLang="fi-FI" sz="1650" b="0" i="0" u="none" strike="noStrike" kern="1200" cap="none" spc="0" normalizeH="0" baseline="0" noProof="0" dirty="0">
                <a:ln>
                  <a:noFill/>
                </a:ln>
                <a:solidFill>
                  <a:srgbClr val="000000"/>
                </a:solidFill>
                <a:effectLst/>
                <a:uLnTx/>
                <a:uFillTx/>
                <a:latin typeface="Arial" pitchFamily="34" charset="0"/>
                <a:ea typeface="+mn-ea"/>
                <a:cs typeface="+mn-cs"/>
              </a:rPr>
              <a:t>N = 1260</a:t>
            </a:r>
            <a:br>
              <a:rPr kumimoji="0" lang="en-GB" altLang="fi-FI" sz="1650" b="0" i="0" u="none" strike="noStrike" kern="1200" cap="none" spc="0" normalizeH="0" baseline="0" noProof="0" dirty="0">
                <a:ln>
                  <a:noFill/>
                </a:ln>
                <a:solidFill>
                  <a:srgbClr val="000000"/>
                </a:solidFill>
                <a:effectLst/>
                <a:uLnTx/>
                <a:uFillTx/>
                <a:latin typeface="Arial" pitchFamily="34" charset="0"/>
                <a:ea typeface="+mn-ea"/>
                <a:cs typeface="+mn-cs"/>
              </a:rPr>
            </a:br>
            <a:r>
              <a:rPr kumimoji="0" lang="en-GB" altLang="fi-FI" sz="1650" b="0" i="0" u="none" strike="noStrike" kern="1200" cap="none" spc="0" normalizeH="0" baseline="0" noProof="0" dirty="0">
                <a:ln>
                  <a:noFill/>
                </a:ln>
                <a:solidFill>
                  <a:srgbClr val="000000"/>
                </a:solidFill>
                <a:effectLst/>
                <a:uLnTx/>
                <a:uFillTx/>
                <a:latin typeface="Arial" pitchFamily="34" charset="0"/>
                <a:ea typeface="+mn-ea"/>
                <a:cs typeface="+mn-cs"/>
              </a:rPr>
              <a:t>Age 60-77 years</a:t>
            </a:r>
          </a:p>
        </p:txBody>
      </p:sp>
      <p:sp>
        <p:nvSpPr>
          <p:cNvPr id="15" name="textruta 22">
            <a:extLst>
              <a:ext uri="{FF2B5EF4-FFF2-40B4-BE49-F238E27FC236}">
                <a16:creationId xmlns:a16="http://schemas.microsoft.com/office/drawing/2014/main" id="{CA7A7A74-CDC5-423D-8E0F-A3D44C91C2D9}"/>
              </a:ext>
            </a:extLst>
          </p:cNvPr>
          <p:cNvSpPr txBox="1">
            <a:spLocks noChangeArrowheads="1"/>
          </p:cNvSpPr>
          <p:nvPr/>
        </p:nvSpPr>
        <p:spPr bwMode="auto">
          <a:xfrm>
            <a:off x="1822221" y="5037086"/>
            <a:ext cx="3895725" cy="530225"/>
          </a:xfrm>
          <a:prstGeom prst="rect">
            <a:avLst/>
          </a:prstGeom>
          <a:noFill/>
          <a:ln w="25400">
            <a:solidFill>
              <a:srgbClr val="A20000"/>
            </a:solidFill>
            <a:miter lim="800000"/>
            <a:headEnd/>
            <a:tailEnd/>
          </a:ln>
          <a:extLst>
            <a:ext uri="{909E8E84-426E-40DD-AFC4-6F175D3DCCD1}">
              <a14:hiddenFill xmlns:a14="http://schemas.microsoft.com/office/drawing/2010/main">
                <a:solidFill>
                  <a:srgbClr val="FFFFFF"/>
                </a:solidFill>
              </a14:hiddenFill>
            </a:ext>
          </a:extLst>
        </p:spPr>
        <p:txBody>
          <a:bodyPr lIns="91438" tIns="45719" rIns="91438" bIns="45719">
            <a:spAutoFit/>
          </a:bodyPr>
          <a:lstStyle>
            <a:lvl1pPr>
              <a:defRPr sz="2000">
                <a:solidFill>
                  <a:schemeClr val="tx1"/>
                </a:solidFill>
                <a:latin typeface="Arial" pitchFamily="34" charset="0"/>
              </a:defRPr>
            </a:lvl1pPr>
            <a:lvl2pPr>
              <a:defRPr>
                <a:solidFill>
                  <a:schemeClr val="tx1"/>
                </a:solidFill>
                <a:latin typeface="Arial" pitchFamily="34" charset="0"/>
              </a:defRPr>
            </a:lvl2pPr>
            <a:lvl3pPr>
              <a:defRPr sz="1600">
                <a:solidFill>
                  <a:schemeClr val="accent1"/>
                </a:solidFill>
                <a:latin typeface="Arial" pitchFamily="34" charset="0"/>
              </a:defRPr>
            </a:lvl3pPr>
            <a:lvl4pPr>
              <a:defRPr sz="1400">
                <a:solidFill>
                  <a:schemeClr val="tx1"/>
                </a:solidFill>
                <a:latin typeface="Arial" pitchFamily="34" charset="0"/>
              </a:defRPr>
            </a:lvl4pPr>
            <a:lvl5pPr>
              <a:defRPr sz="2000">
                <a:solidFill>
                  <a:schemeClr val="tx1"/>
                </a:solidFill>
                <a:latin typeface="Arial" pitchFamily="34" charset="0"/>
              </a:defRPr>
            </a:lvl5pPr>
            <a:lvl6pPr eaLnBrk="0" hangingPunct="0">
              <a:buFont typeface="Wingdings" pitchFamily="2" charset="2"/>
              <a:defRPr sz="2000">
                <a:solidFill>
                  <a:schemeClr val="tx1"/>
                </a:solidFill>
                <a:latin typeface="Arial" pitchFamily="34" charset="0"/>
              </a:defRPr>
            </a:lvl6pPr>
            <a:lvl7pPr eaLnBrk="0" hangingPunct="0">
              <a:buFont typeface="Wingdings" pitchFamily="2" charset="2"/>
              <a:defRPr sz="2000">
                <a:solidFill>
                  <a:schemeClr val="tx1"/>
                </a:solidFill>
                <a:latin typeface="Arial" pitchFamily="34" charset="0"/>
              </a:defRPr>
            </a:lvl7pPr>
            <a:lvl8pPr eaLnBrk="0" hangingPunct="0">
              <a:buFont typeface="Wingdings" pitchFamily="2" charset="2"/>
              <a:defRPr sz="2000">
                <a:solidFill>
                  <a:schemeClr val="tx1"/>
                </a:solidFill>
                <a:latin typeface="Arial" pitchFamily="34" charset="0"/>
              </a:defRPr>
            </a:lvl8pPr>
            <a:lvl9pPr eaLnBrk="0" hangingPunct="0">
              <a:buFont typeface="Wingdings" pitchFamily="2" charset="2"/>
              <a:defRPr sz="2000">
                <a:solidFill>
                  <a:schemeClr val="tx1"/>
                </a:solidFill>
                <a:latin typeface="Arial" pitchFamily="34" charset="0"/>
              </a:defRPr>
            </a:lvl9pPr>
          </a:lstStyle>
          <a:p>
            <a:pPr marL="0" marR="0" lvl="0" indent="0" algn="ctr" defTabSz="914378" rtl="0" eaLnBrk="0" fontAlgn="base" latinLnBrk="0" hangingPunct="0">
              <a:lnSpc>
                <a:spcPct val="100000"/>
              </a:lnSpc>
              <a:spcBef>
                <a:spcPct val="0"/>
              </a:spcBef>
              <a:spcAft>
                <a:spcPct val="0"/>
              </a:spcAft>
              <a:buClrTx/>
              <a:buSzTx/>
              <a:buFontTx/>
              <a:buNone/>
              <a:tabLst/>
              <a:defRPr/>
            </a:pPr>
            <a:r>
              <a:rPr kumimoji="0" lang="sv-SE" altLang="fi-FI" sz="1425" b="1"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Extended 5- &amp; 7-year follow-up completed</a:t>
            </a:r>
          </a:p>
          <a:p>
            <a:pPr marL="0" marR="0" lvl="0" indent="0" algn="ctr" defTabSz="914378" rtl="0" eaLnBrk="0" fontAlgn="base" latinLnBrk="0" hangingPunct="0">
              <a:lnSpc>
                <a:spcPct val="100000"/>
              </a:lnSpc>
              <a:spcBef>
                <a:spcPct val="0"/>
              </a:spcBef>
              <a:spcAft>
                <a:spcPct val="0"/>
              </a:spcAft>
              <a:buClrTx/>
              <a:buSzTx/>
              <a:buFontTx/>
              <a:buNone/>
              <a:tabLst/>
              <a:defRPr/>
            </a:pPr>
            <a:r>
              <a:rPr kumimoji="0" lang="sv-SE" altLang="fi-FI" sz="1425" b="1" i="0" u="none" strike="noStrike" kern="1200" cap="none" spc="0" normalizeH="0" baseline="0" noProof="0" dirty="0">
                <a:ln>
                  <a:noFill/>
                </a:ln>
                <a:solidFill>
                  <a:prstClr val="black"/>
                </a:solidFill>
                <a:effectLst/>
                <a:uLnTx/>
                <a:uFillTx/>
                <a:latin typeface="Arial" pitchFamily="34" charset="0"/>
                <a:ea typeface="+mn-ea"/>
                <a:cs typeface="Arial" panose="020B0604020202020204" pitchFamily="34" charset="0"/>
              </a:rPr>
              <a:t>11-years follow-up in 2022</a:t>
            </a:r>
          </a:p>
        </p:txBody>
      </p:sp>
      <p:sp>
        <p:nvSpPr>
          <p:cNvPr id="16" name="Line 14">
            <a:extLst>
              <a:ext uri="{FF2B5EF4-FFF2-40B4-BE49-F238E27FC236}">
                <a16:creationId xmlns:a16="http://schemas.microsoft.com/office/drawing/2014/main" id="{040A0515-A6D0-4077-9B61-A73E482B84E7}"/>
              </a:ext>
            </a:extLst>
          </p:cNvPr>
          <p:cNvSpPr>
            <a:spLocks noChangeShapeType="1"/>
          </p:cNvSpPr>
          <p:nvPr/>
        </p:nvSpPr>
        <p:spPr bwMode="auto">
          <a:xfrm flipV="1">
            <a:off x="1295171" y="3605161"/>
            <a:ext cx="1027112" cy="657225"/>
          </a:xfrm>
          <a:prstGeom prst="line">
            <a:avLst/>
          </a:prstGeom>
          <a:noFill/>
          <a:ln w="571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tIns="45719" rIns="91438" bIns="45719"/>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Times"/>
              <a:ea typeface="ＭＳ Ｐゴシック" charset="0"/>
              <a:cs typeface="+mn-cs"/>
            </a:endParaRPr>
          </a:p>
        </p:txBody>
      </p:sp>
      <p:sp>
        <p:nvSpPr>
          <p:cNvPr id="17" name="Line 15">
            <a:extLst>
              <a:ext uri="{FF2B5EF4-FFF2-40B4-BE49-F238E27FC236}">
                <a16:creationId xmlns:a16="http://schemas.microsoft.com/office/drawing/2014/main" id="{E0788F8E-07A6-4BFA-8A0B-352EF42800F7}"/>
              </a:ext>
            </a:extLst>
          </p:cNvPr>
          <p:cNvSpPr>
            <a:spLocks noChangeShapeType="1"/>
          </p:cNvSpPr>
          <p:nvPr/>
        </p:nvSpPr>
        <p:spPr bwMode="auto">
          <a:xfrm>
            <a:off x="1295171" y="4243336"/>
            <a:ext cx="1027112" cy="420687"/>
          </a:xfrm>
          <a:prstGeom prst="line">
            <a:avLst/>
          </a:prstGeom>
          <a:noFill/>
          <a:ln w="571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8" tIns="45719" rIns="91438" bIns="45719"/>
          <a:lstStyle/>
          <a:p>
            <a:pPr marL="0" marR="0" lvl="0" indent="0" algn="l" defTabSz="914378" rtl="0" eaLnBrk="0" fontAlgn="base" latinLnBrk="0" hangingPunct="0">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srgbClr val="000000"/>
              </a:solidFill>
              <a:effectLst/>
              <a:uLnTx/>
              <a:uFillTx/>
              <a:latin typeface="Times"/>
              <a:ea typeface="ＭＳ Ｐゴシック" charset="0"/>
              <a:cs typeface="+mn-cs"/>
            </a:endParaRPr>
          </a:p>
        </p:txBody>
      </p:sp>
      <p:sp>
        <p:nvSpPr>
          <p:cNvPr id="19" name="Rectangle 18">
            <a:extLst>
              <a:ext uri="{FF2B5EF4-FFF2-40B4-BE49-F238E27FC236}">
                <a16:creationId xmlns:a16="http://schemas.microsoft.com/office/drawing/2014/main" id="{81062DC6-BB2E-408A-9B2D-2D1C55FFFC72}"/>
              </a:ext>
            </a:extLst>
          </p:cNvPr>
          <p:cNvSpPr/>
          <p:nvPr/>
        </p:nvSpPr>
        <p:spPr>
          <a:xfrm>
            <a:off x="6161315" y="2456189"/>
            <a:ext cx="5580000" cy="3672000"/>
          </a:xfrm>
          <a:prstGeom prst="rect">
            <a:avLst/>
          </a:prstGeom>
          <a:solidFill>
            <a:srgbClr val="EF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ruta 2">
            <a:extLst>
              <a:ext uri="{FF2B5EF4-FFF2-40B4-BE49-F238E27FC236}">
                <a16:creationId xmlns:a16="http://schemas.microsoft.com/office/drawing/2014/main" id="{A962C425-14C7-4F0F-A0EF-945FFD64CF08}"/>
              </a:ext>
            </a:extLst>
          </p:cNvPr>
          <p:cNvSpPr txBox="1"/>
          <p:nvPr/>
        </p:nvSpPr>
        <p:spPr>
          <a:xfrm>
            <a:off x="6979299" y="2340755"/>
            <a:ext cx="5000649" cy="3695948"/>
          </a:xfrm>
          <a:prstGeom prst="rect">
            <a:avLst/>
          </a:prstGeom>
          <a:noFill/>
          <a:ln w="28575">
            <a:noFill/>
          </a:ln>
        </p:spPr>
        <p:txBody>
          <a:bodyPr wrap="square" rtlCol="0">
            <a:spAutoFit/>
          </a:bodyPr>
          <a:lstStyle/>
          <a:p>
            <a:pPr marR="0" lvl="0" algn="l" defTabSz="914377" rtl="0" eaLnBrk="1" fontAlgn="auto" latinLnBrk="0" hangingPunct="1">
              <a:lnSpc>
                <a:spcPts val="4800"/>
              </a:lnSpc>
              <a:spcBef>
                <a:spcPts val="0"/>
              </a:spcBef>
              <a:buClrTx/>
              <a:buSzTx/>
              <a:tabLst/>
              <a:defRPr/>
            </a:pPr>
            <a:r>
              <a:rPr kumimoji="0" lang="en-GB" sz="2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Cognitive benefits</a:t>
            </a:r>
          </a:p>
          <a:p>
            <a:pPr defTabSz="914377">
              <a:lnSpc>
                <a:spcPts val="4800"/>
              </a:lnSpc>
              <a:defRPr/>
            </a:pPr>
            <a:r>
              <a:rPr lang="en-GB" sz="2200" dirty="0">
                <a:solidFill>
                  <a:srgbClr val="000000"/>
                </a:solidFill>
                <a:latin typeface="Arial" panose="020B0604020202020204" pitchFamily="34" charset="0"/>
                <a:cs typeface="Arial" panose="020B0604020202020204" pitchFamily="34" charset="0"/>
              </a:rPr>
              <a:t>20% lower risk cardiovascular events</a:t>
            </a:r>
          </a:p>
          <a:p>
            <a:pPr marR="0" lvl="0" algn="l" defTabSz="914377" rtl="0" eaLnBrk="1" fontAlgn="auto" latinLnBrk="0" hangingPunct="1">
              <a:lnSpc>
                <a:spcPts val="4800"/>
              </a:lnSpc>
              <a:spcBef>
                <a:spcPts val="0"/>
              </a:spcBef>
              <a:buClrTx/>
              <a:buSzTx/>
              <a:tabLst/>
              <a:defRPr/>
            </a:pPr>
            <a:r>
              <a:rPr kumimoji="0" lang="en-GB" sz="2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30% lower risk for functional decline </a:t>
            </a:r>
          </a:p>
          <a:p>
            <a:pPr defTabSz="914377">
              <a:lnSpc>
                <a:spcPts val="4800"/>
              </a:lnSpc>
              <a:defRPr/>
            </a:pPr>
            <a:r>
              <a:rPr lang="en-GB" altLang="sv-SE" sz="2200" dirty="0">
                <a:solidFill>
                  <a:srgbClr val="000000"/>
                </a:solidFill>
                <a:latin typeface="Arial" panose="020B0604020202020204" pitchFamily="34" charset="0"/>
                <a:cs typeface="Arial" panose="020B0604020202020204" pitchFamily="34" charset="0"/>
              </a:rPr>
              <a:t>60% lower risk of chronic diseases </a:t>
            </a:r>
          </a:p>
          <a:p>
            <a:pPr marR="0" lvl="0" algn="l" defTabSz="914377" rtl="0" eaLnBrk="1" fontAlgn="auto" latinLnBrk="0" hangingPunct="1">
              <a:lnSpc>
                <a:spcPts val="4800"/>
              </a:lnSpc>
              <a:spcBef>
                <a:spcPts val="0"/>
              </a:spcBef>
              <a:buClrTx/>
              <a:buSzTx/>
              <a:tabLst/>
              <a:defRPr/>
            </a:pPr>
            <a:r>
              <a:rPr kumimoji="0" lang="en-GB" sz="2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Better health related quality of life</a:t>
            </a:r>
          </a:p>
          <a:p>
            <a:pPr marR="0" lvl="0" algn="l" defTabSz="914377" rtl="0" eaLnBrk="1" fontAlgn="auto" latinLnBrk="0" hangingPunct="1">
              <a:lnSpc>
                <a:spcPts val="4800"/>
              </a:lnSpc>
              <a:spcBef>
                <a:spcPts val="0"/>
              </a:spcBef>
              <a:buClrTx/>
              <a:buSzTx/>
              <a:tabLst/>
              <a:defRPr/>
            </a:pPr>
            <a:r>
              <a:rPr kumimoji="0" lang="en-GB" altLang="sv-SE" sz="220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Health-economical benefits </a:t>
            </a:r>
          </a:p>
        </p:txBody>
      </p:sp>
      <p:pic>
        <p:nvPicPr>
          <p:cNvPr id="21" name="Picture 8" descr="Health Comments - Heart Rate Icon Transparent (980x912), Png Download">
            <a:extLst>
              <a:ext uri="{FF2B5EF4-FFF2-40B4-BE49-F238E27FC236}">
                <a16:creationId xmlns:a16="http://schemas.microsoft.com/office/drawing/2014/main" id="{8F18D834-C094-4531-B3DC-F06F14DF3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988" y="3239771"/>
            <a:ext cx="360000" cy="3350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0E1E2E31-4BEA-4AAB-8A42-0F0F0CD8F938}"/>
              </a:ext>
            </a:extLst>
          </p:cNvPr>
          <p:cNvPicPr>
            <a:picLocks noChangeAspect="1"/>
          </p:cNvPicPr>
          <p:nvPr/>
        </p:nvPicPr>
        <p:blipFill>
          <a:blip r:embed="rId4"/>
          <a:stretch>
            <a:fillRect/>
          </a:stretch>
        </p:blipFill>
        <p:spPr>
          <a:xfrm>
            <a:off x="6442988" y="2554396"/>
            <a:ext cx="360000" cy="456278"/>
          </a:xfrm>
          <a:prstGeom prst="rect">
            <a:avLst/>
          </a:prstGeom>
        </p:spPr>
      </p:pic>
      <p:pic>
        <p:nvPicPr>
          <p:cNvPr id="23" name="Picture 22" descr="Shape, circle&#10;&#10;Description automatically generated">
            <a:extLst>
              <a:ext uri="{FF2B5EF4-FFF2-40B4-BE49-F238E27FC236}">
                <a16:creationId xmlns:a16="http://schemas.microsoft.com/office/drawing/2014/main" id="{5DB9D908-7B15-45E6-B6C9-D995484EDC7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32135" y="5488200"/>
            <a:ext cx="504000" cy="492681"/>
          </a:xfrm>
          <a:prstGeom prst="rect">
            <a:avLst/>
          </a:prstGeom>
        </p:spPr>
      </p:pic>
      <p:pic>
        <p:nvPicPr>
          <p:cNvPr id="24" name="Graphic 23" descr="Inpatient with solid fill">
            <a:extLst>
              <a:ext uri="{FF2B5EF4-FFF2-40B4-BE49-F238E27FC236}">
                <a16:creationId xmlns:a16="http://schemas.microsoft.com/office/drawing/2014/main" id="{AC037901-7473-4CDE-B0CF-13C8A08090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04573" y="4288808"/>
            <a:ext cx="540000" cy="540000"/>
          </a:xfrm>
          <a:prstGeom prst="rect">
            <a:avLst/>
          </a:prstGeom>
        </p:spPr>
      </p:pic>
      <p:pic>
        <p:nvPicPr>
          <p:cNvPr id="25" name="Graphic 24" descr="Man with cane with solid fill">
            <a:extLst>
              <a:ext uri="{FF2B5EF4-FFF2-40B4-BE49-F238E27FC236}">
                <a16:creationId xmlns:a16="http://schemas.microsoft.com/office/drawing/2014/main" id="{E1F6008D-8428-4617-AE1F-2D9BBEF51C1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16088" y="3694784"/>
            <a:ext cx="540000" cy="540000"/>
          </a:xfrm>
          <a:prstGeom prst="rect">
            <a:avLst/>
          </a:prstGeom>
        </p:spPr>
      </p:pic>
      <p:pic>
        <p:nvPicPr>
          <p:cNvPr id="26" name="Graphic 25" descr="Grinning face with solid fill with solid fill">
            <a:extLst>
              <a:ext uri="{FF2B5EF4-FFF2-40B4-BE49-F238E27FC236}">
                <a16:creationId xmlns:a16="http://schemas.microsoft.com/office/drawing/2014/main" id="{42FD2471-63C5-485E-B7BC-D5FBEFF5EDD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28335" y="4895380"/>
            <a:ext cx="504000" cy="504000"/>
          </a:xfrm>
          <a:prstGeom prst="rect">
            <a:avLst/>
          </a:prstGeom>
        </p:spPr>
      </p:pic>
      <p:pic>
        <p:nvPicPr>
          <p:cNvPr id="28" name="Picture 2" descr="FINGER_pos">
            <a:extLst>
              <a:ext uri="{FF2B5EF4-FFF2-40B4-BE49-F238E27FC236}">
                <a16:creationId xmlns:a16="http://schemas.microsoft.com/office/drawing/2014/main" id="{7EA022E4-8633-4508-A149-6E74D3FE5E6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9626" y="2249269"/>
            <a:ext cx="1954900" cy="608233"/>
          </a:xfrm>
          <a:prstGeom prst="rect">
            <a:avLst/>
          </a:prstGeom>
          <a:solidFill>
            <a:schemeClr val="bg1"/>
          </a:solidFill>
          <a:ln w="9525">
            <a:solidFill>
              <a:srgbClr val="000000"/>
            </a:solidFill>
            <a:miter lim="800000"/>
            <a:headEnd/>
            <a:tailEnd/>
          </a:ln>
        </p:spPr>
      </p:pic>
      <p:sp>
        <p:nvSpPr>
          <p:cNvPr id="29" name="Tekstiruutu 3">
            <a:extLst>
              <a:ext uri="{FF2B5EF4-FFF2-40B4-BE49-F238E27FC236}">
                <a16:creationId xmlns:a16="http://schemas.microsoft.com/office/drawing/2014/main" id="{14152CE2-3394-41EB-A8C4-887BB42DA3D6}"/>
              </a:ext>
            </a:extLst>
          </p:cNvPr>
          <p:cNvSpPr txBox="1"/>
          <p:nvPr/>
        </p:nvSpPr>
        <p:spPr>
          <a:xfrm>
            <a:off x="280696" y="5949068"/>
            <a:ext cx="5815304" cy="523220"/>
          </a:xfrm>
          <a:prstGeom prst="rect">
            <a:avLst/>
          </a:prstGeom>
          <a:noFill/>
        </p:spPr>
        <p:txBody>
          <a:bodyPr wrap="square" rtlCol="0">
            <a:spAutoFit/>
          </a:bodyPr>
          <a:lstStyle/>
          <a:p>
            <a:pPr>
              <a:defRPr/>
            </a:pPr>
            <a:r>
              <a:rPr kumimoji="0" lang="fi-FI" altLang="sv-SE"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Lancet 2015; </a:t>
            </a:r>
            <a:r>
              <a:rPr kumimoji="0" lang="en-GB" altLang="sv-SE"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JAMA Neurology 2018, </a:t>
            </a:r>
            <a:r>
              <a:rPr kumimoji="0" lang="en-GB" altLang="sv-SE" sz="1400" b="0" i="1" u="none" strike="noStrike" kern="1200" cap="none" spc="0" normalizeH="0" baseline="0" noProof="0" dirty="0" err="1">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Eur</a:t>
            </a:r>
            <a:r>
              <a:rPr kumimoji="0" lang="en-GB" altLang="sv-SE" sz="14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Ger Med 2017, JAMDA 2017, JAGS 2019; </a:t>
            </a:r>
            <a:r>
              <a:rPr lang="fi-FI" sz="1400" i="1" dirty="0">
                <a:solidFill>
                  <a:srgbClr val="000000"/>
                </a:solidFill>
                <a:latin typeface="Arial" panose="020B0604020202020204" pitchFamily="34" charset="0"/>
                <a:ea typeface="MS PGothic" panose="020B0600070205080204" pitchFamily="34" charset="-128"/>
                <a:cs typeface="Arial" panose="020B0604020202020204" pitchFamily="34" charset="0"/>
              </a:rPr>
              <a:t>Alzheimer’s Dementia 2021; European J Cardiology 2022</a:t>
            </a:r>
          </a:p>
        </p:txBody>
      </p:sp>
      <p:pic>
        <p:nvPicPr>
          <p:cNvPr id="27" name="Picture 26">
            <a:extLst>
              <a:ext uri="{FF2B5EF4-FFF2-40B4-BE49-F238E27FC236}">
                <a16:creationId xmlns:a16="http://schemas.microsoft.com/office/drawing/2014/main" id="{CDEEE06F-E9E1-45C7-80E8-E8D243BBC5A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60852" y="1033641"/>
            <a:ext cx="1424611" cy="125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F7EF5439-68C2-44D5-99A0-11B83F69C350}"/>
              </a:ext>
            </a:extLst>
          </p:cNvPr>
          <p:cNvPicPr>
            <a:picLocks noChangeAspect="1"/>
          </p:cNvPicPr>
          <p:nvPr/>
        </p:nvPicPr>
        <p:blipFill rotWithShape="1">
          <a:blip r:embed="rId15"/>
          <a:srcRect l="4238" t="5364" r="5689"/>
          <a:stretch/>
        </p:blipFill>
        <p:spPr>
          <a:xfrm>
            <a:off x="4608346" y="1209432"/>
            <a:ext cx="1643975" cy="934412"/>
          </a:xfrm>
          <a:prstGeom prst="rect">
            <a:avLst/>
          </a:prstGeom>
          <a:ln>
            <a:solidFill>
              <a:srgbClr val="B7E2FF"/>
            </a:solidFill>
          </a:ln>
        </p:spPr>
      </p:pic>
    </p:spTree>
    <p:extLst>
      <p:ext uri="{BB962C8B-B14F-4D97-AF65-F5344CB8AC3E}">
        <p14:creationId xmlns:p14="http://schemas.microsoft.com/office/powerpoint/2010/main" val="41517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686615-7A05-4092-A28C-660D6BBE7DF8}"/>
              </a:ext>
            </a:extLst>
          </p:cNvPr>
          <p:cNvPicPr>
            <a:picLocks noChangeAspect="1"/>
          </p:cNvPicPr>
          <p:nvPr/>
        </p:nvPicPr>
        <p:blipFill>
          <a:blip r:embed="rId3"/>
          <a:stretch>
            <a:fillRect/>
          </a:stretch>
        </p:blipFill>
        <p:spPr>
          <a:xfrm>
            <a:off x="5025516" y="1195520"/>
            <a:ext cx="6876000" cy="4945930"/>
          </a:xfrm>
          <a:prstGeom prst="rect">
            <a:avLst/>
          </a:prstGeom>
        </p:spPr>
      </p:pic>
      <p:sp>
        <p:nvSpPr>
          <p:cNvPr id="9" name="Title 1">
            <a:extLst>
              <a:ext uri="{FF2B5EF4-FFF2-40B4-BE49-F238E27FC236}">
                <a16:creationId xmlns:a16="http://schemas.microsoft.com/office/drawing/2014/main" id="{D31ADC07-03A3-4A68-8D18-5DCBE3FE1E04}"/>
              </a:ext>
            </a:extLst>
          </p:cNvPr>
          <p:cNvSpPr txBox="1">
            <a:spLocks/>
          </p:cNvSpPr>
          <p:nvPr/>
        </p:nvSpPr>
        <p:spPr>
          <a:xfrm>
            <a:off x="3906017" y="157472"/>
            <a:ext cx="4379965" cy="718810"/>
          </a:xfrm>
          <a:prstGeom prst="rect">
            <a:avLst/>
          </a:prstGeom>
        </p:spPr>
        <p:txBody>
          <a:bodyPr vert="horz" lIns="91440" tIns="45720" rIns="91440" bIns="45720" rtlCol="0" anchor="b">
            <a:normAutofit/>
          </a:bodyPr>
          <a:lstStyle>
            <a:lvl1pPr algn="ctr" defTabSz="914400" rtl="0" eaLnBrk="1" latinLnBrk="0" hangingPunct="1">
              <a:lnSpc>
                <a:spcPct val="85000"/>
              </a:lnSpc>
              <a:spcBef>
                <a:spcPct val="0"/>
              </a:spcBef>
              <a:buNone/>
              <a:defRPr sz="3600" b="1" kern="1200" spc="-50" baseline="0">
                <a:solidFill>
                  <a:schemeClr val="tx1">
                    <a:lumMod val="75000"/>
                    <a:lumOff val="25000"/>
                  </a:schemeClr>
                </a:solidFill>
                <a:latin typeface="+mj-lt"/>
                <a:ea typeface="+mj-ea"/>
                <a:cs typeface="+mj-cs"/>
              </a:defRPr>
            </a:lvl1pPr>
          </a:lstStyle>
          <a:p>
            <a:r>
              <a:rPr lang="en-GB" dirty="0"/>
              <a:t>The Mission</a:t>
            </a:r>
          </a:p>
        </p:txBody>
      </p:sp>
      <p:sp>
        <p:nvSpPr>
          <p:cNvPr id="4" name="TextBox 3">
            <a:extLst>
              <a:ext uri="{FF2B5EF4-FFF2-40B4-BE49-F238E27FC236}">
                <a16:creationId xmlns:a16="http://schemas.microsoft.com/office/drawing/2014/main" id="{AFCA61CA-1A9B-49D7-BC5C-8CA0973FFD84}"/>
              </a:ext>
            </a:extLst>
          </p:cNvPr>
          <p:cNvSpPr txBox="1"/>
          <p:nvPr/>
        </p:nvSpPr>
        <p:spPr>
          <a:xfrm>
            <a:off x="5035656" y="6192786"/>
            <a:ext cx="2181046" cy="324000"/>
          </a:xfrm>
          <a:prstGeom prst="rect">
            <a:avLst/>
          </a:prstGeom>
          <a:solidFill>
            <a:schemeClr val="accent6">
              <a:lumMod val="75000"/>
            </a:schemeClr>
          </a:solidFill>
        </p:spPr>
        <p:txBody>
          <a:bodyPr wrap="none" rtlCol="0">
            <a:spAutoFit/>
          </a:bodyPr>
          <a:lstStyle/>
          <a:p>
            <a:r>
              <a:rPr lang="en-GB" dirty="0">
                <a:solidFill>
                  <a:schemeClr val="bg1"/>
                </a:solidFill>
              </a:rPr>
              <a:t>WP: Work Package</a:t>
            </a:r>
          </a:p>
        </p:txBody>
      </p:sp>
      <p:sp>
        <p:nvSpPr>
          <p:cNvPr id="12" name="TextBox 11">
            <a:extLst>
              <a:ext uri="{FF2B5EF4-FFF2-40B4-BE49-F238E27FC236}">
                <a16:creationId xmlns:a16="http://schemas.microsoft.com/office/drawing/2014/main" id="{4E700C10-FB78-4D3B-9800-BD7C293F2116}"/>
              </a:ext>
            </a:extLst>
          </p:cNvPr>
          <p:cNvSpPr txBox="1"/>
          <p:nvPr/>
        </p:nvSpPr>
        <p:spPr>
          <a:xfrm>
            <a:off x="297735" y="1672697"/>
            <a:ext cx="4554486" cy="4430765"/>
          </a:xfrm>
          <a:prstGeom prst="rect">
            <a:avLst/>
          </a:prstGeom>
          <a:noFill/>
        </p:spPr>
        <p:txBody>
          <a:bodyPr wrap="square">
            <a:spAutoFit/>
          </a:bodyPr>
          <a:lstStyle/>
          <a:p>
            <a:pPr>
              <a:lnSpc>
                <a:spcPts val="3800"/>
              </a:lnSpc>
            </a:pPr>
            <a:r>
              <a:rPr lang="en-GB" sz="2550" dirty="0"/>
              <a:t>Our mission is</a:t>
            </a:r>
          </a:p>
          <a:p>
            <a:pPr>
              <a:lnSpc>
                <a:spcPts val="3800"/>
              </a:lnSpc>
            </a:pPr>
            <a:r>
              <a:rPr lang="en-GB" sz="2550" dirty="0"/>
              <a:t>to develop, test and validate methods and tools supporting Precision Prevention of Alzheimer´s disease and dementia through multidomain interventions, including both non-pharmacological and pharmacological interventions.</a:t>
            </a:r>
          </a:p>
        </p:txBody>
      </p:sp>
      <p:sp>
        <p:nvSpPr>
          <p:cNvPr id="13" name="TextBox 12">
            <a:extLst>
              <a:ext uri="{FF2B5EF4-FFF2-40B4-BE49-F238E27FC236}">
                <a16:creationId xmlns:a16="http://schemas.microsoft.com/office/drawing/2014/main" id="{A1F8AE41-5C9A-4461-8039-B8BCA72CA358}"/>
              </a:ext>
            </a:extLst>
          </p:cNvPr>
          <p:cNvSpPr txBox="1"/>
          <p:nvPr/>
        </p:nvSpPr>
        <p:spPr>
          <a:xfrm>
            <a:off x="7272492" y="6202616"/>
            <a:ext cx="1633781" cy="324000"/>
          </a:xfrm>
          <a:prstGeom prst="rect">
            <a:avLst/>
          </a:prstGeom>
          <a:solidFill>
            <a:schemeClr val="accent6">
              <a:lumMod val="20000"/>
              <a:lumOff val="80000"/>
            </a:schemeClr>
          </a:solidFill>
        </p:spPr>
        <p:txBody>
          <a:bodyPr wrap="none" rtlCol="0">
            <a:spAutoFit/>
          </a:bodyPr>
          <a:lstStyle/>
          <a:p>
            <a:r>
              <a:rPr lang="en-GB" dirty="0"/>
              <a:t>D: Deliverable</a:t>
            </a:r>
          </a:p>
        </p:txBody>
      </p:sp>
      <p:sp>
        <p:nvSpPr>
          <p:cNvPr id="14" name="TextBox 13">
            <a:extLst>
              <a:ext uri="{FF2B5EF4-FFF2-40B4-BE49-F238E27FC236}">
                <a16:creationId xmlns:a16="http://schemas.microsoft.com/office/drawing/2014/main" id="{CC6B9D85-1AC7-46C9-B1C3-11719C82D0DB}"/>
              </a:ext>
            </a:extLst>
          </p:cNvPr>
          <p:cNvSpPr txBox="1"/>
          <p:nvPr/>
        </p:nvSpPr>
        <p:spPr>
          <a:xfrm>
            <a:off x="9515475" y="6162054"/>
            <a:ext cx="2457450" cy="369332"/>
          </a:xfrm>
          <a:prstGeom prst="rect">
            <a:avLst/>
          </a:prstGeom>
          <a:noFill/>
        </p:spPr>
        <p:txBody>
          <a:bodyPr wrap="square">
            <a:spAutoFit/>
          </a:bodyPr>
          <a:lstStyle/>
          <a:p>
            <a:r>
              <a:rPr lang="en-GB" dirty="0">
                <a:solidFill>
                  <a:schemeClr val="accent6">
                    <a:lumMod val="60000"/>
                    <a:lumOff val="40000"/>
                  </a:schemeClr>
                </a:solidFill>
                <a:hlinkClick r:id="rId4">
                  <a:extLst>
                    <a:ext uri="{A12FA001-AC4F-418D-AE19-62706E023703}">
                      <ahyp:hlinkClr xmlns:ahyp="http://schemas.microsoft.com/office/drawing/2018/hyperlinkcolor" val="tx"/>
                    </a:ext>
                  </a:extLst>
                </a:hlinkClick>
              </a:rPr>
              <a:t>https://eufingers.com/</a:t>
            </a:r>
            <a:r>
              <a:rPr lang="en-GB" dirty="0">
                <a:solidFill>
                  <a:schemeClr val="accent6">
                    <a:lumMod val="60000"/>
                    <a:lumOff val="40000"/>
                  </a:schemeClr>
                </a:solidFill>
              </a:rPr>
              <a:t> </a:t>
            </a:r>
          </a:p>
        </p:txBody>
      </p:sp>
    </p:spTree>
    <p:extLst>
      <p:ext uri="{BB962C8B-B14F-4D97-AF65-F5344CB8AC3E}">
        <p14:creationId xmlns:p14="http://schemas.microsoft.com/office/powerpoint/2010/main" val="190198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C6ADB1-4841-4350-9DE7-468D32D55DEC}"/>
              </a:ext>
            </a:extLst>
          </p:cNvPr>
          <p:cNvSpPr txBox="1">
            <a:spLocks/>
          </p:cNvSpPr>
          <p:nvPr/>
        </p:nvSpPr>
        <p:spPr>
          <a:xfrm>
            <a:off x="3906017" y="157472"/>
            <a:ext cx="4379965" cy="718810"/>
          </a:xfrm>
          <a:prstGeom prst="rect">
            <a:avLst/>
          </a:prstGeom>
        </p:spPr>
        <p:txBody>
          <a:bodyPr vert="horz" lIns="91440" tIns="45720" rIns="91440" bIns="45720" rtlCol="0" anchor="b">
            <a:normAutofit/>
          </a:bodyPr>
          <a:lstStyle>
            <a:lvl1pPr algn="ctr" defTabSz="914400" rtl="0" eaLnBrk="1" latinLnBrk="0" hangingPunct="1">
              <a:lnSpc>
                <a:spcPct val="85000"/>
              </a:lnSpc>
              <a:spcBef>
                <a:spcPct val="0"/>
              </a:spcBef>
              <a:buNone/>
              <a:defRPr sz="3600" b="1" kern="1200" spc="-50" baseline="0">
                <a:solidFill>
                  <a:schemeClr val="tx1">
                    <a:lumMod val="75000"/>
                    <a:lumOff val="25000"/>
                  </a:schemeClr>
                </a:solidFill>
                <a:latin typeface="+mj-lt"/>
                <a:ea typeface="+mj-ea"/>
                <a:cs typeface="+mj-cs"/>
              </a:defRPr>
            </a:lvl1pPr>
          </a:lstStyle>
          <a:p>
            <a:r>
              <a:rPr lang="en-GB" dirty="0"/>
              <a:t>Successes</a:t>
            </a:r>
          </a:p>
        </p:txBody>
      </p:sp>
      <p:sp>
        <p:nvSpPr>
          <p:cNvPr id="8" name="TextBox 7">
            <a:extLst>
              <a:ext uri="{FF2B5EF4-FFF2-40B4-BE49-F238E27FC236}">
                <a16:creationId xmlns:a16="http://schemas.microsoft.com/office/drawing/2014/main" id="{E92DF2AE-FD92-4575-A1AC-E7CF35E8A363}"/>
              </a:ext>
            </a:extLst>
          </p:cNvPr>
          <p:cNvSpPr txBox="1"/>
          <p:nvPr/>
        </p:nvSpPr>
        <p:spPr>
          <a:xfrm>
            <a:off x="9534726" y="6507918"/>
            <a:ext cx="2457450" cy="369332"/>
          </a:xfrm>
          <a:prstGeom prst="rect">
            <a:avLst/>
          </a:prstGeom>
          <a:noFill/>
        </p:spPr>
        <p:txBody>
          <a:bodyPr wrap="squar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https://eufingers.com/</a:t>
            </a:r>
            <a:r>
              <a:rPr lang="en-GB" dirty="0">
                <a:solidFill>
                  <a:schemeClr val="bg1"/>
                </a:solidFill>
              </a:rPr>
              <a:t> </a:t>
            </a:r>
          </a:p>
        </p:txBody>
      </p:sp>
      <p:sp>
        <p:nvSpPr>
          <p:cNvPr id="11" name="TextBox 10">
            <a:extLst>
              <a:ext uri="{FF2B5EF4-FFF2-40B4-BE49-F238E27FC236}">
                <a16:creationId xmlns:a16="http://schemas.microsoft.com/office/drawing/2014/main" id="{51BF9791-4437-435F-B34A-D9BC0D128735}"/>
              </a:ext>
            </a:extLst>
          </p:cNvPr>
          <p:cNvSpPr txBox="1"/>
          <p:nvPr/>
        </p:nvSpPr>
        <p:spPr>
          <a:xfrm>
            <a:off x="228446" y="1482770"/>
            <a:ext cx="11736000" cy="955903"/>
          </a:xfrm>
          <a:prstGeom prst="rect">
            <a:avLst/>
          </a:prstGeom>
          <a:solidFill>
            <a:schemeClr val="bg1"/>
          </a:solidFill>
          <a:ln w="19050">
            <a:solidFill>
              <a:srgbClr val="27859B"/>
            </a:solidFill>
          </a:ln>
        </p:spPr>
        <p:txBody>
          <a:bodyPr wrap="square" rtlCol="0">
            <a:spAutoFit/>
          </a:bodyPr>
          <a:lstStyle/>
          <a:p>
            <a:pPr defTabSz="914400" eaLnBrk="0" fontAlgn="base" hangingPunct="0">
              <a:spcBef>
                <a:spcPct val="0"/>
              </a:spcBef>
              <a:spcAft>
                <a:spcPts val="600"/>
              </a:spcAft>
            </a:pPr>
            <a:r>
              <a:rPr lang="en-US" sz="1600" b="1" dirty="0">
                <a:solidFill>
                  <a:srgbClr val="27859B"/>
                </a:solidFill>
                <a:ea typeface="ＭＳ Ｐゴシック" panose="020B0600070205080204" pitchFamily="34" charset="-128"/>
              </a:rPr>
              <a:t>Consortium expansion in the post-grant phase</a:t>
            </a:r>
            <a:r>
              <a:rPr lang="en-US" sz="1600" dirty="0">
                <a:solidFill>
                  <a:srgbClr val="000000"/>
                </a:solidFill>
                <a:ea typeface="ＭＳ Ｐゴシック" panose="020B0600070205080204" pitchFamily="34" charset="-128"/>
              </a:rPr>
              <a:t> </a:t>
            </a:r>
          </a:p>
          <a:p>
            <a:pPr defTabSz="914400" eaLnBrk="0" fontAlgn="base" hangingPunct="0">
              <a:lnSpc>
                <a:spcPts val="2200"/>
              </a:lnSpc>
              <a:spcBef>
                <a:spcPct val="0"/>
              </a:spcBef>
            </a:pPr>
            <a:r>
              <a:rPr lang="en-US" sz="1600" dirty="0">
                <a:solidFill>
                  <a:srgbClr val="000000"/>
                </a:solidFill>
                <a:ea typeface="ＭＳ Ｐゴシック" panose="020B0600070205080204" pitchFamily="34" charset="-128"/>
              </a:rPr>
              <a:t>JPND widening approach: Hungary: National Institute of Clinical Neurosciences &amp; Semmelweis University</a:t>
            </a:r>
          </a:p>
          <a:p>
            <a:pPr defTabSz="914400" eaLnBrk="0" fontAlgn="base" hangingPunct="0">
              <a:lnSpc>
                <a:spcPts val="2200"/>
              </a:lnSpc>
              <a:spcBef>
                <a:spcPct val="0"/>
              </a:spcBef>
            </a:pPr>
            <a:r>
              <a:rPr lang="en-US" sz="1600" dirty="0">
                <a:solidFill>
                  <a:srgbClr val="000000"/>
                </a:solidFill>
                <a:ea typeface="ＭＳ Ｐゴシック" panose="020B0600070205080204" pitchFamily="34" charset="-128"/>
              </a:rPr>
              <a:t>Consortium pro-active work: Spain CITA Alzheimer Foundation; Luxembourg University (external collaborators, own fundings)</a:t>
            </a:r>
          </a:p>
        </p:txBody>
      </p:sp>
      <p:sp>
        <p:nvSpPr>
          <p:cNvPr id="12" name="TextBox 11">
            <a:extLst>
              <a:ext uri="{FF2B5EF4-FFF2-40B4-BE49-F238E27FC236}">
                <a16:creationId xmlns:a16="http://schemas.microsoft.com/office/drawing/2014/main" id="{13548F2C-03A1-4261-B089-6337239B9B6A}"/>
              </a:ext>
            </a:extLst>
          </p:cNvPr>
          <p:cNvSpPr txBox="1"/>
          <p:nvPr/>
        </p:nvSpPr>
        <p:spPr>
          <a:xfrm>
            <a:off x="847029" y="2417088"/>
            <a:ext cx="10924673" cy="396000"/>
          </a:xfrm>
          <a:prstGeom prst="rect">
            <a:avLst/>
          </a:prstGeom>
          <a:solidFill>
            <a:schemeClr val="accent6">
              <a:lumMod val="20000"/>
              <a:lumOff val="80000"/>
            </a:schemeClr>
          </a:solidFill>
        </p:spPr>
        <p:txBody>
          <a:bodyPr wrap="square" rtlCol="0">
            <a:spAutoFit/>
          </a:bodyPr>
          <a:lstStyle/>
          <a:p>
            <a:r>
              <a:rPr lang="en-GB" sz="1600" dirty="0"/>
              <a:t>EU-FINGERS Cohorts: 5 RCTs (4 multidomain, N=2000+ subjects), plus 7 Observational Cohorts (N=16000+ subjects)</a:t>
            </a:r>
          </a:p>
        </p:txBody>
      </p:sp>
      <p:sp>
        <p:nvSpPr>
          <p:cNvPr id="6" name="TextBox 5">
            <a:extLst>
              <a:ext uri="{FF2B5EF4-FFF2-40B4-BE49-F238E27FC236}">
                <a16:creationId xmlns:a16="http://schemas.microsoft.com/office/drawing/2014/main" id="{D72C73AF-BC2C-42F9-83D9-6C1E5997B4C3}"/>
              </a:ext>
            </a:extLst>
          </p:cNvPr>
          <p:cNvSpPr txBox="1"/>
          <p:nvPr/>
        </p:nvSpPr>
        <p:spPr>
          <a:xfrm>
            <a:off x="228000" y="3296238"/>
            <a:ext cx="11736000" cy="955903"/>
          </a:xfrm>
          <a:prstGeom prst="rect">
            <a:avLst/>
          </a:prstGeom>
          <a:solidFill>
            <a:schemeClr val="bg1"/>
          </a:solidFill>
          <a:ln w="19050">
            <a:solidFill>
              <a:srgbClr val="27859B"/>
            </a:solidFill>
          </a:ln>
        </p:spPr>
        <p:txBody>
          <a:bodyPr wrap="square" rtlCol="0">
            <a:spAutoFit/>
          </a:bodyPr>
          <a:lstStyle/>
          <a:p>
            <a:pPr defTabSz="914400" eaLnBrk="0" fontAlgn="base" hangingPunct="0">
              <a:spcBef>
                <a:spcPct val="0"/>
              </a:spcBef>
              <a:spcAft>
                <a:spcPts val="600"/>
              </a:spcAft>
            </a:pPr>
            <a:r>
              <a:rPr lang="en-US" sz="1600" b="1" dirty="0">
                <a:solidFill>
                  <a:srgbClr val="27859B"/>
                </a:solidFill>
                <a:ea typeface="ＭＳ Ｐゴシック" panose="020B0600070205080204" pitchFamily="34" charset="-128"/>
              </a:rPr>
              <a:t>Scientific Activity: models for prediction of brain pathology and cognitive decline</a:t>
            </a:r>
            <a:r>
              <a:rPr lang="en-US" sz="1600" dirty="0">
                <a:solidFill>
                  <a:srgbClr val="000000"/>
                </a:solidFill>
                <a:ea typeface="ＭＳ Ｐゴシック" panose="020B0600070205080204" pitchFamily="34" charset="-128"/>
              </a:rPr>
              <a:t> </a:t>
            </a:r>
          </a:p>
          <a:p>
            <a:pPr defTabSz="914400" eaLnBrk="0" fontAlgn="base" hangingPunct="0">
              <a:lnSpc>
                <a:spcPts val="2200"/>
              </a:lnSpc>
              <a:spcBef>
                <a:spcPct val="0"/>
              </a:spcBef>
            </a:pPr>
            <a:r>
              <a:rPr lang="en-US" sz="1600" dirty="0">
                <a:solidFill>
                  <a:srgbClr val="000000"/>
                </a:solidFill>
                <a:ea typeface="ＭＳ Ｐゴシック" panose="020B0600070205080204" pitchFamily="34" charset="-128"/>
              </a:rPr>
              <a:t>Results from multiple cohorts (cross-validations planned: e.g., blood-based markers, EEG, Disease State Index) on predictors of neuropathology and cognitive changes</a:t>
            </a:r>
          </a:p>
        </p:txBody>
      </p:sp>
      <p:sp>
        <p:nvSpPr>
          <p:cNvPr id="9" name="TextBox 8">
            <a:extLst>
              <a:ext uri="{FF2B5EF4-FFF2-40B4-BE49-F238E27FC236}">
                <a16:creationId xmlns:a16="http://schemas.microsoft.com/office/drawing/2014/main" id="{628E225E-7592-4286-ADD2-E5985677ED29}"/>
              </a:ext>
            </a:extLst>
          </p:cNvPr>
          <p:cNvSpPr txBox="1"/>
          <p:nvPr/>
        </p:nvSpPr>
        <p:spPr>
          <a:xfrm>
            <a:off x="228000" y="4736825"/>
            <a:ext cx="11736000" cy="1520160"/>
          </a:xfrm>
          <a:prstGeom prst="rect">
            <a:avLst/>
          </a:prstGeom>
          <a:solidFill>
            <a:schemeClr val="bg1"/>
          </a:solidFill>
          <a:ln w="19050">
            <a:solidFill>
              <a:srgbClr val="27859B"/>
            </a:solidFill>
          </a:ln>
        </p:spPr>
        <p:txBody>
          <a:bodyPr wrap="square" rtlCol="0">
            <a:spAutoFit/>
          </a:bodyPr>
          <a:lstStyle/>
          <a:p>
            <a:pPr defTabSz="914400" eaLnBrk="0" fontAlgn="base" hangingPunct="0">
              <a:spcBef>
                <a:spcPct val="0"/>
              </a:spcBef>
              <a:spcAft>
                <a:spcPts val="600"/>
              </a:spcAft>
            </a:pPr>
            <a:r>
              <a:rPr lang="en-US" sz="1600" b="1" dirty="0">
                <a:solidFill>
                  <a:srgbClr val="27859B"/>
                </a:solidFill>
                <a:ea typeface="ＭＳ Ｐゴシック" panose="020B0600070205080204" pitchFamily="34" charset="-128"/>
              </a:rPr>
              <a:t>Scientific Activity: models for prediction of response to preventive interventions</a:t>
            </a:r>
            <a:r>
              <a:rPr lang="en-US" sz="1600" dirty="0">
                <a:solidFill>
                  <a:srgbClr val="000000"/>
                </a:solidFill>
                <a:ea typeface="ＭＳ Ｐゴシック" panose="020B0600070205080204" pitchFamily="34" charset="-128"/>
              </a:rPr>
              <a:t> </a:t>
            </a:r>
          </a:p>
          <a:p>
            <a:pPr defTabSz="914400" eaLnBrk="0" fontAlgn="base" hangingPunct="0">
              <a:lnSpc>
                <a:spcPts val="2200"/>
              </a:lnSpc>
              <a:spcBef>
                <a:spcPct val="0"/>
              </a:spcBef>
            </a:pPr>
            <a:r>
              <a:rPr lang="en-US" sz="1600" dirty="0">
                <a:solidFill>
                  <a:srgbClr val="000000"/>
                </a:solidFill>
                <a:ea typeface="ＭＳ Ｐゴシック" panose="020B0600070205080204" pitchFamily="34" charset="-128"/>
              </a:rPr>
              <a:t>FINGER and </a:t>
            </a:r>
            <a:r>
              <a:rPr lang="en-US" sz="1600" dirty="0" err="1">
                <a:solidFill>
                  <a:srgbClr val="000000"/>
                </a:solidFill>
                <a:ea typeface="ＭＳ Ｐゴシック" panose="020B0600070205080204" pitchFamily="34" charset="-128"/>
              </a:rPr>
              <a:t>LipiDiet</a:t>
            </a:r>
            <a:r>
              <a:rPr lang="en-US" sz="1600" dirty="0">
                <a:solidFill>
                  <a:srgbClr val="000000"/>
                </a:solidFill>
                <a:ea typeface="ＭＳ Ｐゴシック" panose="020B0600070205080204" pitchFamily="34" charset="-128"/>
              </a:rPr>
              <a:t> RCTs long-term follow-ups: </a:t>
            </a:r>
            <a:r>
              <a:rPr lang="en-US" sz="1600" b="1" dirty="0">
                <a:solidFill>
                  <a:srgbClr val="000000"/>
                </a:solidFill>
                <a:ea typeface="ＭＳ Ｐゴシック" panose="020B0600070205080204" pitchFamily="34" charset="-128"/>
              </a:rPr>
              <a:t>Predictors of response </a:t>
            </a:r>
            <a:r>
              <a:rPr lang="en-US" sz="1600" dirty="0">
                <a:solidFill>
                  <a:srgbClr val="000000"/>
                </a:solidFill>
                <a:ea typeface="ＭＳ Ｐゴシック" panose="020B0600070205080204" pitchFamily="34" charset="-128"/>
              </a:rPr>
              <a:t>include Adherence, Level of change in risk factors profile, Genetic make-up (AD PRS), Rate of brain structural change. </a:t>
            </a:r>
            <a:br>
              <a:rPr lang="en-US" sz="1600" dirty="0">
                <a:solidFill>
                  <a:srgbClr val="000000"/>
                </a:solidFill>
                <a:ea typeface="ＭＳ Ｐゴシック" panose="020B0600070205080204" pitchFamily="34" charset="-128"/>
              </a:rPr>
            </a:br>
            <a:r>
              <a:rPr lang="en-US" sz="1600" b="1" dirty="0">
                <a:solidFill>
                  <a:srgbClr val="000000"/>
                </a:solidFill>
                <a:ea typeface="ＭＳ Ｐゴシック" panose="020B0600070205080204" pitchFamily="34" charset="-128"/>
              </a:rPr>
              <a:t>Efficacy of interventions</a:t>
            </a:r>
            <a:r>
              <a:rPr lang="en-US" sz="1600" dirty="0">
                <a:solidFill>
                  <a:srgbClr val="000000"/>
                </a:solidFill>
                <a:ea typeface="ＭＳ Ｐゴシック" panose="020B0600070205080204" pitchFamily="34" charset="-128"/>
              </a:rPr>
              <a:t>: cognition, long-term maintenance of healthy lifestyle, improvement of non-cognitive outcomes (</a:t>
            </a:r>
            <a:r>
              <a:rPr lang="en-US" sz="1600" dirty="0" err="1">
                <a:solidFill>
                  <a:srgbClr val="000000"/>
                </a:solidFill>
                <a:ea typeface="ＭＳ Ｐゴシック" panose="020B0600070205080204" pitchFamily="34" charset="-128"/>
              </a:rPr>
              <a:t>eg</a:t>
            </a:r>
            <a:r>
              <a:rPr lang="en-US" sz="1600" dirty="0">
                <a:solidFill>
                  <a:srgbClr val="000000"/>
                </a:solidFill>
                <a:ea typeface="ＭＳ Ｐゴシック" panose="020B0600070205080204" pitchFamily="34" charset="-128"/>
              </a:rPr>
              <a:t> cardiovascular disease, multimorbidity), cost-effectiveness.</a:t>
            </a:r>
          </a:p>
        </p:txBody>
      </p:sp>
      <p:sp>
        <p:nvSpPr>
          <p:cNvPr id="13" name="Oval 12">
            <a:extLst>
              <a:ext uri="{FF2B5EF4-FFF2-40B4-BE49-F238E27FC236}">
                <a16:creationId xmlns:a16="http://schemas.microsoft.com/office/drawing/2014/main" id="{55E17A20-DB96-4963-BEAA-F0938B4E0BE1}"/>
              </a:ext>
            </a:extLst>
          </p:cNvPr>
          <p:cNvSpPr/>
          <p:nvPr/>
        </p:nvSpPr>
        <p:spPr>
          <a:xfrm>
            <a:off x="9784631" y="267382"/>
            <a:ext cx="756000" cy="75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dirty="0"/>
              <a:t>PPI input</a:t>
            </a:r>
          </a:p>
        </p:txBody>
      </p:sp>
    </p:spTree>
    <p:extLst>
      <p:ext uri="{BB962C8B-B14F-4D97-AF65-F5344CB8AC3E}">
        <p14:creationId xmlns:p14="http://schemas.microsoft.com/office/powerpoint/2010/main" val="263148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C6ADB1-4841-4350-9DE7-468D32D55DEC}"/>
              </a:ext>
            </a:extLst>
          </p:cNvPr>
          <p:cNvSpPr txBox="1">
            <a:spLocks/>
          </p:cNvSpPr>
          <p:nvPr/>
        </p:nvSpPr>
        <p:spPr>
          <a:xfrm>
            <a:off x="3906017" y="157472"/>
            <a:ext cx="4379965" cy="718810"/>
          </a:xfrm>
          <a:prstGeom prst="rect">
            <a:avLst/>
          </a:prstGeom>
        </p:spPr>
        <p:txBody>
          <a:bodyPr vert="horz" lIns="91440" tIns="45720" rIns="91440" bIns="45720" rtlCol="0" anchor="b">
            <a:normAutofit/>
          </a:bodyPr>
          <a:lstStyle>
            <a:lvl1pPr algn="ctr" defTabSz="914400" rtl="0" eaLnBrk="1" latinLnBrk="0" hangingPunct="1">
              <a:lnSpc>
                <a:spcPct val="85000"/>
              </a:lnSpc>
              <a:spcBef>
                <a:spcPct val="0"/>
              </a:spcBef>
              <a:buNone/>
              <a:defRPr sz="3600" b="1" kern="1200" spc="-50" baseline="0">
                <a:solidFill>
                  <a:schemeClr val="tx1">
                    <a:lumMod val="75000"/>
                    <a:lumOff val="25000"/>
                  </a:schemeClr>
                </a:solidFill>
                <a:latin typeface="+mj-lt"/>
                <a:ea typeface="+mj-ea"/>
                <a:cs typeface="+mj-cs"/>
              </a:defRPr>
            </a:lvl1pPr>
          </a:lstStyle>
          <a:p>
            <a:r>
              <a:rPr lang="en-GB" dirty="0"/>
              <a:t>Successes</a:t>
            </a:r>
          </a:p>
        </p:txBody>
      </p:sp>
      <p:sp>
        <p:nvSpPr>
          <p:cNvPr id="8" name="TextBox 7">
            <a:extLst>
              <a:ext uri="{FF2B5EF4-FFF2-40B4-BE49-F238E27FC236}">
                <a16:creationId xmlns:a16="http://schemas.microsoft.com/office/drawing/2014/main" id="{E92DF2AE-FD92-4575-A1AC-E7CF35E8A363}"/>
              </a:ext>
            </a:extLst>
          </p:cNvPr>
          <p:cNvSpPr txBox="1"/>
          <p:nvPr/>
        </p:nvSpPr>
        <p:spPr>
          <a:xfrm>
            <a:off x="9534726" y="6507918"/>
            <a:ext cx="2457450" cy="369332"/>
          </a:xfrm>
          <a:prstGeom prst="rect">
            <a:avLst/>
          </a:prstGeom>
          <a:noFill/>
        </p:spPr>
        <p:txBody>
          <a:bodyPr wrap="squar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https://eufingers.com/</a:t>
            </a:r>
            <a:r>
              <a:rPr lang="en-GB" dirty="0">
                <a:solidFill>
                  <a:schemeClr val="bg1"/>
                </a:solidFill>
              </a:rPr>
              <a:t> </a:t>
            </a:r>
          </a:p>
        </p:txBody>
      </p:sp>
      <p:sp>
        <p:nvSpPr>
          <p:cNvPr id="10" name="TextBox 9">
            <a:extLst>
              <a:ext uri="{FF2B5EF4-FFF2-40B4-BE49-F238E27FC236}">
                <a16:creationId xmlns:a16="http://schemas.microsoft.com/office/drawing/2014/main" id="{560B383B-D251-4113-8114-CADCC078EFC2}"/>
              </a:ext>
            </a:extLst>
          </p:cNvPr>
          <p:cNvSpPr txBox="1"/>
          <p:nvPr/>
        </p:nvSpPr>
        <p:spPr>
          <a:xfrm>
            <a:off x="192000" y="1327866"/>
            <a:ext cx="11808000" cy="1766381"/>
          </a:xfrm>
          <a:prstGeom prst="rect">
            <a:avLst/>
          </a:prstGeom>
          <a:solidFill>
            <a:schemeClr val="bg1"/>
          </a:solidFill>
          <a:ln w="19050">
            <a:solidFill>
              <a:srgbClr val="27859B"/>
            </a:solidFill>
          </a:ln>
        </p:spPr>
        <p:txBody>
          <a:bodyPr wrap="square" rtlCol="0">
            <a:spAutoFit/>
          </a:bodyPr>
          <a:lstStyle/>
          <a:p>
            <a:pPr defTabSz="914400" eaLnBrk="0" fontAlgn="base" hangingPunct="0">
              <a:spcAft>
                <a:spcPts val="600"/>
              </a:spcAft>
            </a:pPr>
            <a:r>
              <a:rPr lang="en-US" sz="1600" b="1" dirty="0">
                <a:solidFill>
                  <a:srgbClr val="27859B"/>
                </a:solidFill>
                <a:ea typeface="ＭＳ Ｐゴシック" panose="020B0600070205080204" pitchFamily="34" charset="-128"/>
              </a:rPr>
              <a:t>Scientific Activity: RCT Master Protocol and Protocol for multidomain intervention based on non-pharma &amp; pharma intervention</a:t>
            </a:r>
            <a:r>
              <a:rPr lang="en-US" sz="1600" dirty="0">
                <a:solidFill>
                  <a:srgbClr val="000000"/>
                </a:solidFill>
                <a:ea typeface="ＭＳ Ｐゴシック" panose="020B0600070205080204" pitchFamily="34" charset="-128"/>
              </a:rPr>
              <a:t> </a:t>
            </a:r>
          </a:p>
          <a:p>
            <a:pPr marL="87313" indent="-87313" defTabSz="914400" eaLnBrk="0" fontAlgn="base" hangingPunct="0">
              <a:lnSpc>
                <a:spcPts val="2200"/>
              </a:lnSpc>
              <a:spcBef>
                <a:spcPct val="0"/>
              </a:spcBef>
              <a:buFont typeface="Arial" panose="020B0604020202020204" pitchFamily="34" charset="0"/>
              <a:buChar char="•"/>
            </a:pPr>
            <a:r>
              <a:rPr lang="en-US" sz="1600" dirty="0">
                <a:solidFill>
                  <a:srgbClr val="000000"/>
                </a:solidFill>
                <a:ea typeface="ＭＳ Ｐゴシック" panose="020B0600070205080204" pitchFamily="34" charset="-128"/>
              </a:rPr>
              <a:t>Delivered: </a:t>
            </a:r>
            <a:r>
              <a:rPr lang="en-US" sz="1600" b="1" dirty="0">
                <a:solidFill>
                  <a:srgbClr val="000000"/>
                </a:solidFill>
                <a:ea typeface="ＭＳ Ｐゴシック" panose="020B0600070205080204" pitchFamily="34" charset="-128"/>
              </a:rPr>
              <a:t>Harmonization Guidelines </a:t>
            </a:r>
            <a:r>
              <a:rPr lang="en-US" sz="1600" dirty="0">
                <a:solidFill>
                  <a:srgbClr val="000000"/>
                </a:solidFill>
                <a:ea typeface="ＭＳ Ｐゴシック" panose="020B0600070205080204" pitchFamily="34" charset="-128"/>
              </a:rPr>
              <a:t>for multidomain RCTs for dementia prevention (live document, version 1)</a:t>
            </a:r>
          </a:p>
          <a:p>
            <a:pPr marL="87313" indent="-87313" defTabSz="914400" eaLnBrk="0" fontAlgn="base" hangingPunct="0">
              <a:lnSpc>
                <a:spcPts val="2200"/>
              </a:lnSpc>
              <a:spcBef>
                <a:spcPct val="0"/>
              </a:spcBef>
              <a:buFont typeface="Arial" panose="020B0604020202020204" pitchFamily="34" charset="0"/>
              <a:buChar char="•"/>
            </a:pPr>
            <a:r>
              <a:rPr lang="en-US" sz="1600" dirty="0">
                <a:solidFill>
                  <a:srgbClr val="000000"/>
                </a:solidFill>
                <a:ea typeface="ＭＳ Ｐゴシック" panose="020B0600070205080204" pitchFamily="34" charset="-128"/>
              </a:rPr>
              <a:t>New multidomain prevention RCT started in The Netherlands: </a:t>
            </a:r>
            <a:r>
              <a:rPr lang="en-US" sz="1600" b="1" dirty="0">
                <a:solidFill>
                  <a:srgbClr val="000000"/>
                </a:solidFill>
                <a:ea typeface="ＭＳ Ｐゴシック" panose="020B0600070205080204" pitchFamily="34" charset="-128"/>
              </a:rPr>
              <a:t>FINGER-NL</a:t>
            </a:r>
          </a:p>
          <a:p>
            <a:pPr marL="87313" indent="-87313" defTabSz="914400" eaLnBrk="0" fontAlgn="base" hangingPunct="0">
              <a:lnSpc>
                <a:spcPts val="2200"/>
              </a:lnSpc>
              <a:spcBef>
                <a:spcPct val="0"/>
              </a:spcBef>
              <a:buFont typeface="Arial" panose="020B0604020202020204" pitchFamily="34" charset="0"/>
              <a:buChar char="•"/>
            </a:pPr>
            <a:r>
              <a:rPr lang="en-US" sz="1600" dirty="0">
                <a:solidFill>
                  <a:srgbClr val="000000"/>
                </a:solidFill>
                <a:ea typeface="ＭＳ Ｐゴシック" panose="020B0600070205080204" pitchFamily="34" charset="-128"/>
              </a:rPr>
              <a:t>Delivered: </a:t>
            </a:r>
            <a:r>
              <a:rPr lang="en-US" sz="1600" b="1" dirty="0">
                <a:solidFill>
                  <a:srgbClr val="000000"/>
                </a:solidFill>
                <a:ea typeface="ＭＳ Ｐゴシック" panose="020B0600070205080204" pitchFamily="34" charset="-128"/>
              </a:rPr>
              <a:t>MET-FINGER RCT</a:t>
            </a:r>
            <a:r>
              <a:rPr lang="en-US" sz="1600" dirty="0">
                <a:solidFill>
                  <a:srgbClr val="000000"/>
                </a:solidFill>
                <a:ea typeface="ＭＳ Ｐゴシック" panose="020B0600070205080204" pitchFamily="34" charset="-128"/>
              </a:rPr>
              <a:t> protocol,</a:t>
            </a:r>
            <a:r>
              <a:rPr lang="en-GB" sz="1600" dirty="0">
                <a:solidFill>
                  <a:srgbClr val="000000"/>
                </a:solidFill>
                <a:ea typeface="ＭＳ Ｐゴシック" panose="020B0600070205080204" pitchFamily="34" charset="-128"/>
              </a:rPr>
              <a:t> Multimodal </a:t>
            </a:r>
            <a:r>
              <a:rPr lang="en-GB" sz="1600" dirty="0" err="1">
                <a:solidFill>
                  <a:srgbClr val="000000"/>
                </a:solidFill>
                <a:ea typeface="ＭＳ Ｐゴシック" panose="020B0600070205080204" pitchFamily="34" charset="-128"/>
              </a:rPr>
              <a:t>METformin</a:t>
            </a:r>
            <a:r>
              <a:rPr lang="en-GB" sz="1600" dirty="0">
                <a:solidFill>
                  <a:srgbClr val="000000"/>
                </a:solidFill>
                <a:ea typeface="ＭＳ Ｐゴシック" panose="020B0600070205080204" pitchFamily="34" charset="-128"/>
              </a:rPr>
              <a:t> and FINGER lifestyle intervention to prevent cognitive impairment and disability in older adults at risk for dementia</a:t>
            </a:r>
            <a:endParaRPr lang="en-US" sz="1600" dirty="0">
              <a:solidFill>
                <a:srgbClr val="000000"/>
              </a:solidFill>
              <a:ea typeface="ＭＳ Ｐゴシック" panose="020B0600070205080204" pitchFamily="34" charset="-128"/>
            </a:endParaRPr>
          </a:p>
        </p:txBody>
      </p:sp>
      <p:sp>
        <p:nvSpPr>
          <p:cNvPr id="13" name="Oval 12">
            <a:extLst>
              <a:ext uri="{FF2B5EF4-FFF2-40B4-BE49-F238E27FC236}">
                <a16:creationId xmlns:a16="http://schemas.microsoft.com/office/drawing/2014/main" id="{55E17A20-DB96-4963-BEAA-F0938B4E0BE1}"/>
              </a:ext>
            </a:extLst>
          </p:cNvPr>
          <p:cNvSpPr/>
          <p:nvPr/>
        </p:nvSpPr>
        <p:spPr>
          <a:xfrm>
            <a:off x="9784631" y="267382"/>
            <a:ext cx="756000" cy="75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dirty="0"/>
              <a:t>PPI input</a:t>
            </a:r>
          </a:p>
        </p:txBody>
      </p:sp>
      <p:sp>
        <p:nvSpPr>
          <p:cNvPr id="14" name="TextBox 13">
            <a:extLst>
              <a:ext uri="{FF2B5EF4-FFF2-40B4-BE49-F238E27FC236}">
                <a16:creationId xmlns:a16="http://schemas.microsoft.com/office/drawing/2014/main" id="{919D6B97-402B-4C60-B361-E9695DDA6D47}"/>
              </a:ext>
            </a:extLst>
          </p:cNvPr>
          <p:cNvSpPr txBox="1"/>
          <p:nvPr/>
        </p:nvSpPr>
        <p:spPr>
          <a:xfrm>
            <a:off x="228444" y="4282324"/>
            <a:ext cx="11736000" cy="1238031"/>
          </a:xfrm>
          <a:prstGeom prst="rect">
            <a:avLst/>
          </a:prstGeom>
          <a:solidFill>
            <a:schemeClr val="bg1"/>
          </a:solidFill>
          <a:ln w="19050">
            <a:solidFill>
              <a:srgbClr val="27859B"/>
            </a:solidFill>
          </a:ln>
        </p:spPr>
        <p:txBody>
          <a:bodyPr wrap="square" rtlCol="0">
            <a:spAutoFit/>
          </a:bodyPr>
          <a:lstStyle/>
          <a:p>
            <a:pPr defTabSz="914400" eaLnBrk="0" fontAlgn="base" hangingPunct="0">
              <a:spcBef>
                <a:spcPct val="0"/>
              </a:spcBef>
              <a:spcAft>
                <a:spcPts val="600"/>
              </a:spcAft>
            </a:pPr>
            <a:r>
              <a:rPr lang="en-US" sz="1600" b="1" dirty="0">
                <a:solidFill>
                  <a:srgbClr val="27859B"/>
                </a:solidFill>
                <a:ea typeface="ＭＳ Ｐゴシック" panose="020B0600070205080204" pitchFamily="34" charset="-128"/>
              </a:rPr>
              <a:t>Scientific Activity: Patients Perspective, and Public &amp; Patient Involvement</a:t>
            </a:r>
            <a:r>
              <a:rPr lang="en-US" sz="1600" dirty="0">
                <a:solidFill>
                  <a:srgbClr val="000000"/>
                </a:solidFill>
                <a:ea typeface="ＭＳ Ｐゴシック" panose="020B0600070205080204" pitchFamily="34" charset="-128"/>
              </a:rPr>
              <a:t> </a:t>
            </a:r>
          </a:p>
          <a:p>
            <a:pPr defTabSz="914400" eaLnBrk="0" fontAlgn="base" hangingPunct="0">
              <a:lnSpc>
                <a:spcPts val="2200"/>
              </a:lnSpc>
              <a:spcBef>
                <a:spcPct val="0"/>
              </a:spcBef>
            </a:pPr>
            <a:r>
              <a:rPr lang="en-GB" sz="1600" dirty="0">
                <a:solidFill>
                  <a:srgbClr val="000000"/>
                </a:solidFill>
                <a:ea typeface="ＭＳ Ｐゴシック" panose="020B0600070205080204" pitchFamily="34" charset="-128"/>
              </a:rPr>
              <a:t>Two mixed method studies: </a:t>
            </a:r>
            <a:r>
              <a:rPr lang="en-GB" sz="1600" dirty="0" err="1">
                <a:solidFill>
                  <a:srgbClr val="000000"/>
                </a:solidFill>
                <a:ea typeface="ＭＳ Ｐゴシック" panose="020B0600070205080204" pitchFamily="34" charset="-128"/>
              </a:rPr>
              <a:t>i</a:t>
            </a:r>
            <a:r>
              <a:rPr lang="en-GB" sz="1600" dirty="0">
                <a:solidFill>
                  <a:srgbClr val="000000"/>
                </a:solidFill>
                <a:ea typeface="ＭＳ Ｐゴシック" panose="020B0600070205080204" pitchFamily="34" charset="-128"/>
              </a:rPr>
              <a:t>) exploring in </a:t>
            </a:r>
            <a:r>
              <a:rPr lang="en-GB" sz="1600" b="1" dirty="0">
                <a:solidFill>
                  <a:srgbClr val="000000"/>
                </a:solidFill>
                <a:ea typeface="ＭＳ Ｐゴシック" panose="020B0600070205080204" pitchFamily="34" charset="-128"/>
              </a:rPr>
              <a:t>memory clinic subjects </a:t>
            </a:r>
            <a:r>
              <a:rPr lang="en-GB" sz="1600" dirty="0">
                <a:solidFill>
                  <a:srgbClr val="000000"/>
                </a:solidFill>
                <a:ea typeface="ＭＳ Ｐゴシック" panose="020B0600070205080204" pitchFamily="34" charset="-128"/>
              </a:rPr>
              <a:t>the effects of communication about AD biomarkers and dementia risk; ii) survey investigating the perspectives of </a:t>
            </a:r>
            <a:r>
              <a:rPr lang="en-GB" sz="1600" b="1" dirty="0">
                <a:solidFill>
                  <a:srgbClr val="000000"/>
                </a:solidFill>
                <a:ea typeface="ＭＳ Ｐゴシック" panose="020B0600070205080204" pitchFamily="34" charset="-128"/>
              </a:rPr>
              <a:t>clinicians</a:t>
            </a:r>
            <a:r>
              <a:rPr lang="en-GB" sz="1600" dirty="0">
                <a:solidFill>
                  <a:srgbClr val="000000"/>
                </a:solidFill>
                <a:ea typeface="ＭＳ Ｐゴシック" panose="020B0600070205080204" pitchFamily="34" charset="-128"/>
              </a:rPr>
              <a:t> on (communicating about) early diagnosis of AD, dementia risk and prevention strategies (120+ participants from 19 European countries). Periodic meetings with the Advisory Board.</a:t>
            </a:r>
            <a:endParaRPr lang="en-US" sz="1600" dirty="0">
              <a:solidFill>
                <a:srgbClr val="000000"/>
              </a:solidFill>
              <a:ea typeface="ＭＳ Ｐゴシック" panose="020B0600070205080204" pitchFamily="34" charset="-128"/>
            </a:endParaRPr>
          </a:p>
        </p:txBody>
      </p:sp>
      <p:pic>
        <p:nvPicPr>
          <p:cNvPr id="9" name="Picture 8" descr="A picture containing text&#10;&#10;Description automatically generated">
            <a:extLst>
              <a:ext uri="{FF2B5EF4-FFF2-40B4-BE49-F238E27FC236}">
                <a16:creationId xmlns:a16="http://schemas.microsoft.com/office/drawing/2014/main" id="{6569B5A2-1D37-400D-A6F1-6E9194B679AC}"/>
              </a:ext>
            </a:extLst>
          </p:cNvPr>
          <p:cNvPicPr/>
          <p:nvPr/>
        </p:nvPicPr>
        <p:blipFill rotWithShape="1">
          <a:blip r:embed="rId4">
            <a:extLst>
              <a:ext uri="{28A0092B-C50C-407E-A947-70E740481C1C}">
                <a14:useLocalDpi xmlns:a14="http://schemas.microsoft.com/office/drawing/2010/main" val="0"/>
              </a:ext>
            </a:extLst>
          </a:blip>
          <a:srcRect t="8536" b="33896"/>
          <a:stretch/>
        </p:blipFill>
        <p:spPr>
          <a:xfrm>
            <a:off x="7045763" y="3342224"/>
            <a:ext cx="2167683" cy="534026"/>
          </a:xfrm>
          <a:prstGeom prst="rect">
            <a:avLst/>
          </a:prstGeom>
        </p:spPr>
      </p:pic>
      <p:pic>
        <p:nvPicPr>
          <p:cNvPr id="11" name="Picture 2" descr="FINGER-NL - Hersenonderzoek.nl">
            <a:extLst>
              <a:ext uri="{FF2B5EF4-FFF2-40B4-BE49-F238E27FC236}">
                <a16:creationId xmlns:a16="http://schemas.microsoft.com/office/drawing/2014/main" id="{699CD7AD-AA20-4C45-8FB9-8426E2535A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0258" y="3391944"/>
            <a:ext cx="1881634" cy="5365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48FD89D-60EA-4048-A5D6-D4199A35FF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4743" y="3238094"/>
            <a:ext cx="822958" cy="72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35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C6ADB1-4841-4350-9DE7-468D32D55DEC}"/>
              </a:ext>
            </a:extLst>
          </p:cNvPr>
          <p:cNvSpPr txBox="1">
            <a:spLocks/>
          </p:cNvSpPr>
          <p:nvPr/>
        </p:nvSpPr>
        <p:spPr>
          <a:xfrm>
            <a:off x="3906017" y="157472"/>
            <a:ext cx="4379965" cy="718810"/>
          </a:xfrm>
          <a:prstGeom prst="rect">
            <a:avLst/>
          </a:prstGeom>
        </p:spPr>
        <p:txBody>
          <a:bodyPr vert="horz" lIns="91440" tIns="45720" rIns="91440" bIns="45720" rtlCol="0" anchor="b">
            <a:normAutofit/>
          </a:bodyPr>
          <a:lstStyle>
            <a:lvl1pPr algn="ctr" defTabSz="914400" rtl="0" eaLnBrk="1" latinLnBrk="0" hangingPunct="1">
              <a:lnSpc>
                <a:spcPct val="85000"/>
              </a:lnSpc>
              <a:spcBef>
                <a:spcPct val="0"/>
              </a:spcBef>
              <a:buNone/>
              <a:defRPr sz="3600" b="1" kern="1200" spc="-50" baseline="0">
                <a:solidFill>
                  <a:schemeClr val="tx1">
                    <a:lumMod val="75000"/>
                    <a:lumOff val="25000"/>
                  </a:schemeClr>
                </a:solidFill>
                <a:latin typeface="+mj-lt"/>
                <a:ea typeface="+mj-ea"/>
                <a:cs typeface="+mj-cs"/>
              </a:defRPr>
            </a:lvl1pPr>
          </a:lstStyle>
          <a:p>
            <a:r>
              <a:rPr lang="en-GB" dirty="0"/>
              <a:t>Successes</a:t>
            </a:r>
          </a:p>
        </p:txBody>
      </p:sp>
      <p:sp>
        <p:nvSpPr>
          <p:cNvPr id="8" name="TextBox 7">
            <a:extLst>
              <a:ext uri="{FF2B5EF4-FFF2-40B4-BE49-F238E27FC236}">
                <a16:creationId xmlns:a16="http://schemas.microsoft.com/office/drawing/2014/main" id="{91B6043A-997A-4854-9FF5-E2D4C91E2BA6}"/>
              </a:ext>
            </a:extLst>
          </p:cNvPr>
          <p:cNvSpPr txBox="1"/>
          <p:nvPr/>
        </p:nvSpPr>
        <p:spPr>
          <a:xfrm>
            <a:off x="243630" y="3113541"/>
            <a:ext cx="11736000" cy="1838196"/>
          </a:xfrm>
          <a:prstGeom prst="rect">
            <a:avLst/>
          </a:prstGeom>
          <a:solidFill>
            <a:schemeClr val="bg1"/>
          </a:solidFill>
          <a:ln w="19050">
            <a:solidFill>
              <a:srgbClr val="27859B"/>
            </a:solidFill>
          </a:ln>
        </p:spPr>
        <p:txBody>
          <a:bodyPr wrap="square" rtlCol="0">
            <a:spAutoFit/>
          </a:bodyPr>
          <a:lstStyle/>
          <a:p>
            <a:pPr defTabSz="914400" eaLnBrk="0" fontAlgn="base" hangingPunct="0">
              <a:lnSpc>
                <a:spcPts val="2200"/>
              </a:lnSpc>
              <a:spcBef>
                <a:spcPct val="0"/>
              </a:spcBef>
              <a:spcAft>
                <a:spcPts val="600"/>
              </a:spcAft>
            </a:pPr>
            <a:r>
              <a:rPr lang="en-US" sz="1600" b="1" dirty="0">
                <a:solidFill>
                  <a:srgbClr val="27859B"/>
                </a:solidFill>
                <a:ea typeface="ＭＳ Ｐゴシック" panose="020B0600070205080204" pitchFamily="34" charset="-128"/>
              </a:rPr>
              <a:t>Scientific Dissemination</a:t>
            </a:r>
            <a:r>
              <a:rPr lang="en-US" sz="1600" dirty="0">
                <a:solidFill>
                  <a:srgbClr val="000000"/>
                </a:solidFill>
                <a:ea typeface="ＭＳ Ｐゴシック" panose="020B0600070205080204" pitchFamily="34" charset="-128"/>
              </a:rPr>
              <a:t> </a:t>
            </a:r>
          </a:p>
          <a:p>
            <a:pPr defTabSz="914400" eaLnBrk="0" fontAlgn="base" hangingPunct="0">
              <a:lnSpc>
                <a:spcPts val="2200"/>
              </a:lnSpc>
              <a:spcBef>
                <a:spcPct val="0"/>
              </a:spcBef>
            </a:pPr>
            <a:r>
              <a:rPr lang="en-US" sz="1600" dirty="0">
                <a:solidFill>
                  <a:srgbClr val="000000"/>
                </a:solidFill>
                <a:ea typeface="ＭＳ Ｐゴシック" panose="020B0600070205080204" pitchFamily="34" charset="-128"/>
              </a:rPr>
              <a:t>Publications in peer-review international scientific journals: </a:t>
            </a:r>
            <a:r>
              <a:rPr lang="en-US" sz="1600" b="1" dirty="0">
                <a:solidFill>
                  <a:srgbClr val="000000"/>
                </a:solidFill>
                <a:ea typeface="ＭＳ Ｐゴシック" panose="020B0600070205080204" pitchFamily="34" charset="-128"/>
              </a:rPr>
              <a:t>40+ publications</a:t>
            </a:r>
          </a:p>
          <a:p>
            <a:pPr defTabSz="914400" eaLnBrk="0" fontAlgn="base" hangingPunct="0">
              <a:lnSpc>
                <a:spcPts val="2200"/>
              </a:lnSpc>
              <a:spcBef>
                <a:spcPct val="0"/>
              </a:spcBef>
            </a:pPr>
            <a:r>
              <a:rPr lang="en-US" sz="1600" dirty="0">
                <a:solidFill>
                  <a:srgbClr val="000000"/>
                </a:solidFill>
                <a:ea typeface="ＭＳ Ｐゴシック" panose="020B0600070205080204" pitchFamily="34" charset="-128"/>
              </a:rPr>
              <a:t>Presentation of project aims, status and updates in international conferences: </a:t>
            </a:r>
            <a:r>
              <a:rPr lang="en-US" sz="1600" b="1" dirty="0">
                <a:solidFill>
                  <a:srgbClr val="000000"/>
                </a:solidFill>
                <a:ea typeface="ＭＳ Ｐゴシック" panose="020B0600070205080204" pitchFamily="34" charset="-128"/>
              </a:rPr>
              <a:t>50+ oral presentations</a:t>
            </a:r>
          </a:p>
          <a:p>
            <a:pPr defTabSz="914400" eaLnBrk="0" fontAlgn="base" hangingPunct="0">
              <a:lnSpc>
                <a:spcPts val="2200"/>
              </a:lnSpc>
              <a:spcBef>
                <a:spcPct val="0"/>
              </a:spcBef>
            </a:pPr>
            <a:r>
              <a:rPr lang="en-US" sz="1600" dirty="0">
                <a:solidFill>
                  <a:srgbClr val="000000"/>
                </a:solidFill>
                <a:ea typeface="ＭＳ Ｐゴシック" panose="020B0600070205080204" pitchFamily="34" charset="-128"/>
              </a:rPr>
              <a:t>Media-related events</a:t>
            </a:r>
          </a:p>
          <a:p>
            <a:pPr defTabSz="914400" eaLnBrk="0" fontAlgn="base" hangingPunct="0">
              <a:lnSpc>
                <a:spcPts val="2200"/>
              </a:lnSpc>
              <a:spcBef>
                <a:spcPct val="0"/>
              </a:spcBef>
            </a:pPr>
            <a:r>
              <a:rPr lang="en-US" sz="1600" dirty="0">
                <a:solidFill>
                  <a:srgbClr val="000000"/>
                </a:solidFill>
                <a:ea typeface="ＭＳ Ｐゴシック" panose="020B0600070205080204" pitchFamily="34" charset="-128"/>
              </a:rPr>
              <a:t>PhD thesis: </a:t>
            </a:r>
            <a:r>
              <a:rPr lang="en-US" sz="1600" b="1" dirty="0">
                <a:solidFill>
                  <a:srgbClr val="000000"/>
                </a:solidFill>
                <a:ea typeface="ＭＳ Ｐゴシック" panose="020B0600070205080204" pitchFamily="34" charset="-128"/>
              </a:rPr>
              <a:t>4 PhD theses</a:t>
            </a:r>
          </a:p>
          <a:p>
            <a:pPr defTabSz="914400" eaLnBrk="0" fontAlgn="base" hangingPunct="0">
              <a:lnSpc>
                <a:spcPts val="2200"/>
              </a:lnSpc>
              <a:spcBef>
                <a:spcPct val="0"/>
              </a:spcBef>
            </a:pPr>
            <a:r>
              <a:rPr lang="en-US" sz="1600" dirty="0">
                <a:solidFill>
                  <a:srgbClr val="000000"/>
                </a:solidFill>
                <a:ea typeface="ＭＳ Ｐゴシック" panose="020B0600070205080204" pitchFamily="34" charset="-128"/>
              </a:rPr>
              <a:t>Website plus social media channels (EU-FINGERS LinkedIn, Twitter and YouTube channel)</a:t>
            </a:r>
          </a:p>
        </p:txBody>
      </p:sp>
      <p:sp>
        <p:nvSpPr>
          <p:cNvPr id="9" name="TextBox 8">
            <a:extLst>
              <a:ext uri="{FF2B5EF4-FFF2-40B4-BE49-F238E27FC236}">
                <a16:creationId xmlns:a16="http://schemas.microsoft.com/office/drawing/2014/main" id="{6E59F6A3-60E7-4BF9-BCC4-492C8D8D2235}"/>
              </a:ext>
            </a:extLst>
          </p:cNvPr>
          <p:cNvSpPr txBox="1"/>
          <p:nvPr/>
        </p:nvSpPr>
        <p:spPr>
          <a:xfrm>
            <a:off x="225908" y="5415061"/>
            <a:ext cx="11736000" cy="709681"/>
          </a:xfrm>
          <a:prstGeom prst="rect">
            <a:avLst/>
          </a:prstGeom>
          <a:solidFill>
            <a:schemeClr val="bg1"/>
          </a:solidFill>
          <a:ln w="19050">
            <a:solidFill>
              <a:srgbClr val="27859B"/>
            </a:solidFill>
          </a:ln>
        </p:spPr>
        <p:txBody>
          <a:bodyPr wrap="square" rtlCol="0">
            <a:spAutoFit/>
          </a:bodyPr>
          <a:lstStyle/>
          <a:p>
            <a:pPr defTabSz="914400" eaLnBrk="0" fontAlgn="base" hangingPunct="0">
              <a:lnSpc>
                <a:spcPts val="2200"/>
              </a:lnSpc>
              <a:spcBef>
                <a:spcPct val="0"/>
              </a:spcBef>
              <a:spcAft>
                <a:spcPts val="600"/>
              </a:spcAft>
            </a:pPr>
            <a:r>
              <a:rPr lang="en-US" sz="1600" b="1" dirty="0">
                <a:solidFill>
                  <a:srgbClr val="27859B"/>
                </a:solidFill>
                <a:ea typeface="ＭＳ Ｐゴシック" panose="020B0600070205080204" pitchFamily="34" charset="-128"/>
              </a:rPr>
              <a:t>Mobility of young researches</a:t>
            </a:r>
            <a:r>
              <a:rPr lang="en-US" sz="1600" dirty="0">
                <a:solidFill>
                  <a:srgbClr val="000000"/>
                </a:solidFill>
                <a:ea typeface="ＭＳ Ｐゴシック" panose="020B0600070205080204" pitchFamily="34" charset="-128"/>
              </a:rPr>
              <a:t> </a:t>
            </a:r>
          </a:p>
          <a:p>
            <a:pPr defTabSz="914400" eaLnBrk="0" fontAlgn="base" hangingPunct="0">
              <a:lnSpc>
                <a:spcPts val="2200"/>
              </a:lnSpc>
              <a:spcBef>
                <a:spcPct val="0"/>
              </a:spcBef>
              <a:spcAft>
                <a:spcPts val="600"/>
              </a:spcAft>
            </a:pPr>
            <a:r>
              <a:rPr lang="en-US" sz="1600" dirty="0">
                <a:solidFill>
                  <a:srgbClr val="000000"/>
                </a:solidFill>
                <a:ea typeface="ＭＳ Ｐゴシック" panose="020B0600070205080204" pitchFamily="34" charset="-128"/>
              </a:rPr>
              <a:t>One postdoctoral fellow from Amsterdam Medical Center: 18 months at Karolinska Institute</a:t>
            </a:r>
          </a:p>
        </p:txBody>
      </p:sp>
      <p:sp>
        <p:nvSpPr>
          <p:cNvPr id="6" name="TextBox 5">
            <a:extLst>
              <a:ext uri="{FF2B5EF4-FFF2-40B4-BE49-F238E27FC236}">
                <a16:creationId xmlns:a16="http://schemas.microsoft.com/office/drawing/2014/main" id="{D078FA2A-DF4B-4BC8-9E3E-7BE09858B982}"/>
              </a:ext>
            </a:extLst>
          </p:cNvPr>
          <p:cNvSpPr txBox="1"/>
          <p:nvPr/>
        </p:nvSpPr>
        <p:spPr>
          <a:xfrm>
            <a:off x="228446" y="1470627"/>
            <a:ext cx="11736000" cy="1238031"/>
          </a:xfrm>
          <a:prstGeom prst="rect">
            <a:avLst/>
          </a:prstGeom>
          <a:solidFill>
            <a:schemeClr val="bg1"/>
          </a:solidFill>
          <a:ln w="19050">
            <a:solidFill>
              <a:srgbClr val="27859B"/>
            </a:solidFill>
          </a:ln>
        </p:spPr>
        <p:txBody>
          <a:bodyPr wrap="square" rtlCol="0">
            <a:spAutoFit/>
          </a:bodyPr>
          <a:lstStyle/>
          <a:p>
            <a:pPr defTabSz="914400" eaLnBrk="0" fontAlgn="base" hangingPunct="0">
              <a:spcBef>
                <a:spcPct val="0"/>
              </a:spcBef>
              <a:spcAft>
                <a:spcPts val="600"/>
              </a:spcAft>
            </a:pPr>
            <a:r>
              <a:rPr lang="en-US" sz="1600" b="1" dirty="0">
                <a:solidFill>
                  <a:srgbClr val="27859B"/>
                </a:solidFill>
                <a:ea typeface="ＭＳ Ｐゴシック" panose="020B0600070205080204" pitchFamily="34" charset="-128"/>
              </a:rPr>
              <a:t>Scientific Activity: Online Registry for population recruitment in prevention trials</a:t>
            </a:r>
            <a:r>
              <a:rPr lang="en-US" sz="1600" dirty="0">
                <a:solidFill>
                  <a:srgbClr val="000000"/>
                </a:solidFill>
                <a:ea typeface="ＭＳ Ｐゴシック" panose="020B0600070205080204" pitchFamily="34" charset="-128"/>
              </a:rPr>
              <a:t> </a:t>
            </a:r>
          </a:p>
          <a:p>
            <a:pPr defTabSz="914400" eaLnBrk="0" fontAlgn="base" hangingPunct="0">
              <a:lnSpc>
                <a:spcPts val="2200"/>
              </a:lnSpc>
              <a:spcBef>
                <a:spcPct val="0"/>
              </a:spcBef>
            </a:pPr>
            <a:r>
              <a:rPr lang="en-GB" sz="1600" dirty="0">
                <a:solidFill>
                  <a:srgbClr val="000000"/>
                </a:solidFill>
                <a:ea typeface="ＭＳ Ｐゴシック" panose="020B0600070205080204" pitchFamily="34" charset="-128"/>
              </a:rPr>
              <a:t>Definition of a minimal dataset of informatics processes for EU online registries (based on existing registry in Spain and The Netherlands), which can support the development of well-phenotyped cohorts for AD/dementia precision prevention research and streamlining recruitment into RCTs.</a:t>
            </a:r>
            <a:endParaRPr lang="en-US" sz="1600" dirty="0">
              <a:solidFill>
                <a:srgbClr val="000000"/>
              </a:solidFill>
              <a:ea typeface="ＭＳ Ｐゴシック" panose="020B0600070205080204" pitchFamily="34" charset="-128"/>
            </a:endParaRPr>
          </a:p>
        </p:txBody>
      </p:sp>
      <p:sp>
        <p:nvSpPr>
          <p:cNvPr id="11" name="TextBox 10">
            <a:extLst>
              <a:ext uri="{FF2B5EF4-FFF2-40B4-BE49-F238E27FC236}">
                <a16:creationId xmlns:a16="http://schemas.microsoft.com/office/drawing/2014/main" id="{C9482B9B-2BAD-48F5-9F58-542FFBA4F3F3}"/>
              </a:ext>
            </a:extLst>
          </p:cNvPr>
          <p:cNvSpPr txBox="1"/>
          <p:nvPr/>
        </p:nvSpPr>
        <p:spPr>
          <a:xfrm>
            <a:off x="9534726" y="6507918"/>
            <a:ext cx="2457450" cy="369332"/>
          </a:xfrm>
          <a:prstGeom prst="rect">
            <a:avLst/>
          </a:prstGeom>
          <a:noFill/>
        </p:spPr>
        <p:txBody>
          <a:bodyPr wrap="square">
            <a:spAutoFit/>
          </a:bodyPr>
          <a:lstStyle/>
          <a:p>
            <a:r>
              <a:rPr lang="en-GB" dirty="0">
                <a:solidFill>
                  <a:schemeClr val="bg1"/>
                </a:solidFill>
                <a:hlinkClick r:id="rId3">
                  <a:extLst>
                    <a:ext uri="{A12FA001-AC4F-418D-AE19-62706E023703}">
                      <ahyp:hlinkClr xmlns:ahyp="http://schemas.microsoft.com/office/drawing/2018/hyperlinkcolor" val="tx"/>
                    </a:ext>
                  </a:extLst>
                </a:hlinkClick>
              </a:rPr>
              <a:t>https://eufingers.com/</a:t>
            </a:r>
            <a:r>
              <a:rPr lang="en-GB" dirty="0">
                <a:solidFill>
                  <a:schemeClr val="bg1"/>
                </a:solidFill>
              </a:rPr>
              <a:t> </a:t>
            </a:r>
          </a:p>
        </p:txBody>
      </p:sp>
      <p:sp>
        <p:nvSpPr>
          <p:cNvPr id="13" name="Oval 12">
            <a:extLst>
              <a:ext uri="{FF2B5EF4-FFF2-40B4-BE49-F238E27FC236}">
                <a16:creationId xmlns:a16="http://schemas.microsoft.com/office/drawing/2014/main" id="{CA9497BB-9E6E-42CB-BFE4-1B8E164E4976}"/>
              </a:ext>
            </a:extLst>
          </p:cNvPr>
          <p:cNvSpPr/>
          <p:nvPr/>
        </p:nvSpPr>
        <p:spPr>
          <a:xfrm>
            <a:off x="9784631" y="267382"/>
            <a:ext cx="756000" cy="75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600" dirty="0"/>
              <a:t>PPI input</a:t>
            </a:r>
          </a:p>
        </p:txBody>
      </p:sp>
    </p:spTree>
    <p:extLst>
      <p:ext uri="{BB962C8B-B14F-4D97-AF65-F5344CB8AC3E}">
        <p14:creationId xmlns:p14="http://schemas.microsoft.com/office/powerpoint/2010/main" val="235115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6" grpId="0" animBg="1"/>
    </p:bldLst>
  </p:timing>
</p:sld>
</file>

<file path=ppt/theme/theme1.xml><?xml version="1.0" encoding="utf-8"?>
<a:theme xmlns:a="http://schemas.openxmlformats.org/drawingml/2006/main" name="EU-FINGER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U-FINGERS Template_updated" id="{60EE80B1-9F57-4901-8CFA-92D8977EC8EC}" vid="{D88BF5C9-E56C-42A2-A76A-91FB0CBACDE3}"/>
    </a:ext>
  </a:extLst>
</a:theme>
</file>

<file path=ppt/theme/theme2.xml><?xml version="1.0" encoding="utf-8"?>
<a:theme xmlns:a="http://schemas.openxmlformats.org/drawingml/2006/main" name="1_EU-FINGER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EU-FINGERS Template_updated" id="{60EE80B1-9F57-4901-8CFA-92D8977EC8EC}" vid="{D88BF5C9-E56C-42A2-A76A-91FB0CBACDE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66E0424B572C418B2FDFB745A8ACDC" ma:contentTypeVersion="6" ma:contentTypeDescription="Create a new document." ma:contentTypeScope="" ma:versionID="4ad3e4f9cdcb4275fb525421d340b14c">
  <xsd:schema xmlns:xsd="http://www.w3.org/2001/XMLSchema" xmlns:xs="http://www.w3.org/2001/XMLSchema" xmlns:p="http://schemas.microsoft.com/office/2006/metadata/properties" xmlns:ns2="0ad4a3ec-7fff-47a5-a2f4-00bc81c2680b" xmlns:ns3="90ae34c3-1ae7-443f-ac1f-7166ef8f4a47" targetNamespace="http://schemas.microsoft.com/office/2006/metadata/properties" ma:root="true" ma:fieldsID="de56c3a371fd9129fb702d816155d64d" ns2:_="" ns3:_="">
    <xsd:import namespace="0ad4a3ec-7fff-47a5-a2f4-00bc81c2680b"/>
    <xsd:import namespace="90ae34c3-1ae7-443f-ac1f-7166ef8f4a4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d4a3ec-7fff-47a5-a2f4-00bc81c2680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ae34c3-1ae7-443f-ac1f-7166ef8f4a4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C48159-7041-4AAA-93CF-8512BB018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d4a3ec-7fff-47a5-a2f4-00bc81c2680b"/>
    <ds:schemaRef ds:uri="90ae34c3-1ae7-443f-ac1f-7166ef8f4a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567517-17E0-4F11-9EB7-C316BF03DDC2}">
  <ds:schemaRefs>
    <ds:schemaRef ds:uri="http://schemas.microsoft.com/sharepoint/v3/contenttype/forms"/>
  </ds:schemaRefs>
</ds:datastoreItem>
</file>

<file path=customXml/itemProps3.xml><?xml version="1.0" encoding="utf-8"?>
<ds:datastoreItem xmlns:ds="http://schemas.openxmlformats.org/officeDocument/2006/customXml" ds:itemID="{26356C49-EC0B-4B80-86BA-010C2C437BEA}">
  <ds:schemaRefs>
    <ds:schemaRef ds:uri="http://schemas.microsoft.com/office/2006/metadata/properties"/>
    <ds:schemaRef ds:uri="0ad4a3ec-7fff-47a5-a2f4-00bc81c2680b"/>
    <ds:schemaRef ds:uri="90ae34c3-1ae7-443f-ac1f-7166ef8f4a47"/>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EU-FINGERS Template_updated</Template>
  <TotalTime>1348</TotalTime>
  <Words>1580</Words>
  <Application>Microsoft Office PowerPoint</Application>
  <PresentationFormat>Widescreen</PresentationFormat>
  <Paragraphs>219</Paragraphs>
  <Slides>12</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Black</vt:lpstr>
      <vt:lpstr>Arial Unicode MS</vt:lpstr>
      <vt:lpstr>Calibri</vt:lpstr>
      <vt:lpstr>Times</vt:lpstr>
      <vt:lpstr>Wingdings</vt:lpstr>
      <vt:lpstr>EU-FINGERS</vt:lpstr>
      <vt:lpstr>1_EU-FINGERS</vt:lpstr>
      <vt:lpstr>EURO-FINGERS Multimodal precision prevention toolbox  for dementia in Alzheimer’s disease</vt:lpstr>
      <vt:lpstr>Who we are - The Consortium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Kristal Morales Pérez</dc:creator>
  <cp:lastModifiedBy>Miia Kivipelto</cp:lastModifiedBy>
  <cp:revision>41</cp:revision>
  <dcterms:created xsi:type="dcterms:W3CDTF">2020-12-11T14:40:21Z</dcterms:created>
  <dcterms:modified xsi:type="dcterms:W3CDTF">2022-05-04T21:40:49Z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0x0101001D66E0424B572C418B2FDFB745A8ACDC</vt:lpwstr>
  </property>
</Properties>
</file>