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1" r:id="rId4"/>
    <p:sldId id="262" r:id="rId5"/>
    <p:sldId id="267" r:id="rId6"/>
    <p:sldId id="263" r:id="rId7"/>
    <p:sldId id="266" r:id="rId8"/>
    <p:sldId id="265" r:id="rId9"/>
    <p:sldId id="268" r:id="rId10"/>
    <p:sldId id="260" r:id="rId1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341"/>
    <a:srgbClr val="1B2944"/>
    <a:srgbClr val="42B7BA"/>
    <a:srgbClr val="FFFFFF"/>
    <a:srgbClr val="F7F4F9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105D5-9236-426D-8824-304FBAA94462}" type="datetimeFigureOut">
              <a:rPr lang="nl-BE" smtClean="0"/>
              <a:t>27/04/2022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71106-0BF9-4344-BAF4-21225F2A1C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472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4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02" y="1276473"/>
            <a:ext cx="9418642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301" y="3756148"/>
            <a:ext cx="9432043" cy="82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047664" y="6343466"/>
            <a:ext cx="3617360" cy="221987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  <a:endParaRPr lang="nl-B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40322" y="6343466"/>
            <a:ext cx="1474152" cy="21669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483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for multiple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02" y="1276473"/>
            <a:ext cx="9026338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1B2944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301" y="3756148"/>
            <a:ext cx="9039181" cy="82281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644" y="6343466"/>
            <a:ext cx="3617360" cy="221987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  <a:endParaRPr lang="nl-BE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0030852" y="6050735"/>
            <a:ext cx="1474152" cy="216694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1794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437702" y="1276473"/>
            <a:ext cx="9418642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9006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48044" y="846034"/>
            <a:ext cx="11904617" cy="5204388"/>
          </a:xfrm>
        </p:spPr>
        <p:txBody>
          <a:bodyPr>
            <a:noAutofit/>
          </a:bodyPr>
          <a:lstStyle>
            <a:lvl1pPr marL="228600" indent="-228600">
              <a:buClr>
                <a:srgbClr val="FF681E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685800" indent="-228600">
              <a:buClr>
                <a:srgbClr val="7C7C7C"/>
              </a:buClr>
              <a:buFontTx/>
              <a:buBlip>
                <a:blip r:embed="rId2"/>
              </a:buBlip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2pPr>
            <a:lvl3pPr marL="11430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3pPr>
            <a:lvl4pPr marL="16002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4pPr>
            <a:lvl5pPr marL="20574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045" y="-2895"/>
            <a:ext cx="11904617" cy="695104"/>
          </a:xfrm>
        </p:spPr>
        <p:txBody>
          <a:bodyPr>
            <a:noAutofit/>
          </a:bodyPr>
          <a:lstStyle>
            <a:lvl1pPr>
              <a:defRPr>
                <a:solidFill>
                  <a:srgbClr val="1B294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196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2876"/>
          </a:xfrm>
        </p:spPr>
        <p:txBody>
          <a:bodyPr>
            <a:noAutofit/>
          </a:bodyPr>
          <a:lstStyle>
            <a:lvl1pPr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1787"/>
            <a:ext cx="10515600" cy="4274256"/>
          </a:xfrm>
        </p:spPr>
        <p:txBody>
          <a:bodyPr>
            <a:noAutofit/>
          </a:bodyPr>
          <a:lstStyle>
            <a:lvl1pPr marL="228600" indent="-228600">
              <a:buClr>
                <a:srgbClr val="FF681E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685800" indent="-228600">
              <a:buClr>
                <a:srgbClr val="7C7C7C"/>
              </a:buClr>
              <a:buFontTx/>
              <a:buBlip>
                <a:blip r:embed="rId2"/>
              </a:buBlip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2pPr>
            <a:lvl3pPr marL="11430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3pPr>
            <a:lvl4pPr marL="16002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4pPr>
            <a:lvl5pPr marL="20574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60248" y="333989"/>
            <a:ext cx="975163" cy="780130"/>
          </a:xfrm>
          <a:prstGeom prst="rect">
            <a:avLst/>
          </a:prstGeom>
          <a:solidFill>
            <a:srgbClr val="FF681E"/>
          </a:solidFill>
        </p:spPr>
      </p:pic>
      <p:sp>
        <p:nvSpPr>
          <p:cNvPr id="8" name="TextBox 7"/>
          <p:cNvSpPr txBox="1"/>
          <p:nvPr userDrawn="1"/>
        </p:nvSpPr>
        <p:spPr>
          <a:xfrm>
            <a:off x="-2359859" y="1138001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R:255 G:104 30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760250" y="1571312"/>
            <a:ext cx="975165" cy="780132"/>
          </a:xfrm>
          <a:prstGeom prst="rect">
            <a:avLst/>
          </a:prstGeom>
          <a:solidFill>
            <a:srgbClr val="5A2A82"/>
          </a:solidFill>
        </p:spPr>
      </p:pic>
      <p:sp>
        <p:nvSpPr>
          <p:cNvPr id="10" name="TextBox 9"/>
          <p:cNvSpPr txBox="1"/>
          <p:nvPr userDrawn="1"/>
        </p:nvSpPr>
        <p:spPr>
          <a:xfrm>
            <a:off x="-2359859" y="2362165"/>
            <a:ext cx="189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R:90 G:42 B:130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760248" y="5541279"/>
            <a:ext cx="988564" cy="790853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19436" y="6352143"/>
            <a:ext cx="213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R:124 G:124 </a:t>
            </a:r>
            <a:r>
              <a:rPr lang="nl-BE" baseline="0" dirty="0"/>
              <a:t> </a:t>
            </a:r>
            <a:r>
              <a:rPr lang="nl-BE" dirty="0"/>
              <a:t>B:124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1773649" y="4203052"/>
            <a:ext cx="988564" cy="790853"/>
          </a:xfrm>
          <a:prstGeom prst="rect">
            <a:avLst/>
          </a:prstGeom>
          <a:solidFill>
            <a:srgbClr val="1B29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2293435" y="5011581"/>
            <a:ext cx="181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R:27 G:41 </a:t>
            </a:r>
            <a:r>
              <a:rPr lang="nl-BE" baseline="0" dirty="0"/>
              <a:t> </a:t>
            </a:r>
            <a:r>
              <a:rPr lang="nl-BE" dirty="0"/>
              <a:t>B:68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91349"/>
            <a:ext cx="10515600" cy="586080"/>
          </a:xfrm>
        </p:spPr>
        <p:txBody>
          <a:bodyPr wrap="square">
            <a:noAutofit/>
          </a:bodyPr>
          <a:lstStyle>
            <a:lvl1pPr marL="0" indent="0">
              <a:lnSpc>
                <a:spcPts val="3200"/>
              </a:lnSpc>
              <a:buNone/>
              <a:defRPr sz="3200" baseline="0">
                <a:solidFill>
                  <a:srgbClr val="EA634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nl-BE" dirty="0"/>
              <a:t>Subheadline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60250" y="2864513"/>
            <a:ext cx="988566" cy="790853"/>
          </a:xfrm>
          <a:prstGeom prst="rect">
            <a:avLst/>
          </a:prstGeom>
          <a:solidFill>
            <a:srgbClr val="42B7BA"/>
          </a:solidFill>
        </p:spPr>
      </p:pic>
      <p:sp>
        <p:nvSpPr>
          <p:cNvPr id="19" name="TextBox 18"/>
          <p:cNvSpPr txBox="1"/>
          <p:nvPr userDrawn="1"/>
        </p:nvSpPr>
        <p:spPr>
          <a:xfrm>
            <a:off x="-2359859" y="3655366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R:66 G:183</a:t>
            </a:r>
            <a:r>
              <a:rPr lang="nl-BE" baseline="0" dirty="0"/>
              <a:t> </a:t>
            </a:r>
            <a:r>
              <a:rPr lang="nl-BE" dirty="0"/>
              <a:t>B:186</a:t>
            </a:r>
          </a:p>
        </p:txBody>
      </p:sp>
    </p:spTree>
    <p:extLst>
      <p:ext uri="{BB962C8B-B14F-4D97-AF65-F5344CB8AC3E}">
        <p14:creationId xmlns:p14="http://schemas.microsoft.com/office/powerpoint/2010/main" val="183613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97772"/>
          </a:xfrm>
        </p:spPr>
        <p:txBody>
          <a:bodyPr>
            <a:noAutofit/>
          </a:bodyPr>
          <a:lstStyle>
            <a:lvl1pPr marL="457200" indent="-457200">
              <a:buClr>
                <a:srgbClr val="FF681E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685800" indent="-228600">
              <a:buClr>
                <a:srgbClr val="7C7C7C"/>
              </a:buClr>
              <a:buFontTx/>
              <a:buBlip>
                <a:blip r:embed="rId2"/>
              </a:buBlip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2pPr>
            <a:lvl3pPr marL="11430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3pPr>
            <a:lvl4pPr marL="16002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4pPr>
            <a:lvl5pPr marL="20574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97772"/>
          </a:xfrm>
        </p:spPr>
        <p:txBody>
          <a:bodyPr>
            <a:noAutofit/>
          </a:bodyPr>
          <a:lstStyle>
            <a:lvl1pPr marL="228600" indent="-228600">
              <a:buClr>
                <a:srgbClr val="FF681E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685800" indent="-228600">
              <a:buClr>
                <a:srgbClr val="7C7C7C"/>
              </a:buClr>
              <a:buFontTx/>
              <a:buBlip>
                <a:blip r:embed="rId2"/>
              </a:buBlip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2pPr>
            <a:lvl3pPr marL="11430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3pPr>
            <a:lvl4pPr marL="16002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4pPr>
            <a:lvl5pPr marL="20574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60248" y="333989"/>
            <a:ext cx="975163" cy="780130"/>
          </a:xfrm>
          <a:prstGeom prst="rect">
            <a:avLst/>
          </a:prstGeom>
          <a:solidFill>
            <a:srgbClr val="FF681E"/>
          </a:solidFill>
        </p:spPr>
      </p:pic>
      <p:sp>
        <p:nvSpPr>
          <p:cNvPr id="9" name="TextBox 8"/>
          <p:cNvSpPr txBox="1"/>
          <p:nvPr userDrawn="1"/>
        </p:nvSpPr>
        <p:spPr>
          <a:xfrm>
            <a:off x="-2359859" y="1138001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R:255 G:104 30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760250" y="1571312"/>
            <a:ext cx="975165" cy="780132"/>
          </a:xfrm>
          <a:prstGeom prst="rect">
            <a:avLst/>
          </a:prstGeom>
          <a:solidFill>
            <a:srgbClr val="5A2A82"/>
          </a:solidFill>
        </p:spPr>
      </p:pic>
      <p:sp>
        <p:nvSpPr>
          <p:cNvPr id="11" name="TextBox 10"/>
          <p:cNvSpPr txBox="1"/>
          <p:nvPr userDrawn="1"/>
        </p:nvSpPr>
        <p:spPr>
          <a:xfrm>
            <a:off x="-2359859" y="2362165"/>
            <a:ext cx="189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R:90 G:42 B:130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760248" y="5541279"/>
            <a:ext cx="988564" cy="790853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2419436" y="6352143"/>
            <a:ext cx="213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R:124 G:124 </a:t>
            </a:r>
            <a:r>
              <a:rPr lang="nl-BE" baseline="0" dirty="0"/>
              <a:t> </a:t>
            </a:r>
            <a:r>
              <a:rPr lang="nl-BE" dirty="0"/>
              <a:t>B:124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1773649" y="4203052"/>
            <a:ext cx="988564" cy="790853"/>
          </a:xfrm>
          <a:prstGeom prst="rect">
            <a:avLst/>
          </a:prstGeom>
          <a:solidFill>
            <a:srgbClr val="1B29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xtBox 16"/>
          <p:cNvSpPr txBox="1"/>
          <p:nvPr userDrawn="1"/>
        </p:nvSpPr>
        <p:spPr>
          <a:xfrm>
            <a:off x="-2293435" y="5011581"/>
            <a:ext cx="181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R:27 G:41 </a:t>
            </a:r>
            <a:r>
              <a:rPr lang="nl-BE" baseline="0" dirty="0"/>
              <a:t> </a:t>
            </a:r>
            <a:r>
              <a:rPr lang="nl-BE" dirty="0"/>
              <a:t>B:68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60250" y="2864513"/>
            <a:ext cx="988566" cy="790853"/>
          </a:xfrm>
          <a:prstGeom prst="rect">
            <a:avLst/>
          </a:prstGeom>
          <a:solidFill>
            <a:srgbClr val="42B7BA"/>
          </a:solidFill>
        </p:spPr>
      </p:pic>
      <p:sp>
        <p:nvSpPr>
          <p:cNvPr id="19" name="TextBox 18"/>
          <p:cNvSpPr txBox="1"/>
          <p:nvPr userDrawn="1"/>
        </p:nvSpPr>
        <p:spPr>
          <a:xfrm>
            <a:off x="-2359859" y="3655366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R:66 G:183</a:t>
            </a:r>
            <a:r>
              <a:rPr lang="nl-BE" baseline="0" dirty="0"/>
              <a:t> </a:t>
            </a:r>
            <a:r>
              <a:rPr lang="nl-BE" dirty="0"/>
              <a:t>B:186</a:t>
            </a:r>
          </a:p>
        </p:txBody>
      </p:sp>
    </p:spTree>
    <p:extLst>
      <p:ext uri="{BB962C8B-B14F-4D97-AF65-F5344CB8AC3E}">
        <p14:creationId xmlns:p14="http://schemas.microsoft.com/office/powerpoint/2010/main" val="245499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48045" y="-2895"/>
            <a:ext cx="11904617" cy="695104"/>
          </a:xfrm>
        </p:spPr>
        <p:txBody>
          <a:bodyPr>
            <a:noAutofit/>
          </a:bodyPr>
          <a:lstStyle>
            <a:lvl1pPr>
              <a:defRPr>
                <a:solidFill>
                  <a:srgbClr val="1B294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862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60248" y="333989"/>
            <a:ext cx="975163" cy="780130"/>
          </a:xfrm>
          <a:prstGeom prst="rect">
            <a:avLst/>
          </a:prstGeom>
          <a:solidFill>
            <a:srgbClr val="FF681E"/>
          </a:solidFill>
        </p:spPr>
      </p:pic>
      <p:sp>
        <p:nvSpPr>
          <p:cNvPr id="6" name="TextBox 5"/>
          <p:cNvSpPr txBox="1"/>
          <p:nvPr userDrawn="1"/>
        </p:nvSpPr>
        <p:spPr>
          <a:xfrm>
            <a:off x="-2359859" y="1138001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R:255 G:104 30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60250" y="1571312"/>
            <a:ext cx="975165" cy="780132"/>
          </a:xfrm>
          <a:prstGeom prst="rect">
            <a:avLst/>
          </a:prstGeom>
          <a:solidFill>
            <a:srgbClr val="5A2A82"/>
          </a:solidFill>
        </p:spPr>
      </p:pic>
      <p:sp>
        <p:nvSpPr>
          <p:cNvPr id="8" name="TextBox 7"/>
          <p:cNvSpPr txBox="1"/>
          <p:nvPr userDrawn="1"/>
        </p:nvSpPr>
        <p:spPr>
          <a:xfrm>
            <a:off x="-2359859" y="2362165"/>
            <a:ext cx="189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R:90 G:42 B:130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1760248" y="5541279"/>
            <a:ext cx="988564" cy="790853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2419436" y="6352143"/>
            <a:ext cx="213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R:124 G:124 </a:t>
            </a:r>
            <a:r>
              <a:rPr lang="nl-BE" baseline="0" dirty="0"/>
              <a:t> </a:t>
            </a:r>
            <a:r>
              <a:rPr lang="nl-BE" dirty="0"/>
              <a:t>B:124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773649" y="4203052"/>
            <a:ext cx="988564" cy="790853"/>
          </a:xfrm>
          <a:prstGeom prst="rect">
            <a:avLst/>
          </a:prstGeom>
          <a:solidFill>
            <a:srgbClr val="1B29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2293435" y="5011581"/>
            <a:ext cx="181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R:27 G:41 </a:t>
            </a:r>
            <a:r>
              <a:rPr lang="nl-BE" baseline="0" dirty="0"/>
              <a:t> </a:t>
            </a:r>
            <a:r>
              <a:rPr lang="nl-BE" dirty="0"/>
              <a:t>B:68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760250" y="2864513"/>
            <a:ext cx="988566" cy="790853"/>
          </a:xfrm>
          <a:prstGeom prst="rect">
            <a:avLst/>
          </a:prstGeom>
          <a:solidFill>
            <a:srgbClr val="42B7BA"/>
          </a:solidFill>
        </p:spPr>
      </p:pic>
      <p:sp>
        <p:nvSpPr>
          <p:cNvPr id="16" name="TextBox 15"/>
          <p:cNvSpPr txBox="1"/>
          <p:nvPr userDrawn="1"/>
        </p:nvSpPr>
        <p:spPr>
          <a:xfrm>
            <a:off x="-2359859" y="3655366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R:66 G:183</a:t>
            </a:r>
            <a:r>
              <a:rPr lang="nl-BE" baseline="0" dirty="0"/>
              <a:t> </a:t>
            </a:r>
            <a:r>
              <a:rPr lang="nl-BE" dirty="0"/>
              <a:t>B:186</a:t>
            </a:r>
          </a:p>
        </p:txBody>
      </p:sp>
    </p:spTree>
    <p:extLst>
      <p:ext uri="{BB962C8B-B14F-4D97-AF65-F5344CB8AC3E}">
        <p14:creationId xmlns:p14="http://schemas.microsoft.com/office/powerpoint/2010/main" val="135430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39063F29-F45C-4C97-BF98-45F4DEB27730}" type="datetimeFigureOut">
              <a:rPr lang="nl-BE" smtClean="0"/>
              <a:pPr/>
              <a:t>27/04/2022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B1E3F558-74D7-4DE7-865B-0F339967361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623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9" r:id="rId3"/>
    <p:sldLayoutId id="2147483650" r:id="rId4"/>
    <p:sldLayoutId id="2147483658" r:id="rId5"/>
    <p:sldLayoutId id="2147483652" r:id="rId6"/>
    <p:sldLayoutId id="2147483654" r:id="rId7"/>
    <p:sldLayoutId id="2147483655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B2944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19" Type="http://schemas.openxmlformats.org/officeDocument/2006/relationships/image" Target="../media/image27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15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01" y="1828563"/>
            <a:ext cx="941864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TRIAGE:</a:t>
            </a:r>
            <a:br>
              <a:rPr lang="en-US" dirty="0"/>
            </a:br>
            <a:r>
              <a:rPr lang="en-US" dirty="0" err="1"/>
              <a:t>TRanslating</a:t>
            </a:r>
            <a:r>
              <a:rPr lang="en-US" dirty="0"/>
              <a:t> Individual Alzheimer </a:t>
            </a:r>
            <a:r>
              <a:rPr lang="en-US" dirty="0" err="1"/>
              <a:t>GEnetic</a:t>
            </a:r>
            <a:r>
              <a:rPr lang="en-US" dirty="0"/>
              <a:t> risk into disease phenotypes 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300" y="4437635"/>
            <a:ext cx="9432043" cy="1100523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/>
              <a:t>JPND Mid-term symposium</a:t>
            </a:r>
          </a:p>
          <a:p>
            <a:r>
              <a:rPr lang="en-US" i="1" dirty="0"/>
              <a:t>Brussels, 28 April 2022</a:t>
            </a:r>
          </a:p>
          <a:p>
            <a:r>
              <a:rPr lang="en-US" i="1" dirty="0"/>
              <a:t>Annerieke Sierksma, PhD (VIB – KU Leuven) </a:t>
            </a:r>
            <a:endParaRPr lang="nl-BE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nl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29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045" y="846034"/>
            <a:ext cx="6432798" cy="5204388"/>
          </a:xfrm>
        </p:spPr>
        <p:txBody>
          <a:bodyPr/>
          <a:lstStyle/>
          <a:p>
            <a:r>
              <a:rPr lang="en-US" dirty="0"/>
              <a:t>Expert audience:</a:t>
            </a:r>
          </a:p>
          <a:p>
            <a:pPr lvl="1"/>
            <a:r>
              <a:rPr lang="en-US" dirty="0"/>
              <a:t>Scientific articles in peer reviewed journals</a:t>
            </a:r>
          </a:p>
          <a:p>
            <a:pPr lvl="1"/>
            <a:r>
              <a:rPr lang="en-US" dirty="0"/>
              <a:t>Posters / oral presentations at international meetings</a:t>
            </a:r>
          </a:p>
          <a:p>
            <a:r>
              <a:rPr lang="en-US" dirty="0"/>
              <a:t>Lay audience:</a:t>
            </a:r>
          </a:p>
          <a:p>
            <a:pPr lvl="1"/>
            <a:r>
              <a:rPr lang="en-US" dirty="0"/>
              <a:t>Website</a:t>
            </a:r>
          </a:p>
          <a:p>
            <a:pPr lvl="1"/>
            <a:r>
              <a:rPr lang="en-US" dirty="0"/>
              <a:t>Social media: LinkedIn, Twitter, Facebook</a:t>
            </a:r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Dissemination</a:t>
            </a:r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564" y="4002657"/>
            <a:ext cx="5392759" cy="2767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132" y="1694962"/>
            <a:ext cx="5072332" cy="1763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132" y="114882"/>
            <a:ext cx="5184860" cy="13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9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79" y="1206880"/>
            <a:ext cx="1965812" cy="54470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9883574" y="6001483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team: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53" y="1725217"/>
            <a:ext cx="1271423" cy="1195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97" y="708012"/>
            <a:ext cx="3004233" cy="733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62" y="3602895"/>
            <a:ext cx="1499426" cy="519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4088" r="7568" b="30943"/>
          <a:stretch/>
        </p:blipFill>
        <p:spPr>
          <a:xfrm>
            <a:off x="9698988" y="3602895"/>
            <a:ext cx="1308995" cy="514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7491" y="3801368"/>
            <a:ext cx="1377441" cy="488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3417" y="4614856"/>
            <a:ext cx="1618536" cy="1462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9644" y="4687293"/>
            <a:ext cx="1315439" cy="1485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045" y="3869887"/>
            <a:ext cx="1167959" cy="1245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2851" y="3852369"/>
            <a:ext cx="1058777" cy="12626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1792" y="4711998"/>
            <a:ext cx="1191852" cy="14603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9501" y="4703859"/>
            <a:ext cx="1011623" cy="14684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6734" y="1396746"/>
            <a:ext cx="1255438" cy="1467710"/>
          </a:xfrm>
          <a:prstGeom prst="rect">
            <a:avLst/>
          </a:prstGeom>
        </p:spPr>
      </p:pic>
      <p:pic>
        <p:nvPicPr>
          <p:cNvPr id="21" name="Picture 4" descr="UK DRI: UK Dementia Research… | UK DRI: UK Dementia Research Institut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9152" r="11189"/>
          <a:stretch/>
        </p:blipFill>
        <p:spPr bwMode="auto">
          <a:xfrm>
            <a:off x="7103425" y="1399311"/>
            <a:ext cx="1658260" cy="14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72715" y="4614856"/>
            <a:ext cx="1351950" cy="14629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5542159"/>
            <a:ext cx="1159539" cy="11595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" y="5542159"/>
            <a:ext cx="1159539" cy="11595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20078" r="26404" b="132"/>
          <a:stretch/>
        </p:blipFill>
        <p:spPr>
          <a:xfrm>
            <a:off x="1536427" y="1958191"/>
            <a:ext cx="1346473" cy="14660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045" y="1851768"/>
            <a:ext cx="1189355" cy="15725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1667659"/>
            <a:ext cx="2018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Prof. Bart De </a:t>
            </a:r>
            <a:r>
              <a:rPr lang="en-US" sz="1200" dirty="0" err="1"/>
              <a:t>Strooper</a:t>
            </a:r>
            <a:endParaRPr lang="nl-BE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546438" y="1667659"/>
            <a:ext cx="1299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Prof. Mark </a:t>
            </a:r>
            <a:r>
              <a:rPr lang="en-US" sz="1200" dirty="0" err="1"/>
              <a:t>Fiers</a:t>
            </a:r>
            <a:endParaRPr lang="nl-BE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87475" y="3576875"/>
            <a:ext cx="1353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Sarah </a:t>
            </a:r>
            <a:r>
              <a:rPr lang="en-US" sz="1200" dirty="0" err="1"/>
              <a:t>Borrie</a:t>
            </a:r>
            <a:r>
              <a:rPr lang="en-US" sz="1200" dirty="0"/>
              <a:t>, PhD</a:t>
            </a:r>
            <a:endParaRPr lang="nl-BE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1337400" y="3565314"/>
            <a:ext cx="19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Emanuela</a:t>
            </a:r>
            <a:r>
              <a:rPr lang="en-US" sz="1200" dirty="0"/>
              <a:t> </a:t>
            </a:r>
            <a:r>
              <a:rPr lang="en-US" sz="1200" dirty="0" err="1"/>
              <a:t>Pasciuto</a:t>
            </a:r>
            <a:r>
              <a:rPr lang="en-US" sz="1200" dirty="0"/>
              <a:t>, PhD</a:t>
            </a:r>
            <a:endParaRPr lang="nl-BE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83844" y="5244581"/>
            <a:ext cx="1353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 </a:t>
            </a:r>
            <a:r>
              <a:rPr lang="en-US" sz="1200" dirty="0" err="1"/>
              <a:t>Snellinx</a:t>
            </a:r>
            <a:r>
              <a:rPr lang="en-US" sz="1200" dirty="0"/>
              <a:t>, </a:t>
            </a:r>
            <a:r>
              <a:rPr lang="en-US" sz="1200" dirty="0" err="1"/>
              <a:t>BASc</a:t>
            </a:r>
            <a:endParaRPr lang="nl-BE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330183" y="5265160"/>
            <a:ext cx="1353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Nicky </a:t>
            </a:r>
            <a:r>
              <a:rPr lang="en-US" sz="1200" dirty="0" err="1"/>
              <a:t>Thrupp</a:t>
            </a:r>
            <a:r>
              <a:rPr lang="en-US" sz="1200" dirty="0"/>
              <a:t>, MSc</a:t>
            </a:r>
            <a:endParaRPr lang="nl-BE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6966757" y="1058449"/>
            <a:ext cx="1916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Prof. Valentina </a:t>
            </a:r>
            <a:r>
              <a:rPr lang="en-US" sz="1200" dirty="0" err="1"/>
              <a:t>Escott</a:t>
            </a:r>
            <a:r>
              <a:rPr lang="en-US" sz="1200" dirty="0"/>
              <a:t>-Price</a:t>
            </a:r>
            <a:endParaRPr lang="nl-BE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8864930" y="1060139"/>
            <a:ext cx="2066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Joshua Stevenson-Hoare, PhD</a:t>
            </a:r>
            <a:endParaRPr lang="nl-BE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553281" y="4309930"/>
            <a:ext cx="1710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Prof. </a:t>
            </a:r>
            <a:r>
              <a:rPr lang="en-US" sz="1200" dirty="0" err="1"/>
              <a:t>Jeroen</a:t>
            </a:r>
            <a:r>
              <a:rPr lang="en-US" sz="1200" dirty="0"/>
              <a:t> </a:t>
            </a:r>
            <a:r>
              <a:rPr lang="en-US" sz="1200" dirty="0" err="1"/>
              <a:t>Pasterkamp</a:t>
            </a:r>
            <a:endParaRPr lang="nl-BE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215505" y="4297025"/>
            <a:ext cx="191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Marta </a:t>
            </a:r>
            <a:r>
              <a:rPr lang="en-US" sz="1200" dirty="0" err="1"/>
              <a:t>Canizares</a:t>
            </a:r>
            <a:r>
              <a:rPr lang="en-US" sz="1200" dirty="0"/>
              <a:t>-Luna, MSc</a:t>
            </a:r>
            <a:endParaRPr lang="nl-BE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7671162" y="4242194"/>
            <a:ext cx="144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Prof. </a:t>
            </a:r>
            <a:r>
              <a:rPr lang="en-US" sz="1200" dirty="0" err="1"/>
              <a:t>Rik</a:t>
            </a:r>
            <a:r>
              <a:rPr lang="en-US" sz="1200" dirty="0"/>
              <a:t> </a:t>
            </a:r>
            <a:r>
              <a:rPr lang="en-US" sz="1200" dirty="0" err="1"/>
              <a:t>Vandenberghe</a:t>
            </a:r>
            <a:endParaRPr lang="nl-BE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9168591" y="4225628"/>
            <a:ext cx="144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Prof. Stephanie </a:t>
            </a:r>
            <a:r>
              <a:rPr lang="en-US" sz="1200" dirty="0" err="1"/>
              <a:t>Humblet</a:t>
            </a:r>
            <a:r>
              <a:rPr lang="en-US" sz="1200" dirty="0"/>
              <a:t>-Baron</a:t>
            </a:r>
            <a:endParaRPr lang="nl-BE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10546379" y="4407895"/>
            <a:ext cx="1443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Emma Luckett, MSc</a:t>
            </a:r>
            <a:endParaRPr lang="nl-BE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1865130" y="870015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iPSC-derived microglia,</a:t>
            </a:r>
          </a:p>
          <a:p>
            <a:r>
              <a:rPr lang="en-US" sz="1200" b="1" i="1" dirty="0"/>
              <a:t>Xenotransplantation models,</a:t>
            </a:r>
          </a:p>
          <a:p>
            <a:r>
              <a:rPr lang="en-US" sz="1200" b="1" i="1" dirty="0" err="1"/>
              <a:t>scRNAseq</a:t>
            </a:r>
            <a:endParaRPr lang="en-US" sz="1200" b="1" i="1" dirty="0"/>
          </a:p>
          <a:p>
            <a:endParaRPr lang="nl-BE" sz="1200" b="1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0251124" y="1479231"/>
            <a:ext cx="201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Polygenic risk assessment</a:t>
            </a:r>
          </a:p>
          <a:p>
            <a:endParaRPr lang="nl-BE" sz="1200" b="1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4662223" y="6159937"/>
            <a:ext cx="201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Cerebral organoids,</a:t>
            </a:r>
          </a:p>
          <a:p>
            <a:r>
              <a:rPr lang="en-US" sz="1200" b="1" i="1" dirty="0"/>
              <a:t>iPSC-derived microglia</a:t>
            </a:r>
            <a:endParaRPr lang="nl-BE" sz="1200" b="1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7637007" y="6273828"/>
            <a:ext cx="290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Cohort characterization &amp; follow-up,</a:t>
            </a:r>
          </a:p>
          <a:p>
            <a:r>
              <a:rPr lang="en-US" sz="1200" b="1" i="1" dirty="0"/>
              <a:t>Immune phenotyping</a:t>
            </a:r>
            <a:endParaRPr lang="nl-BE" sz="1200" b="1" i="1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1"/>
          <a:srcRect l="12338" r="4968"/>
          <a:stretch/>
        </p:blipFill>
        <p:spPr>
          <a:xfrm>
            <a:off x="2949742" y="1949929"/>
            <a:ext cx="1219200" cy="147434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817784" y="1667659"/>
            <a:ext cx="2018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Annerieke Sierksma, PhD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279835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43627" y="5783013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tangle 13"/>
          <p:cNvSpPr/>
          <p:nvPr/>
        </p:nvSpPr>
        <p:spPr>
          <a:xfrm>
            <a:off x="9808233" y="5814204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Understanding genetic risk for Alzheimer’s disease</a:t>
            </a:r>
            <a:endParaRPr lang="nl-BE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882" r="2"/>
          <a:stretch/>
        </p:blipFill>
        <p:spPr>
          <a:xfrm>
            <a:off x="148045" y="692210"/>
            <a:ext cx="4441540" cy="2124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4825"/>
            <a:ext cx="6447585" cy="3723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5461" y="2760117"/>
            <a:ext cx="13516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Sierksma et al. 2020 Science</a:t>
            </a:r>
            <a:endParaRPr lang="nl-BE" sz="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68497" y="3027103"/>
            <a:ext cx="15424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err="1"/>
              <a:t>Bellenguez</a:t>
            </a:r>
            <a:r>
              <a:rPr lang="en-US" sz="800" i="1" dirty="0"/>
              <a:t> et al. 2022 Nat Genet</a:t>
            </a:r>
            <a:endParaRPr lang="nl-BE" sz="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156808" y="692209"/>
            <a:ext cx="503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- 4-5 million SNPs compared to reference genome: how does that affect your risk for AD?</a:t>
            </a:r>
          </a:p>
        </p:txBody>
      </p:sp>
      <p:pic>
        <p:nvPicPr>
          <p:cNvPr id="10" name="Picture 6" descr="https://d2cbg94ubxgsnp.cloudfront.net/Pictures/480xAny/4/2/6/101426_0716cw_the-crucible_300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454" y="692209"/>
            <a:ext cx="1288658" cy="21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977" y="3027103"/>
            <a:ext cx="3638928" cy="37380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50977" y="2404033"/>
            <a:ext cx="4106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‘Polygenic risk’ significantly increases the prediction accuracy for AD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61625" y="5944718"/>
            <a:ext cx="6297437" cy="0"/>
          </a:xfrm>
          <a:prstGeom prst="line">
            <a:avLst/>
          </a:prstGeom>
          <a:ln w="38100">
            <a:solidFill>
              <a:srgbClr val="EA6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32885" y="5734650"/>
            <a:ext cx="140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&lt; 5x 10</a:t>
            </a:r>
            <a:r>
              <a:rPr lang="en-US" baseline="30000" dirty="0"/>
              <a:t>-8</a:t>
            </a:r>
            <a:endParaRPr lang="nl-BE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64559" y="6263245"/>
            <a:ext cx="6364841" cy="0"/>
          </a:xfrm>
          <a:prstGeom prst="line">
            <a:avLst/>
          </a:prstGeom>
          <a:ln w="38100">
            <a:solidFill>
              <a:srgbClr val="EA63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29400" y="6039096"/>
            <a:ext cx="140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&lt; 0.1</a:t>
            </a:r>
            <a:endParaRPr lang="nl-BE" dirty="0"/>
          </a:p>
        </p:txBody>
      </p:sp>
      <p:sp>
        <p:nvSpPr>
          <p:cNvPr id="23" name="TextBox 22"/>
          <p:cNvSpPr txBox="1"/>
          <p:nvPr/>
        </p:nvSpPr>
        <p:spPr>
          <a:xfrm>
            <a:off x="6308124" y="3160103"/>
            <a:ext cx="126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effect sizes...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4775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6" grpId="0"/>
      <p:bldP spid="18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08233" y="5814204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5" y="-2895"/>
            <a:ext cx="11904617" cy="711076"/>
          </a:xfrm>
        </p:spPr>
        <p:txBody>
          <a:bodyPr/>
          <a:lstStyle/>
          <a:p>
            <a:r>
              <a:rPr lang="en-US" sz="3600" dirty="0"/>
              <a:t>Functional consequence of polygenic risk</a:t>
            </a:r>
            <a:endParaRPr lang="nl-BE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" y="1076324"/>
            <a:ext cx="5185955" cy="1821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1174"/>
            <a:ext cx="3340511" cy="2478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75" y="5229225"/>
            <a:ext cx="26743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Sierksma et al. 2020 EMBO </a:t>
            </a:r>
            <a:r>
              <a:rPr lang="en-US" sz="900" i="1" dirty="0" err="1"/>
              <a:t>Mol</a:t>
            </a:r>
            <a:r>
              <a:rPr lang="en-US" sz="900" i="1" dirty="0"/>
              <a:t> Med</a:t>
            </a:r>
            <a:endParaRPr lang="nl-BE" sz="9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325" y="3265843"/>
            <a:ext cx="8448675" cy="3474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7756" y="1925330"/>
            <a:ext cx="6034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Polygenic risk for Alzheimer’s disease determines the microglial response to A</a:t>
            </a:r>
            <a:r>
              <a:rPr lang="el-GR" sz="2000" dirty="0"/>
              <a:t>β</a:t>
            </a:r>
            <a:r>
              <a:rPr lang="en-US" sz="2000" dirty="0"/>
              <a:t> pathology</a:t>
            </a:r>
            <a:endParaRPr lang="nl-BE" sz="2000" dirty="0"/>
          </a:p>
          <a:p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8454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56" y="2514999"/>
            <a:ext cx="3252354" cy="2401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TRIAGE project:</a:t>
            </a:r>
            <a:endParaRPr lang="nl-BE" dirty="0"/>
          </a:p>
        </p:txBody>
      </p:sp>
      <p:sp>
        <p:nvSpPr>
          <p:cNvPr id="6" name="Rectangle 5"/>
          <p:cNvSpPr/>
          <p:nvPr/>
        </p:nvSpPr>
        <p:spPr>
          <a:xfrm>
            <a:off x="-643627" y="5783013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 6"/>
          <p:cNvSpPr/>
          <p:nvPr/>
        </p:nvSpPr>
        <p:spPr>
          <a:xfrm>
            <a:off x="9808233" y="5814204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tangle 2"/>
          <p:cNvSpPr/>
          <p:nvPr/>
        </p:nvSpPr>
        <p:spPr>
          <a:xfrm>
            <a:off x="233769" y="824210"/>
            <a:ext cx="89830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A6341"/>
                </a:solidFill>
              </a:rPr>
              <a:t>Hypothesis:</a:t>
            </a:r>
          </a:p>
          <a:p>
            <a:r>
              <a:rPr lang="en-US" sz="2000" dirty="0"/>
              <a:t>Polygenic risk for AD determines the microglial response to amyloid-</a:t>
            </a:r>
            <a:r>
              <a:rPr lang="el-GR" sz="2000" dirty="0"/>
              <a:t>β</a:t>
            </a:r>
            <a:r>
              <a:rPr lang="en-US" sz="2000" dirty="0"/>
              <a:t> pathology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EA6341"/>
                </a:solidFill>
              </a:rPr>
              <a:t>How?</a:t>
            </a:r>
          </a:p>
          <a:p>
            <a:r>
              <a:rPr lang="en-US" sz="2000" dirty="0"/>
              <a:t>- Do microglia from people with high polygenic risk behave differently to A</a:t>
            </a:r>
            <a:r>
              <a:rPr lang="el-GR" sz="2000" dirty="0"/>
              <a:t>β</a:t>
            </a:r>
            <a:r>
              <a:rPr lang="en-US" sz="2000" dirty="0"/>
              <a:t> pathology than those from people with low polygenic risk? </a:t>
            </a:r>
          </a:p>
          <a:p>
            <a:r>
              <a:rPr lang="en-US" sz="2000" dirty="0"/>
              <a:t>- Do microglia with high polygenic risk adopt specific cellular states &amp; which pathways are commonly affected?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Can we find different subtypes of microglial responses?</a:t>
            </a:r>
          </a:p>
          <a:p>
            <a:r>
              <a:rPr lang="en-US" sz="2000" dirty="0"/>
              <a:t>- Can we link genotype to phenotype?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>
                <a:solidFill>
                  <a:srgbClr val="EA6341"/>
                </a:solidFill>
              </a:rPr>
              <a:t>End goal:</a:t>
            </a:r>
          </a:p>
          <a:p>
            <a:r>
              <a:rPr lang="en-US" sz="2000" dirty="0"/>
              <a:t>Stratification of individuals on their polygenic risk for clinical trials and ultimately personalized treatments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59252" r="15644" b="8605"/>
          <a:stretch/>
        </p:blipFill>
        <p:spPr>
          <a:xfrm>
            <a:off x="9261366" y="340010"/>
            <a:ext cx="2596935" cy="16970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08233" y="1881324"/>
            <a:ext cx="150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Polygenic risk</a:t>
            </a:r>
            <a:endParaRPr lang="nl-B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2" t="16796" r="39354" b="51045"/>
          <a:stretch/>
        </p:blipFill>
        <p:spPr>
          <a:xfrm>
            <a:off x="10972008" y="5008890"/>
            <a:ext cx="1080654" cy="1548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9988" r="79361" b="55623"/>
          <a:stretch/>
        </p:blipFill>
        <p:spPr>
          <a:xfrm>
            <a:off x="9261366" y="5234255"/>
            <a:ext cx="1174173" cy="1174173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16200000">
            <a:off x="10563871" y="5647529"/>
            <a:ext cx="329443" cy="347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5385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643627" y="5783013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tangle 26"/>
          <p:cNvSpPr/>
          <p:nvPr/>
        </p:nvSpPr>
        <p:spPr>
          <a:xfrm>
            <a:off x="9808233" y="5814204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nl-BE" dirty="0"/>
          </a:p>
        </p:txBody>
      </p:sp>
      <p:sp>
        <p:nvSpPr>
          <p:cNvPr id="3" name="TextBox 2"/>
          <p:cNvSpPr txBox="1"/>
          <p:nvPr/>
        </p:nvSpPr>
        <p:spPr>
          <a:xfrm>
            <a:off x="148045" y="957077"/>
            <a:ext cx="481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WP1. Genotyping &amp; immune phenotyping</a:t>
            </a:r>
            <a:endParaRPr lang="nl-B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45" y="2977939"/>
            <a:ext cx="972787" cy="1100465"/>
          </a:xfrm>
          <a:prstGeom prst="rect">
            <a:avLst/>
          </a:prstGeom>
        </p:spPr>
      </p:pic>
      <p:pic>
        <p:nvPicPr>
          <p:cNvPr id="5" name="Picture 4" descr="UZ Leuven Logo - Centomedia the digital signage compa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40" y="942528"/>
            <a:ext cx="993301" cy="37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12" y="1515096"/>
            <a:ext cx="1019254" cy="11530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377208" y="331845"/>
            <a:ext cx="4271056" cy="873127"/>
            <a:chOff x="151329" y="2880064"/>
            <a:chExt cx="4271056" cy="8731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25" b="79065"/>
            <a:stretch/>
          </p:blipFill>
          <p:spPr>
            <a:xfrm>
              <a:off x="379848" y="3064730"/>
              <a:ext cx="1924950" cy="6884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1329" y="2880064"/>
              <a:ext cx="4271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WP2. Polygenic risk score calculations</a:t>
              </a:r>
              <a:endParaRPr lang="nl-BE" b="1" dirty="0"/>
            </a:p>
          </p:txBody>
        </p:sp>
        <p:pic>
          <p:nvPicPr>
            <p:cNvPr id="10" name="Picture 10" descr="Cardiff University - Bourses-etudiants.m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800" y="3249708"/>
              <a:ext cx="872027" cy="434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659732" y="1574145"/>
            <a:ext cx="4593278" cy="4984343"/>
            <a:chOff x="7153408" y="-2094663"/>
            <a:chExt cx="4593278" cy="4984343"/>
          </a:xfrm>
        </p:grpSpPr>
        <p:grpSp>
          <p:nvGrpSpPr>
            <p:cNvPr id="13" name="Group 12"/>
            <p:cNvGrpSpPr/>
            <p:nvPr/>
          </p:nvGrpSpPr>
          <p:grpSpPr>
            <a:xfrm>
              <a:off x="7324375" y="985022"/>
              <a:ext cx="4251343" cy="1904658"/>
              <a:chOff x="6384555" y="2606461"/>
              <a:chExt cx="5380010" cy="245524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84555" y="2606461"/>
                <a:ext cx="5380010" cy="2455241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7029450" y="3527080"/>
                <a:ext cx="1142146" cy="148113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171595" y="3527080"/>
                <a:ext cx="1270788" cy="148113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9"/>
            <a:stretch/>
          </p:blipFill>
          <p:spPr>
            <a:xfrm>
              <a:off x="8132736" y="-1747511"/>
              <a:ext cx="3215937" cy="214980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731683" y="-2094663"/>
              <a:ext cx="2164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Standardization</a:t>
              </a:r>
              <a:endParaRPr lang="nl-BE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53408" y="615690"/>
              <a:ext cx="4593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Identification of cohort extremes (+/- 2SD)</a:t>
              </a:r>
              <a:endParaRPr lang="nl-BE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9813868" y="-222389"/>
              <a:ext cx="837414" cy="315907"/>
            </a:xfrm>
            <a:prstGeom prst="ellipse">
              <a:avLst/>
            </a:prstGeom>
            <a:noFill/>
            <a:ln w="28575">
              <a:solidFill>
                <a:srgbClr val="EA634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Oval 17"/>
            <p:cNvSpPr/>
            <p:nvPr/>
          </p:nvSpPr>
          <p:spPr>
            <a:xfrm>
              <a:off x="8511895" y="-205815"/>
              <a:ext cx="727510" cy="315907"/>
            </a:xfrm>
            <a:prstGeom prst="ellipse">
              <a:avLst/>
            </a:prstGeom>
            <a:noFill/>
            <a:ln w="28575">
              <a:solidFill>
                <a:srgbClr val="EA634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026" name="Picture 2" descr="Strategies for immune cell phenotyping of patient samples. Two... |  Download Scientific Diagr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6" y="4353147"/>
            <a:ext cx="2435969" cy="232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337299" y="1475765"/>
            <a:ext cx="41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F-PACK</a:t>
            </a:r>
          </a:p>
          <a:p>
            <a:r>
              <a:rPr lang="en-US" sz="1400" dirty="0"/>
              <a:t>- Cognitively normal at inclusion (50-80y)</a:t>
            </a:r>
          </a:p>
          <a:p>
            <a:r>
              <a:rPr lang="en-US" sz="1400" dirty="0"/>
              <a:t>- 2-yearly neuropsychological follow-up</a:t>
            </a:r>
          </a:p>
          <a:p>
            <a:r>
              <a:rPr lang="en-US" sz="1400" dirty="0"/>
              <a:t>- Structural MRI, amyloid PET (2x), </a:t>
            </a:r>
            <a:r>
              <a:rPr lang="en-US" sz="1400" dirty="0" err="1"/>
              <a:t>serum+plasma</a:t>
            </a:r>
            <a:endParaRPr lang="nl-BE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337299" y="3107780"/>
            <a:ext cx="4177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ARCK</a:t>
            </a:r>
          </a:p>
          <a:p>
            <a:r>
              <a:rPr lang="en-US" sz="1400" dirty="0"/>
              <a:t>- Biomarker-proven AD cases + spouse controls</a:t>
            </a:r>
          </a:p>
          <a:p>
            <a:r>
              <a:rPr lang="en-US" sz="1400" dirty="0"/>
              <a:t>- Neuropsychological testing, MRI</a:t>
            </a:r>
            <a:endParaRPr lang="nl-BE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2726252" y="4562325"/>
            <a:ext cx="41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Immunephenotyping</a:t>
            </a:r>
            <a:r>
              <a:rPr lang="en-US" sz="1400" b="1" dirty="0"/>
              <a:t> on PBMCs</a:t>
            </a:r>
          </a:p>
          <a:p>
            <a:r>
              <a:rPr lang="en-US" sz="1400" dirty="0"/>
              <a:t>BD </a:t>
            </a:r>
            <a:r>
              <a:rPr lang="en-US" sz="1400" dirty="0" err="1"/>
              <a:t>FACSymphony</a:t>
            </a:r>
            <a:r>
              <a:rPr lang="en-US" sz="1400" dirty="0"/>
              <a:t> – 28 markers / cell</a:t>
            </a:r>
          </a:p>
          <a:p>
            <a:r>
              <a:rPr lang="en-US" sz="1400" dirty="0"/>
              <a:t>Quantification of 1500+ parameters</a:t>
            </a:r>
          </a:p>
          <a:p>
            <a:endParaRPr lang="nl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4088" r="7568" b="30943"/>
          <a:stretch/>
        </p:blipFill>
        <p:spPr>
          <a:xfrm>
            <a:off x="5343575" y="933119"/>
            <a:ext cx="1038176" cy="40822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257142" y="6558488"/>
            <a:ext cx="391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OR&gt;32 (</a:t>
            </a:r>
            <a:r>
              <a:rPr lang="en-US" sz="1400" dirty="0" err="1"/>
              <a:t>Leonenko</a:t>
            </a:r>
            <a:r>
              <a:rPr lang="en-US" sz="1400" dirty="0"/>
              <a:t> et al. 2021 Nat </a:t>
            </a:r>
            <a:r>
              <a:rPr lang="en-US" sz="1400" dirty="0" err="1"/>
              <a:t>Comm</a:t>
            </a:r>
            <a:r>
              <a:rPr lang="en-US" sz="1400" dirty="0"/>
              <a:t>)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25135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684" y="4241788"/>
            <a:ext cx="2614753" cy="752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nl-BE" dirty="0"/>
          </a:p>
        </p:txBody>
      </p:sp>
      <p:grpSp>
        <p:nvGrpSpPr>
          <p:cNvPr id="3" name="Group 2"/>
          <p:cNvGrpSpPr/>
          <p:nvPr/>
        </p:nvGrpSpPr>
        <p:grpSpPr>
          <a:xfrm>
            <a:off x="148045" y="813062"/>
            <a:ext cx="3363332" cy="1837274"/>
            <a:chOff x="131070" y="4145964"/>
            <a:chExt cx="3363332" cy="1837274"/>
          </a:xfrm>
        </p:grpSpPr>
        <p:sp>
          <p:nvSpPr>
            <p:cNvPr id="4" name="TextBox 3"/>
            <p:cNvSpPr txBox="1"/>
            <p:nvPr/>
          </p:nvSpPr>
          <p:spPr>
            <a:xfrm>
              <a:off x="164311" y="4145964"/>
              <a:ext cx="3330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WP3. iPSC generation (n=6)</a:t>
              </a:r>
              <a:endParaRPr lang="nl-BE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70" y="4491064"/>
              <a:ext cx="2124047" cy="115362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11" y="5644684"/>
              <a:ext cx="29994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In house / Service provider</a:t>
              </a:r>
              <a:endParaRPr lang="nl-BE" sz="16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9555931" y="5710107"/>
            <a:ext cx="2636069" cy="114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148045" y="2980206"/>
            <a:ext cx="639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WP4. Microglia xenotransplantation</a:t>
            </a:r>
            <a:endParaRPr lang="nl-BE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47350"/>
            <a:ext cx="3919130" cy="16640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49" y="3441170"/>
            <a:ext cx="4861151" cy="16964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05" y="5166400"/>
            <a:ext cx="1629213" cy="16292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98" y="1226874"/>
            <a:ext cx="1881460" cy="4591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55" y="3345650"/>
            <a:ext cx="1881460" cy="45916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40114" y="215383"/>
            <a:ext cx="639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WP5.Cerebral organoids </a:t>
            </a:r>
            <a:endParaRPr lang="nl-BE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240114" y="3958032"/>
            <a:ext cx="639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WP6. </a:t>
            </a:r>
            <a:r>
              <a:rPr lang="en-US" dirty="0" err="1"/>
              <a:t>scRNAseq</a:t>
            </a:r>
            <a:r>
              <a:rPr lang="en-US" dirty="0"/>
              <a:t>, bioinformatics &amp; validation</a:t>
            </a:r>
            <a:endParaRPr lang="nl-BE" dirty="0"/>
          </a:p>
        </p:txBody>
      </p:sp>
      <p:sp>
        <p:nvSpPr>
          <p:cNvPr id="27" name="TextBox 26"/>
          <p:cNvSpPr txBox="1"/>
          <p:nvPr/>
        </p:nvSpPr>
        <p:spPr>
          <a:xfrm>
            <a:off x="6240114" y="6058838"/>
            <a:ext cx="4627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WP7. Coordination, project management &amp; dissemination</a:t>
            </a:r>
            <a:endParaRPr lang="nl-BE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25" y="4037279"/>
            <a:ext cx="1881460" cy="4591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540" y="6152420"/>
            <a:ext cx="1881460" cy="4591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811" y="603972"/>
            <a:ext cx="5973092" cy="10831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38" y="1771736"/>
            <a:ext cx="2050371" cy="160929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531332" y="1915476"/>
            <a:ext cx="3381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Innately developing microglia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Injected microglia in A</a:t>
            </a:r>
            <a:r>
              <a:rPr lang="el-GR" sz="1400" dirty="0"/>
              <a:t>β</a:t>
            </a:r>
            <a:r>
              <a:rPr lang="en-US" sz="1400" dirty="0"/>
              <a:t> producing organoid</a:t>
            </a:r>
            <a:endParaRPr lang="nl-BE" sz="14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66090" r="22817" b="3255"/>
          <a:stretch/>
        </p:blipFill>
        <p:spPr>
          <a:xfrm>
            <a:off x="6240114" y="4411952"/>
            <a:ext cx="1496664" cy="12846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8437" y="187966"/>
            <a:ext cx="1377441" cy="4881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439878" y="1533830"/>
            <a:ext cx="15199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/>
              <a:t>Ormel</a:t>
            </a:r>
            <a:r>
              <a:rPr lang="en-US" sz="900" i="1" dirty="0"/>
              <a:t> et al. 2018 Nat </a:t>
            </a:r>
            <a:r>
              <a:rPr lang="en-US" sz="900" i="1" dirty="0" err="1"/>
              <a:t>Comm</a:t>
            </a:r>
            <a:endParaRPr lang="nl-BE" sz="900" i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3684" y="5054270"/>
            <a:ext cx="1900391" cy="89005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850981" y="5088162"/>
            <a:ext cx="2447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Genotype-phenotype relations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7699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43627" y="5783013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 6"/>
          <p:cNvSpPr/>
          <p:nvPr/>
        </p:nvSpPr>
        <p:spPr>
          <a:xfrm>
            <a:off x="9808233" y="5814204"/>
            <a:ext cx="2639683" cy="1250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8045" y="846034"/>
            <a:ext cx="9281706" cy="5204388"/>
          </a:xfrm>
        </p:spPr>
        <p:txBody>
          <a:bodyPr/>
          <a:lstStyle/>
          <a:p>
            <a:r>
              <a:rPr lang="en-US" sz="2400" dirty="0" err="1"/>
              <a:t>Immunephenotyping</a:t>
            </a:r>
            <a:r>
              <a:rPr lang="en-US" sz="2400" dirty="0"/>
              <a:t> to be finalized in summer 2022</a:t>
            </a:r>
          </a:p>
          <a:p>
            <a:r>
              <a:rPr lang="en-US" sz="2400" dirty="0"/>
              <a:t>Genotyping &amp; PRS calculations completed</a:t>
            </a:r>
          </a:p>
          <a:p>
            <a:pPr lvl="1"/>
            <a:r>
              <a:rPr lang="en-US" sz="2000" dirty="0"/>
              <a:t>Selection of 15 individuals with high/low polygenic risk</a:t>
            </a:r>
          </a:p>
          <a:p>
            <a:r>
              <a:rPr lang="en-US" sz="2400" dirty="0"/>
              <a:t>iPSC generated for n=6, 4 more underway</a:t>
            </a:r>
          </a:p>
          <a:p>
            <a:pPr lvl="1"/>
            <a:r>
              <a:rPr lang="en-US" sz="2000" dirty="0"/>
              <a:t>Setting up multiple collaborations to increase the iPSC collection</a:t>
            </a:r>
          </a:p>
          <a:p>
            <a:r>
              <a:rPr lang="en-US" sz="2400" dirty="0" err="1"/>
              <a:t>iPSCs</a:t>
            </a:r>
            <a:r>
              <a:rPr lang="en-US" sz="2400" dirty="0"/>
              <a:t> distributed across consortium</a:t>
            </a:r>
          </a:p>
          <a:p>
            <a:pPr lvl="1"/>
            <a:r>
              <a:rPr lang="en-US" sz="2000" dirty="0"/>
              <a:t>Xenotransplantation &amp; aging ongoing</a:t>
            </a:r>
          </a:p>
          <a:p>
            <a:pPr lvl="1"/>
            <a:r>
              <a:rPr lang="en-US" sz="2000" dirty="0"/>
              <a:t>Organoid development ongoing</a:t>
            </a:r>
          </a:p>
          <a:p>
            <a:r>
              <a:rPr lang="en-US" sz="2400" dirty="0"/>
              <a:t>First </a:t>
            </a:r>
            <a:r>
              <a:rPr lang="en-US" sz="2400" dirty="0" err="1"/>
              <a:t>scRNAseq</a:t>
            </a:r>
            <a:r>
              <a:rPr lang="en-US" sz="2400" dirty="0"/>
              <a:t> results expected in July 2022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EA6341"/>
                </a:solidFill>
              </a:rPr>
              <a:t>&gt;&gt;&gt;</a:t>
            </a:r>
            <a:r>
              <a:rPr lang="en-US" sz="2400" dirty="0"/>
              <a:t>Can genetic variability shape the microglial response to amyloid-</a:t>
            </a:r>
            <a:r>
              <a:rPr lang="el-GR" sz="2400" dirty="0">
                <a:ea typeface="Open Sans" panose="020B0606030504020204" pitchFamily="34" charset="0"/>
                <a:cs typeface="Open Sans" panose="020B0606030504020204" pitchFamily="34" charset="0"/>
              </a:rPr>
              <a:t>β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pathology?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A634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&gt;&gt;&gt;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Can we leverage this data to stratify AD patients? </a:t>
            </a:r>
            <a:endParaRPr lang="nl-BE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  <a:endParaRPr lang="nl-B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231" y="323098"/>
            <a:ext cx="2485145" cy="2231966"/>
          </a:xfrm>
          <a:prstGeom prst="rect">
            <a:avLst/>
          </a:prstGeom>
        </p:spPr>
      </p:pic>
      <p:pic>
        <p:nvPicPr>
          <p:cNvPr id="12" name="Picture 11" descr="Diagram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13150" r="62947" b="25981"/>
          <a:stretch/>
        </p:blipFill>
        <p:spPr>
          <a:xfrm>
            <a:off x="9579231" y="4417920"/>
            <a:ext cx="2473430" cy="22907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951" y="2555072"/>
            <a:ext cx="2373425" cy="18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46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044" y="1019174"/>
            <a:ext cx="11904617" cy="4955047"/>
          </a:xfrm>
        </p:spPr>
        <p:txBody>
          <a:bodyPr/>
          <a:lstStyle/>
          <a:p>
            <a:r>
              <a:rPr lang="en-US" sz="2400" dirty="0"/>
              <a:t>Close collaboration with a healthcare consultancy company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Specializes in health care economics and market access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Setting up exploitation board to explore:</a:t>
            </a:r>
          </a:p>
          <a:p>
            <a:pPr marL="800100" lvl="1" indent="-342900">
              <a:buAutoNum type="arabicParenR"/>
            </a:pPr>
            <a:r>
              <a:rPr lang="en-US" dirty="0"/>
              <a:t>the market potential &amp; needs for genetic screening in AD</a:t>
            </a:r>
          </a:p>
          <a:p>
            <a:pPr marL="800100" lvl="1" indent="-342900">
              <a:buAutoNum type="arabicParenR"/>
            </a:pPr>
            <a:r>
              <a:rPr lang="en-US" dirty="0"/>
              <a:t>The potential of a stratification tool in AD (clinical trials, diagnostics, treatment)</a:t>
            </a:r>
          </a:p>
          <a:p>
            <a:pPr marL="800100" lvl="1" indent="-342900">
              <a:buAutoNum type="arabicParenR"/>
            </a:pPr>
            <a:r>
              <a:rPr lang="en-US" dirty="0"/>
              <a:t>Potential future partners</a:t>
            </a:r>
          </a:p>
          <a:p>
            <a:r>
              <a:rPr lang="en-US" sz="2400" dirty="0"/>
              <a:t>Exploitation board: business developers, clinicians, patient organizations</a:t>
            </a:r>
            <a:endParaRPr lang="nl-BE" sz="2400" dirty="0"/>
          </a:p>
          <a:p>
            <a:endParaRPr lang="nl-BE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&amp; patient engagement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9838401"/>
      </p:ext>
    </p:extLst>
  </p:cSld>
  <p:clrMapOvr>
    <a:masterClrMapping/>
  </p:clrMapOvr>
</p:sld>
</file>

<file path=ppt/theme/theme1.xml><?xml version="1.0" encoding="utf-8"?>
<a:theme xmlns:a="http://schemas.openxmlformats.org/drawingml/2006/main" name="VIB_template_n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B_PPT_template_10_2016.potx" id="{E04D4E0D-2A12-43B6-91C8-75DC7FB1BE26}" vid="{F451DD8D-D2D5-43AD-A231-4604E6BE11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VIB_PPT_template_10_2016</Template>
  <TotalTime>372</TotalTime>
  <Words>615</Words>
  <Application>Microsoft Office PowerPoint</Application>
  <PresentationFormat>Breedbeeld</PresentationFormat>
  <Paragraphs>107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Corbel</vt:lpstr>
      <vt:lpstr>VIB_template_new</vt:lpstr>
      <vt:lpstr>TRIAGE: TRanslating Individual Alzheimer GEnetic risk into disease phenotypes </vt:lpstr>
      <vt:lpstr>Meet the team:</vt:lpstr>
      <vt:lpstr>Understanding genetic risk for Alzheimer’s disease</vt:lpstr>
      <vt:lpstr>Functional consequence of polygenic risk</vt:lpstr>
      <vt:lpstr>TRIAGE project:</vt:lpstr>
      <vt:lpstr>Methodology</vt:lpstr>
      <vt:lpstr>Methodology</vt:lpstr>
      <vt:lpstr>Progress</vt:lpstr>
      <vt:lpstr>Public &amp; patient engagement</vt:lpstr>
      <vt:lpstr>Dissemination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Annerieke Sierksma</dc:creator>
  <cp:lastModifiedBy>Christine Greve</cp:lastModifiedBy>
  <cp:revision>43</cp:revision>
  <dcterms:created xsi:type="dcterms:W3CDTF">2016-12-02T12:37:08Z</dcterms:created>
  <dcterms:modified xsi:type="dcterms:W3CDTF">2022-04-27T12:20:50Z</dcterms:modified>
</cp:coreProperties>
</file>