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511" r:id="rId3"/>
    <p:sldId id="512" r:id="rId4"/>
    <p:sldId id="513" r:id="rId5"/>
    <p:sldId id="514" r:id="rId6"/>
    <p:sldId id="532" r:id="rId7"/>
    <p:sldId id="539" r:id="rId8"/>
    <p:sldId id="540" r:id="rId9"/>
    <p:sldId id="542" r:id="rId10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AA7"/>
    <a:srgbClr val="E6E6E6"/>
    <a:srgbClr val="D53333"/>
    <a:srgbClr val="6AB650"/>
    <a:srgbClr val="FFF2D9"/>
    <a:srgbClr val="E89E00"/>
    <a:srgbClr val="003741"/>
    <a:srgbClr val="FFE9EB"/>
    <a:srgbClr val="B8574F"/>
    <a:srgbClr val="EAB6B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6482"/>
  </p:normalViewPr>
  <p:slideViewPr>
    <p:cSldViewPr snapToGrid="0">
      <p:cViewPr varScale="1">
        <p:scale>
          <a:sx n="95" d="100"/>
          <a:sy n="95" d="100"/>
        </p:scale>
        <p:origin x="53" y="336"/>
      </p:cViewPr>
      <p:guideLst/>
    </p:cSldViewPr>
  </p:slideViewPr>
  <p:outlineViewPr>
    <p:cViewPr>
      <p:scale>
        <a:sx n="33" d="100"/>
        <a:sy n="33" d="100"/>
      </p:scale>
      <p:origin x="0" y="-6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C92C6-7DF2-4426-80D0-C5179C9DAB2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ACBEB24-7C0B-48B4-962F-85C404A074BB}">
      <dgm:prSet phldrT="[Tekst]"/>
      <dgm:spPr/>
      <dgm:t>
        <a:bodyPr/>
        <a:lstStyle/>
        <a:p>
          <a:r>
            <a:rPr lang="nl-NL" dirty="0" err="1" smtClean="0"/>
            <a:t>Clinical</a:t>
          </a:r>
          <a:r>
            <a:rPr lang="nl-NL" dirty="0" smtClean="0"/>
            <a:t> markers</a:t>
          </a:r>
          <a:endParaRPr lang="nl-NL" dirty="0"/>
        </a:p>
      </dgm:t>
    </dgm:pt>
    <dgm:pt modelId="{65E82727-318A-4735-8997-E190A6149877}" type="parTrans" cxnId="{D881B319-EC74-4185-8CB1-58DF41F90978}">
      <dgm:prSet/>
      <dgm:spPr/>
      <dgm:t>
        <a:bodyPr/>
        <a:lstStyle/>
        <a:p>
          <a:endParaRPr lang="nl-NL"/>
        </a:p>
      </dgm:t>
    </dgm:pt>
    <dgm:pt modelId="{9EFC0086-8FEB-4A66-B30E-22DCC0CE791E}" type="sibTrans" cxnId="{D881B319-EC74-4185-8CB1-58DF41F90978}">
      <dgm:prSet/>
      <dgm:spPr/>
      <dgm:t>
        <a:bodyPr/>
        <a:lstStyle/>
        <a:p>
          <a:endParaRPr lang="nl-NL"/>
        </a:p>
      </dgm:t>
    </dgm:pt>
    <dgm:pt modelId="{FB215E20-DBF9-41B4-BF11-C7664B3AB62B}">
      <dgm:prSet phldrT="[Tekst]"/>
      <dgm:spPr/>
      <dgm:t>
        <a:bodyPr/>
        <a:lstStyle/>
        <a:p>
          <a:r>
            <a:rPr lang="nl-NL" dirty="0" err="1" smtClean="0"/>
            <a:t>Biomarkers</a:t>
          </a:r>
          <a:endParaRPr lang="nl-NL" dirty="0"/>
        </a:p>
      </dgm:t>
    </dgm:pt>
    <dgm:pt modelId="{F461FD24-AA13-4D3E-B6D4-62ECDF535E41}" type="parTrans" cxnId="{5B3D595B-B8FC-42D9-834C-FB460F34E0F8}">
      <dgm:prSet/>
      <dgm:spPr/>
      <dgm:t>
        <a:bodyPr/>
        <a:lstStyle/>
        <a:p>
          <a:endParaRPr lang="nl-NL"/>
        </a:p>
      </dgm:t>
    </dgm:pt>
    <dgm:pt modelId="{886D5ABC-8BD8-4AF9-9CF9-7301A50FE44E}" type="sibTrans" cxnId="{5B3D595B-B8FC-42D9-834C-FB460F34E0F8}">
      <dgm:prSet/>
      <dgm:spPr/>
      <dgm:t>
        <a:bodyPr/>
        <a:lstStyle/>
        <a:p>
          <a:endParaRPr lang="nl-NL"/>
        </a:p>
      </dgm:t>
    </dgm:pt>
    <dgm:pt modelId="{7164166F-2F13-4D3E-8492-83AF6B7B8FF4}">
      <dgm:prSet phldrT="[Tekst]" custT="1"/>
      <dgm:spPr/>
      <dgm:t>
        <a:bodyPr/>
        <a:lstStyle/>
        <a:p>
          <a:r>
            <a:rPr lang="en-GB" sz="2000" b="1" dirty="0" err="1" smtClean="0"/>
            <a:t>DI</a:t>
          </a:r>
          <a:r>
            <a:rPr lang="en-GB" sz="2000" dirty="0" err="1" smtClean="0"/>
            <a:t>agnostic</a:t>
          </a:r>
          <a:r>
            <a:rPr lang="en-GB" sz="2000" dirty="0" smtClean="0"/>
            <a:t> and </a:t>
          </a:r>
          <a:r>
            <a:rPr lang="en-GB" sz="2000" b="1" dirty="0" smtClean="0"/>
            <a:t>P</a:t>
          </a:r>
          <a:r>
            <a:rPr lang="en-GB" sz="2000" dirty="0" smtClean="0"/>
            <a:t>rognostic </a:t>
          </a:r>
          <a:r>
            <a:rPr lang="en-GB" sz="2000" b="1" dirty="0" smtClean="0"/>
            <a:t>P</a:t>
          </a:r>
          <a:r>
            <a:rPr lang="en-GB" sz="2000" dirty="0" smtClean="0"/>
            <a:t>recision medicine </a:t>
          </a:r>
          <a:r>
            <a:rPr lang="en-GB" sz="2000" b="1" dirty="0" smtClean="0"/>
            <a:t>A</a:t>
          </a:r>
          <a:r>
            <a:rPr lang="en-GB" sz="2000" dirty="0" smtClean="0"/>
            <a:t>lgorithm for </a:t>
          </a:r>
          <a:r>
            <a:rPr lang="en-GB" sz="2000" b="1" dirty="0" smtClean="0"/>
            <a:t>FTD</a:t>
          </a:r>
          <a:endParaRPr lang="nl-NL" sz="2000" b="1" dirty="0"/>
        </a:p>
      </dgm:t>
    </dgm:pt>
    <dgm:pt modelId="{55AB4D05-B9A0-405A-BE65-991DC45B1ECE}" type="parTrans" cxnId="{65C55643-46E1-4D75-8B11-0DC8F82A587C}">
      <dgm:prSet/>
      <dgm:spPr/>
      <dgm:t>
        <a:bodyPr/>
        <a:lstStyle/>
        <a:p>
          <a:endParaRPr lang="nl-NL"/>
        </a:p>
      </dgm:t>
    </dgm:pt>
    <dgm:pt modelId="{B8DA8A55-7467-48D1-919F-B6B1EC6A4194}" type="sibTrans" cxnId="{65C55643-46E1-4D75-8B11-0DC8F82A587C}">
      <dgm:prSet/>
      <dgm:spPr/>
      <dgm:t>
        <a:bodyPr/>
        <a:lstStyle/>
        <a:p>
          <a:endParaRPr lang="nl-NL"/>
        </a:p>
      </dgm:t>
    </dgm:pt>
    <dgm:pt modelId="{5D4F05F8-6DF8-4384-8002-90192C76E406}" type="pres">
      <dgm:prSet presAssocID="{DC7C92C6-7DF2-4426-80D0-C5179C9DAB2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CEA3168-E14E-4E9D-9767-D61D3390FC20}" type="pres">
      <dgm:prSet presAssocID="{DC7C92C6-7DF2-4426-80D0-C5179C9DAB24}" presName="ellipse" presStyleLbl="trBgShp" presStyleIdx="0" presStyleCnt="1"/>
      <dgm:spPr/>
    </dgm:pt>
    <dgm:pt modelId="{70A26EDC-449A-4606-9A39-5F40A3485213}" type="pres">
      <dgm:prSet presAssocID="{DC7C92C6-7DF2-4426-80D0-C5179C9DAB24}" presName="arrow1" presStyleLbl="f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7F8A1B44-B4BD-4D43-93FE-1971EA781E9C}" type="pres">
      <dgm:prSet presAssocID="{DC7C92C6-7DF2-4426-80D0-C5179C9DAB24}" presName="rectangle" presStyleLbl="revTx" presStyleIdx="0" presStyleCnt="1" custScaleX="180625" custLinFactNeighborX="1977" custLinFactNeighborY="2656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49C251-E004-49F9-89E7-CC5ECA7E801E}" type="pres">
      <dgm:prSet presAssocID="{FB215E20-DBF9-41B4-BF11-C7664B3AB62B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810D24-A654-4BB9-8BF7-CE222D5477D1}" type="pres">
      <dgm:prSet presAssocID="{7164166F-2F13-4D3E-8492-83AF6B7B8FF4}" presName="item2" presStyleLbl="node1" presStyleIdx="1" presStyleCnt="2" custLinFactNeighborX="-5140" custLinFactNeighborY="61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42C090-B610-4951-BA83-E1738762F514}" type="pres">
      <dgm:prSet presAssocID="{DC7C92C6-7DF2-4426-80D0-C5179C9DAB24}" presName="funnel" presStyleLbl="trAlignAcc1" presStyleIdx="0" presStyleCnt="1"/>
      <dgm:spPr/>
    </dgm:pt>
  </dgm:ptLst>
  <dgm:cxnLst>
    <dgm:cxn modelId="{E9F52688-61D3-450E-B424-9888EBFFF505}" type="presOf" srcId="{FB215E20-DBF9-41B4-BF11-C7664B3AB62B}" destId="{3149C251-E004-49F9-89E7-CC5ECA7E801E}" srcOrd="0" destOrd="0" presId="urn:microsoft.com/office/officeart/2005/8/layout/funnel1"/>
    <dgm:cxn modelId="{5B3D595B-B8FC-42D9-834C-FB460F34E0F8}" srcId="{DC7C92C6-7DF2-4426-80D0-C5179C9DAB24}" destId="{FB215E20-DBF9-41B4-BF11-C7664B3AB62B}" srcOrd="1" destOrd="0" parTransId="{F461FD24-AA13-4D3E-B6D4-62ECDF535E41}" sibTransId="{886D5ABC-8BD8-4AF9-9CF9-7301A50FE44E}"/>
    <dgm:cxn modelId="{D881B319-EC74-4185-8CB1-58DF41F90978}" srcId="{DC7C92C6-7DF2-4426-80D0-C5179C9DAB24}" destId="{5ACBEB24-7C0B-48B4-962F-85C404A074BB}" srcOrd="0" destOrd="0" parTransId="{65E82727-318A-4735-8997-E190A6149877}" sibTransId="{9EFC0086-8FEB-4A66-B30E-22DCC0CE791E}"/>
    <dgm:cxn modelId="{F860A9A5-E29D-44DE-AB55-938015277DB9}" type="presOf" srcId="{7164166F-2F13-4D3E-8492-83AF6B7B8FF4}" destId="{7F8A1B44-B4BD-4D43-93FE-1971EA781E9C}" srcOrd="0" destOrd="0" presId="urn:microsoft.com/office/officeart/2005/8/layout/funnel1"/>
    <dgm:cxn modelId="{F566F9DF-1A47-4F2E-B8F8-6B561E2DAD49}" type="presOf" srcId="{DC7C92C6-7DF2-4426-80D0-C5179C9DAB24}" destId="{5D4F05F8-6DF8-4384-8002-90192C76E406}" srcOrd="0" destOrd="0" presId="urn:microsoft.com/office/officeart/2005/8/layout/funnel1"/>
    <dgm:cxn modelId="{2B17CACF-6369-495A-BFA9-CCF7BC647974}" type="presOf" srcId="{5ACBEB24-7C0B-48B4-962F-85C404A074BB}" destId="{D9810D24-A654-4BB9-8BF7-CE222D5477D1}" srcOrd="0" destOrd="0" presId="urn:microsoft.com/office/officeart/2005/8/layout/funnel1"/>
    <dgm:cxn modelId="{65C55643-46E1-4D75-8B11-0DC8F82A587C}" srcId="{DC7C92C6-7DF2-4426-80D0-C5179C9DAB24}" destId="{7164166F-2F13-4D3E-8492-83AF6B7B8FF4}" srcOrd="2" destOrd="0" parTransId="{55AB4D05-B9A0-405A-BE65-991DC45B1ECE}" sibTransId="{B8DA8A55-7467-48D1-919F-B6B1EC6A4194}"/>
    <dgm:cxn modelId="{2E5810DA-9E08-45DA-8610-6FF3FC398AE4}" type="presParOf" srcId="{5D4F05F8-6DF8-4384-8002-90192C76E406}" destId="{DCEA3168-E14E-4E9D-9767-D61D3390FC20}" srcOrd="0" destOrd="0" presId="urn:microsoft.com/office/officeart/2005/8/layout/funnel1"/>
    <dgm:cxn modelId="{AA19317E-B750-44F6-831E-0CDFEF8181CD}" type="presParOf" srcId="{5D4F05F8-6DF8-4384-8002-90192C76E406}" destId="{70A26EDC-449A-4606-9A39-5F40A3485213}" srcOrd="1" destOrd="0" presId="urn:microsoft.com/office/officeart/2005/8/layout/funnel1"/>
    <dgm:cxn modelId="{BE31777C-A967-433F-9276-AA4B1D1A8F28}" type="presParOf" srcId="{5D4F05F8-6DF8-4384-8002-90192C76E406}" destId="{7F8A1B44-B4BD-4D43-93FE-1971EA781E9C}" srcOrd="2" destOrd="0" presId="urn:microsoft.com/office/officeart/2005/8/layout/funnel1"/>
    <dgm:cxn modelId="{7C25D202-94C4-45EF-AF8C-C84C7564C1CF}" type="presParOf" srcId="{5D4F05F8-6DF8-4384-8002-90192C76E406}" destId="{3149C251-E004-49F9-89E7-CC5ECA7E801E}" srcOrd="3" destOrd="0" presId="urn:microsoft.com/office/officeart/2005/8/layout/funnel1"/>
    <dgm:cxn modelId="{C8765744-8697-4B05-BE92-1E8C51C7144A}" type="presParOf" srcId="{5D4F05F8-6DF8-4384-8002-90192C76E406}" destId="{D9810D24-A654-4BB9-8BF7-CE222D5477D1}" srcOrd="4" destOrd="0" presId="urn:microsoft.com/office/officeart/2005/8/layout/funnel1"/>
    <dgm:cxn modelId="{35872898-7D24-4257-B497-85A55F9A74D9}" type="presParOf" srcId="{5D4F05F8-6DF8-4384-8002-90192C76E406}" destId="{A842C090-B610-4951-BA83-E1738762F51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A3168-E14E-4E9D-9767-D61D3390FC20}">
      <dsp:nvSpPr>
        <dsp:cNvPr id="0" name=""/>
        <dsp:cNvSpPr/>
      </dsp:nvSpPr>
      <dsp:spPr>
        <a:xfrm>
          <a:off x="1099202" y="131104"/>
          <a:ext cx="2601915" cy="90361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6EDC-449A-4606-9A39-5F40A3485213}">
      <dsp:nvSpPr>
        <dsp:cNvPr id="0" name=""/>
        <dsp:cNvSpPr/>
      </dsp:nvSpPr>
      <dsp:spPr>
        <a:xfrm>
          <a:off x="2152070" y="2343740"/>
          <a:ext cx="504247" cy="322718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A1B44-B4BD-4D43-93FE-1971EA781E9C}">
      <dsp:nvSpPr>
        <dsp:cNvPr id="0" name=""/>
        <dsp:cNvSpPr/>
      </dsp:nvSpPr>
      <dsp:spPr>
        <a:xfrm>
          <a:off x="266133" y="2622085"/>
          <a:ext cx="4371823" cy="60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/>
            <a:t>DI</a:t>
          </a:r>
          <a:r>
            <a:rPr lang="en-GB" sz="2000" kern="1200" dirty="0" err="1" smtClean="0"/>
            <a:t>agnostic</a:t>
          </a:r>
          <a:r>
            <a:rPr lang="en-GB" sz="2000" kern="1200" dirty="0" smtClean="0"/>
            <a:t> and </a:t>
          </a:r>
          <a:r>
            <a:rPr lang="en-GB" sz="2000" b="1" kern="1200" dirty="0" smtClean="0"/>
            <a:t>P</a:t>
          </a:r>
          <a:r>
            <a:rPr lang="en-GB" sz="2000" kern="1200" dirty="0" smtClean="0"/>
            <a:t>rognostic </a:t>
          </a:r>
          <a:r>
            <a:rPr lang="en-GB" sz="2000" b="1" kern="1200" dirty="0" smtClean="0"/>
            <a:t>P</a:t>
          </a:r>
          <a:r>
            <a:rPr lang="en-GB" sz="2000" kern="1200" dirty="0" smtClean="0"/>
            <a:t>recision medicine </a:t>
          </a:r>
          <a:r>
            <a:rPr lang="en-GB" sz="2000" b="1" kern="1200" dirty="0" smtClean="0"/>
            <a:t>A</a:t>
          </a:r>
          <a:r>
            <a:rPr lang="en-GB" sz="2000" kern="1200" dirty="0" smtClean="0"/>
            <a:t>lgorithm for </a:t>
          </a:r>
          <a:r>
            <a:rPr lang="en-GB" sz="2000" b="1" kern="1200" dirty="0" smtClean="0"/>
            <a:t>FTD</a:t>
          </a:r>
          <a:endParaRPr lang="nl-NL" sz="2000" b="1" kern="1200" dirty="0"/>
        </a:p>
      </dsp:txBody>
      <dsp:txXfrm>
        <a:off x="266133" y="2622085"/>
        <a:ext cx="4371823" cy="605096"/>
      </dsp:txXfrm>
    </dsp:sp>
    <dsp:sp modelId="{3149C251-E004-49F9-89E7-CC5ECA7E801E}">
      <dsp:nvSpPr>
        <dsp:cNvPr id="0" name=""/>
        <dsp:cNvSpPr/>
      </dsp:nvSpPr>
      <dsp:spPr>
        <a:xfrm>
          <a:off x="2045170" y="1104503"/>
          <a:ext cx="907644" cy="907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err="1" smtClean="0"/>
            <a:t>Biomarkers</a:t>
          </a:r>
          <a:endParaRPr lang="nl-NL" sz="900" kern="1200" dirty="0"/>
        </a:p>
      </dsp:txBody>
      <dsp:txXfrm>
        <a:off x="2178091" y="1237424"/>
        <a:ext cx="641802" cy="641802"/>
      </dsp:txXfrm>
    </dsp:sp>
    <dsp:sp modelId="{D9810D24-A654-4BB9-8BF7-CE222D5477D1}">
      <dsp:nvSpPr>
        <dsp:cNvPr id="0" name=""/>
        <dsp:cNvSpPr/>
      </dsp:nvSpPr>
      <dsp:spPr>
        <a:xfrm>
          <a:off x="1349047" y="479551"/>
          <a:ext cx="907644" cy="907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err="1" smtClean="0"/>
            <a:t>Clinical</a:t>
          </a:r>
          <a:r>
            <a:rPr lang="nl-NL" sz="900" kern="1200" dirty="0" smtClean="0"/>
            <a:t> markers</a:t>
          </a:r>
          <a:endParaRPr lang="nl-NL" sz="900" kern="1200" dirty="0"/>
        </a:p>
      </dsp:txBody>
      <dsp:txXfrm>
        <a:off x="1481968" y="612472"/>
        <a:ext cx="641802" cy="641802"/>
      </dsp:txXfrm>
    </dsp:sp>
    <dsp:sp modelId="{A842C090-B610-4951-BA83-E1738762F514}">
      <dsp:nvSpPr>
        <dsp:cNvPr id="0" name=""/>
        <dsp:cNvSpPr/>
      </dsp:nvSpPr>
      <dsp:spPr>
        <a:xfrm>
          <a:off x="992302" y="20169"/>
          <a:ext cx="2823784" cy="22590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EF88-2D67-46FF-82F9-31FA85BEDB8D}" type="datetimeFigureOut">
              <a:rPr lang="nl-NL" smtClean="0"/>
              <a:t>26-4-2022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9CA4-9AB5-4F1F-91EE-DC6AC2069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8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26-4-2022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78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27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5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08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5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591863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638797"/>
            <a:ext cx="10776857" cy="951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720441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7921" y="11089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b="1" dirty="0"/>
              <a:t>Alzheimercentrum Amsterdam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2530"/>
            <a:ext cx="12192001" cy="34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776894"/>
            <a:ext cx="10766044" cy="744478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1655380"/>
            <a:ext cx="5346700" cy="4521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1655380"/>
            <a:ext cx="5148072" cy="452158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6AB650"/>
              </a:buCl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21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 txBox="1">
            <a:spLocks/>
          </p:cNvSpPr>
          <p:nvPr userDrawn="1"/>
        </p:nvSpPr>
        <p:spPr>
          <a:xfrm>
            <a:off x="673100" y="776894"/>
            <a:ext cx="10766044" cy="74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21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</p:spTree>
    <p:extLst>
      <p:ext uri="{BB962C8B-B14F-4D97-AF65-F5344CB8AC3E}">
        <p14:creationId xmlns:p14="http://schemas.microsoft.com/office/powerpoint/2010/main" val="17072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1639614"/>
            <a:ext cx="10744200" cy="4537349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6AB650"/>
              </a:buCl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 txBox="1">
            <a:spLocks/>
          </p:cNvSpPr>
          <p:nvPr userDrawn="1"/>
        </p:nvSpPr>
        <p:spPr>
          <a:xfrm>
            <a:off x="673100" y="776894"/>
            <a:ext cx="10766044" cy="74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21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-1" y="6265338"/>
            <a:ext cx="12192001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2042" y="1543666"/>
            <a:ext cx="6099958" cy="4719705"/>
          </a:xfrm>
          <a:prstGeom prst="rect">
            <a:avLst/>
          </a:prstGeom>
        </p:spPr>
      </p:pic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21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1639614"/>
            <a:ext cx="5346700" cy="45373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1639614"/>
            <a:ext cx="5148072" cy="4537349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6AB650"/>
              </a:buCl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 txBox="1">
            <a:spLocks/>
          </p:cNvSpPr>
          <p:nvPr userDrawn="1"/>
        </p:nvSpPr>
        <p:spPr>
          <a:xfrm>
            <a:off x="673100" y="776894"/>
            <a:ext cx="10766044" cy="74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Hier de titel</a:t>
            </a:r>
            <a:endParaRPr lang="nl-NL" dirty="0"/>
          </a:p>
        </p:txBody>
      </p:sp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21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1639614"/>
            <a:ext cx="10744200" cy="4537349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6AB650"/>
              </a:buCl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 txBox="1">
            <a:spLocks/>
          </p:cNvSpPr>
          <p:nvPr userDrawn="1"/>
        </p:nvSpPr>
        <p:spPr>
          <a:xfrm>
            <a:off x="673100" y="776894"/>
            <a:ext cx="10766044" cy="74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Hier de titel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21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1647497"/>
            <a:ext cx="5346700" cy="42616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0550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 b="1" dirty="0">
                <a:solidFill>
                  <a:srgbClr val="003741"/>
                </a:solidFill>
              </a:rPr>
              <a:t>Alzheimercentrum Amsterdam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8700" y="1647497"/>
            <a:ext cx="5047013" cy="427537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 txBox="1">
            <a:spLocks/>
          </p:cNvSpPr>
          <p:nvPr userDrawn="1"/>
        </p:nvSpPr>
        <p:spPr>
          <a:xfrm>
            <a:off x="673100" y="776894"/>
            <a:ext cx="10766044" cy="74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Hier de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487510"/>
            <a:ext cx="12192000" cy="370490"/>
          </a:xfrm>
          <a:prstGeom prst="rect">
            <a:avLst/>
          </a:prstGeom>
          <a:solidFill>
            <a:srgbClr val="6AB6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8636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94" r:id="rId3"/>
    <p:sldLayoutId id="2147483672" r:id="rId4"/>
    <p:sldLayoutId id="2147483674" r:id="rId5"/>
    <p:sldLayoutId id="2147483677" r:id="rId6"/>
    <p:sldLayoutId id="2147483678" r:id="rId7"/>
    <p:sldLayoutId id="214748367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AB6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7727" y="1070022"/>
            <a:ext cx="10389636" cy="1282989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effectLst/>
              </a:rPr>
              <a:t>DIagnostic</a:t>
            </a:r>
            <a:r>
              <a:rPr lang="en-GB" sz="3600" dirty="0" smtClean="0">
                <a:effectLst/>
              </a:rPr>
              <a:t> </a:t>
            </a:r>
            <a:r>
              <a:rPr lang="en-GB" sz="3600" dirty="0">
                <a:effectLst/>
              </a:rPr>
              <a:t>and Prognostic Precision medicine </a:t>
            </a:r>
            <a:r>
              <a:rPr lang="en-GB" sz="3600" dirty="0" smtClean="0">
                <a:effectLst/>
              </a:rPr>
              <a:t>Algorithm </a:t>
            </a:r>
            <a:r>
              <a:rPr lang="en-GB" sz="3600" dirty="0">
                <a:effectLst/>
              </a:rPr>
              <a:t>for </a:t>
            </a:r>
            <a:r>
              <a:rPr lang="en-GB" sz="3600" dirty="0" smtClean="0">
                <a:effectLst/>
              </a:rPr>
              <a:t>FTD</a:t>
            </a:r>
            <a:endParaRPr lang="en-GB" sz="3600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3041779"/>
            <a:ext cx="12192000" cy="3890865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642400" y="3563273"/>
            <a:ext cx="66264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JPND/Jpco-fuND2 Midterm Symposium 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April 28 2022  </a:t>
            </a: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Sterre de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Boer, PhD Student Alzheimercentrum Amsterdam.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3C65691-4568-6D4E-AD21-21144FE75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681" y="3955297"/>
            <a:ext cx="3611100" cy="161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3996259" y="2578549"/>
            <a:ext cx="4272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DIPPA-FTD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2202025" y="2479826"/>
            <a:ext cx="8528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2202025" y="3347990"/>
            <a:ext cx="8528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  <p:pic>
        <p:nvPicPr>
          <p:cNvPr id="2050" name="Picture 2" descr="Wereldkaart Met Multicolor Continent En Moderne Eenvoudige Cartoon Line  Design Stockvectorkunst en meer beelden van Wereldka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8795" y="926275"/>
            <a:ext cx="9101447" cy="4987637"/>
          </a:xfrm>
          <a:prstGeom prst="rect">
            <a:avLst/>
          </a:prstGeom>
          <a:solidFill>
            <a:srgbClr val="B4DAA7"/>
          </a:solidFill>
        </p:spPr>
      </p:pic>
      <p:pic>
        <p:nvPicPr>
          <p:cNvPr id="12" name="Picture 2" descr="Frontiers and the Technical University of Munich form open access  publishing agreement – Science &amp; research news | Fronti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06" y="2131235"/>
            <a:ext cx="572662" cy="571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e University of Sydney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74" y="4233505"/>
            <a:ext cx="685232" cy="683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he University of Milan in Italy : Reviews &amp; Rankings | Student Reviews &amp;  University Rankings EDUopin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81" y="3022420"/>
            <a:ext cx="896885" cy="639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mcgill university logo - World Summit Amer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7" y="2324230"/>
            <a:ext cx="1106943" cy="57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60277042 - Jaarverslag 2020 Alzheimercentrum Amsterda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53"/>
          <a:stretch/>
        </p:blipFill>
        <p:spPr bwMode="auto">
          <a:xfrm>
            <a:off x="5659142" y="2131235"/>
            <a:ext cx="589042" cy="59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vaal 3"/>
          <p:cNvSpPr/>
          <p:nvPr/>
        </p:nvSpPr>
        <p:spPr>
          <a:xfrm>
            <a:off x="6220023" y="2721865"/>
            <a:ext cx="131247" cy="146215"/>
          </a:xfrm>
          <a:prstGeom prst="ellipse">
            <a:avLst/>
          </a:prstGeom>
          <a:solidFill>
            <a:srgbClr val="D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6058271" y="2662353"/>
            <a:ext cx="131247" cy="146215"/>
          </a:xfrm>
          <a:prstGeom prst="ellipse">
            <a:avLst/>
          </a:prstGeom>
          <a:solidFill>
            <a:srgbClr val="D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al 17"/>
          <p:cNvSpPr/>
          <p:nvPr/>
        </p:nvSpPr>
        <p:spPr>
          <a:xfrm>
            <a:off x="6253971" y="2902454"/>
            <a:ext cx="145571" cy="165357"/>
          </a:xfrm>
          <a:prstGeom prst="ellipse">
            <a:avLst/>
          </a:prstGeom>
          <a:solidFill>
            <a:srgbClr val="D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al 18"/>
          <p:cNvSpPr/>
          <p:nvPr/>
        </p:nvSpPr>
        <p:spPr>
          <a:xfrm>
            <a:off x="4116374" y="2953483"/>
            <a:ext cx="145571" cy="165357"/>
          </a:xfrm>
          <a:prstGeom prst="ellipse">
            <a:avLst/>
          </a:prstGeom>
          <a:solidFill>
            <a:srgbClr val="D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/>
          <p:cNvSpPr/>
          <p:nvPr/>
        </p:nvSpPr>
        <p:spPr>
          <a:xfrm>
            <a:off x="9592403" y="4917464"/>
            <a:ext cx="145571" cy="165357"/>
          </a:xfrm>
          <a:prstGeom prst="ellipse">
            <a:avLst/>
          </a:prstGeom>
          <a:solidFill>
            <a:srgbClr val="D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E388-BFC1-634F-87A3-DBD6ABB6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 smtClean="0"/>
              <a:t>Background</a:t>
            </a:r>
            <a:r>
              <a:rPr lang="nl-NL" dirty="0" smtClean="0"/>
              <a:t> DIPPA-FTD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E11D-8E3C-E549-87EA-E68C9F50E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099" y="1655380"/>
            <a:ext cx="10766043" cy="4521584"/>
          </a:xfrm>
        </p:spPr>
        <p:txBody>
          <a:bodyPr/>
          <a:lstStyle/>
          <a:p>
            <a:r>
              <a:rPr lang="en-GB" sz="2000" b="1" dirty="0" smtClean="0"/>
              <a:t>B</a:t>
            </a:r>
            <a:r>
              <a:rPr lang="en-NL" sz="2000" b="1" dirty="0"/>
              <a:t>ehavioural variant </a:t>
            </a:r>
            <a:r>
              <a:rPr lang="nl-NL" sz="2000" b="1" dirty="0" smtClean="0"/>
              <a:t>of </a:t>
            </a:r>
            <a:r>
              <a:rPr lang="nl-NL" sz="2000" b="1" dirty="0" smtClean="0"/>
              <a:t>FTD </a:t>
            </a:r>
            <a:r>
              <a:rPr lang="nl-NL" sz="2000" b="1" dirty="0" smtClean="0"/>
              <a:t>(</a:t>
            </a:r>
            <a:r>
              <a:rPr lang="nl-NL" sz="2000" b="1" dirty="0" err="1" smtClean="0"/>
              <a:t>bvFTD</a:t>
            </a:r>
            <a:r>
              <a:rPr lang="nl-NL" sz="2000" b="1" dirty="0" smtClean="0"/>
              <a:t>) </a:t>
            </a:r>
            <a:r>
              <a:rPr lang="en-NL" sz="2000" dirty="0" smtClean="0"/>
              <a:t>is </a:t>
            </a:r>
            <a:r>
              <a:rPr lang="en-NL" sz="2000" dirty="0"/>
              <a:t>heterogeneous with respect to clinical presentation, underlying neuropathology, and </a:t>
            </a:r>
            <a:r>
              <a:rPr lang="en-NL" sz="2000" dirty="0" smtClean="0"/>
              <a:t>genetics</a:t>
            </a:r>
            <a:endParaRPr lang="nl-NL" sz="2000" dirty="0" smtClean="0"/>
          </a:p>
          <a:p>
            <a:endParaRPr lang="nl-NL" sz="2000" dirty="0"/>
          </a:p>
          <a:p>
            <a:r>
              <a:rPr lang="en-NL" sz="2000" dirty="0"/>
              <a:t>About </a:t>
            </a:r>
            <a:r>
              <a:rPr lang="nl-NL" sz="2000" dirty="0"/>
              <a:t>70-</a:t>
            </a:r>
            <a:r>
              <a:rPr lang="en-NL" sz="2000" dirty="0"/>
              <a:t>80% of bvFTD is genetically </a:t>
            </a:r>
            <a:r>
              <a:rPr lang="en-NL" sz="2000" b="1" dirty="0" smtClean="0"/>
              <a:t>sporadic</a:t>
            </a:r>
            <a:r>
              <a:rPr lang="nl-NL" sz="1600" baseline="30000" dirty="0" smtClean="0"/>
              <a:t>1</a:t>
            </a:r>
            <a:endParaRPr lang="en-NL" sz="1600" dirty="0"/>
          </a:p>
          <a:p>
            <a:endParaRPr lang="en-NL" sz="2000" dirty="0"/>
          </a:p>
          <a:p>
            <a:r>
              <a:rPr lang="en-NL" sz="2000" dirty="0" smtClean="0"/>
              <a:t>Reliable </a:t>
            </a:r>
            <a:r>
              <a:rPr lang="en-NL" sz="2000" b="1" dirty="0"/>
              <a:t>biomarkers</a:t>
            </a:r>
            <a:r>
              <a:rPr lang="en-NL" sz="2000" dirty="0"/>
              <a:t> to identify </a:t>
            </a:r>
            <a:r>
              <a:rPr lang="nl-NL" sz="2000" dirty="0" err="1" smtClean="0"/>
              <a:t>sporadic</a:t>
            </a:r>
            <a:r>
              <a:rPr lang="nl-NL" sz="2000" dirty="0" smtClean="0"/>
              <a:t> </a:t>
            </a:r>
            <a:r>
              <a:rPr lang="en-NL" sz="2000" dirty="0" smtClean="0"/>
              <a:t>bvFTD </a:t>
            </a:r>
            <a:r>
              <a:rPr lang="en-NL" sz="2000" dirty="0"/>
              <a:t>or its pathological subtypes are currently </a:t>
            </a:r>
            <a:r>
              <a:rPr lang="en-NL" sz="2000" dirty="0" smtClean="0"/>
              <a:t>lacking</a:t>
            </a:r>
            <a:endParaRPr lang="nl-NL" sz="2000" dirty="0" smtClean="0"/>
          </a:p>
          <a:p>
            <a:endParaRPr lang="en-NL" sz="2000" dirty="0"/>
          </a:p>
          <a:p>
            <a:r>
              <a:rPr lang="nl-NL" sz="2000" b="1" dirty="0" smtClean="0"/>
              <a:t>b</a:t>
            </a:r>
            <a:r>
              <a:rPr lang="en-NL" sz="2000" b="1" dirty="0" smtClean="0"/>
              <a:t>vFTD </a:t>
            </a:r>
            <a:r>
              <a:rPr lang="en-NL" sz="2000" dirty="0"/>
              <a:t>is often </a:t>
            </a:r>
            <a:r>
              <a:rPr lang="en-NL" sz="2000" b="1" dirty="0"/>
              <a:t>misdiagnosed</a:t>
            </a:r>
            <a:r>
              <a:rPr lang="en-NL" sz="2000" dirty="0"/>
              <a:t>, and there is an average delay of 6 years to </a:t>
            </a:r>
            <a:r>
              <a:rPr lang="en-NL" sz="2000" dirty="0" smtClean="0"/>
              <a:t>diagnosis</a:t>
            </a:r>
            <a:r>
              <a:rPr lang="nl-NL" sz="1600" baseline="30000" dirty="0"/>
              <a:t>2</a:t>
            </a:r>
            <a:endParaRPr lang="nl-NL" sz="1600" dirty="0" smtClean="0"/>
          </a:p>
          <a:p>
            <a:endParaRPr lang="en-NL" sz="2000" dirty="0"/>
          </a:p>
          <a:p>
            <a:r>
              <a:rPr lang="en-NL" sz="2000" dirty="0" smtClean="0"/>
              <a:t>In </a:t>
            </a:r>
            <a:r>
              <a:rPr lang="en-NL" sz="2000" dirty="0"/>
              <a:t>particular, due to large clinical overlap, the differential diagnosis with </a:t>
            </a:r>
            <a:r>
              <a:rPr lang="en-NL" sz="2000" b="1" dirty="0"/>
              <a:t>primary psychiatric </a:t>
            </a:r>
            <a:r>
              <a:rPr lang="en-NL" sz="2000" b="1" dirty="0" smtClean="0"/>
              <a:t>disorders</a:t>
            </a:r>
            <a:r>
              <a:rPr lang="nl-NL" sz="2000" b="1" dirty="0" smtClean="0"/>
              <a:t> (PPD)</a:t>
            </a:r>
            <a:r>
              <a:rPr lang="en-NL" sz="2000" dirty="0" smtClean="0"/>
              <a:t> </a:t>
            </a:r>
            <a:r>
              <a:rPr lang="en-NL" sz="2000" dirty="0"/>
              <a:t>forms a </a:t>
            </a:r>
            <a:r>
              <a:rPr lang="en-NL" sz="2000" dirty="0" smtClean="0"/>
              <a:t>dilemma</a:t>
            </a:r>
            <a:r>
              <a:rPr lang="nl-NL" sz="1600" baseline="30000" dirty="0" smtClean="0"/>
              <a:t>3,4</a:t>
            </a:r>
          </a:p>
          <a:p>
            <a:endParaRPr lang="en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803728" y="6476865"/>
            <a:ext cx="740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1. Mol, M.O., et al. </a:t>
            </a:r>
            <a:r>
              <a:rPr lang="nl-NL" sz="1000" dirty="0" err="1" smtClean="0"/>
              <a:t>Neurobiol</a:t>
            </a:r>
            <a:r>
              <a:rPr lang="nl-NL" sz="1000" dirty="0" smtClean="0"/>
              <a:t> </a:t>
            </a:r>
            <a:r>
              <a:rPr lang="nl-NL" sz="1000" dirty="0" err="1" smtClean="0"/>
              <a:t>Aging</a:t>
            </a:r>
            <a:r>
              <a:rPr lang="nl-NL" sz="1000" dirty="0" smtClean="0"/>
              <a:t> 2020;97;148.e9-148.e16, 2. van </a:t>
            </a:r>
            <a:r>
              <a:rPr lang="nl-NL" sz="1000" dirty="0"/>
              <a:t>Vliet D, et al. </a:t>
            </a:r>
            <a:r>
              <a:rPr lang="nl-NL" sz="1000" dirty="0" err="1"/>
              <a:t>Psychol</a:t>
            </a:r>
            <a:r>
              <a:rPr lang="nl-NL" sz="1000" dirty="0"/>
              <a:t> </a:t>
            </a:r>
            <a:r>
              <a:rPr lang="nl-NL" sz="1000" dirty="0" err="1" smtClean="0"/>
              <a:t>Med</a:t>
            </a:r>
            <a:r>
              <a:rPr lang="nl-NL" sz="1000" dirty="0"/>
              <a:t> </a:t>
            </a:r>
            <a:r>
              <a:rPr lang="en-US" sz="1000" dirty="0" smtClean="0"/>
              <a:t>2013;43:423-32;, 3</a:t>
            </a:r>
            <a:r>
              <a:rPr lang="en-US" sz="1000" dirty="0"/>
              <a:t>. Woolley JD, et al. J </a:t>
            </a:r>
            <a:r>
              <a:rPr lang="en-US" sz="1000" dirty="0" err="1"/>
              <a:t>Clin</a:t>
            </a:r>
            <a:r>
              <a:rPr lang="en-US" sz="1000" dirty="0"/>
              <a:t> Psychiatry </a:t>
            </a:r>
            <a:r>
              <a:rPr lang="en-US" sz="1000" dirty="0" smtClean="0"/>
              <a:t>2011;72:126-33;, 4. </a:t>
            </a:r>
            <a:r>
              <a:rPr lang="nl-NL" sz="1000" dirty="0"/>
              <a:t>Vijverberg EG, et al. J </a:t>
            </a:r>
            <a:r>
              <a:rPr lang="nl-NL" sz="1000" dirty="0" err="1"/>
              <a:t>Alzheimers</a:t>
            </a:r>
            <a:r>
              <a:rPr lang="nl-NL" sz="1000" dirty="0"/>
              <a:t> Dis 2016;53:1287-97;</a:t>
            </a:r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E388-BFC1-634F-87A3-DBD6ABB6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 smtClean="0"/>
              <a:t>Aims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E11D-8E3C-E549-87EA-E68C9F50E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099" y="1655380"/>
            <a:ext cx="10766043" cy="4521584"/>
          </a:xfrm>
        </p:spPr>
        <p:txBody>
          <a:bodyPr/>
          <a:lstStyle/>
          <a:p>
            <a:r>
              <a:rPr lang="en-GB" sz="2000" i="1" dirty="0" smtClean="0"/>
              <a:t>Our goal is to provide an early, accurate diagnosis and a prognosis to patients presenting with adult onset behavioural changes </a:t>
            </a:r>
          </a:p>
          <a:p>
            <a:endParaRPr lang="en-GB" sz="2000" i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Create </a:t>
            </a:r>
            <a:r>
              <a:rPr lang="en-GB" sz="2000" dirty="0"/>
              <a:t>a </a:t>
            </a:r>
            <a:r>
              <a:rPr lang="en-GB" sz="2000" b="1" dirty="0"/>
              <a:t>diagnostic</a:t>
            </a:r>
            <a:r>
              <a:rPr lang="en-GB" sz="2000" dirty="0"/>
              <a:t> paradigm to differentiate </a:t>
            </a:r>
            <a:r>
              <a:rPr lang="en-GB" sz="2000" dirty="0" smtClean="0"/>
              <a:t>sporadic </a:t>
            </a:r>
            <a:r>
              <a:rPr lang="en-GB" sz="2000" dirty="0" err="1" smtClean="0"/>
              <a:t>bvFTD</a:t>
            </a:r>
            <a:r>
              <a:rPr lang="en-GB" sz="2000" dirty="0" smtClean="0"/>
              <a:t> </a:t>
            </a:r>
            <a:r>
              <a:rPr lang="en-GB" sz="2000" dirty="0"/>
              <a:t>from </a:t>
            </a:r>
            <a:r>
              <a:rPr lang="en-GB" sz="2000" dirty="0" smtClean="0"/>
              <a:t>PPD</a:t>
            </a:r>
          </a:p>
          <a:p>
            <a:endParaRPr lang="en-GB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Create </a:t>
            </a:r>
            <a:r>
              <a:rPr lang="en-GB" sz="2000" dirty="0"/>
              <a:t>a </a:t>
            </a:r>
            <a:r>
              <a:rPr lang="en-GB" sz="2000" b="1" dirty="0"/>
              <a:t>prognostic</a:t>
            </a:r>
            <a:r>
              <a:rPr lang="en-GB" sz="2000" dirty="0"/>
              <a:t> paradigm for </a:t>
            </a:r>
            <a:r>
              <a:rPr lang="en-GB" sz="2000" dirty="0" smtClean="0"/>
              <a:t>sporadic </a:t>
            </a:r>
            <a:r>
              <a:rPr lang="en-GB" sz="2000" dirty="0" err="1" smtClean="0"/>
              <a:t>bvFTD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smtClean="0"/>
              <a:t>PPD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Develop </a:t>
            </a:r>
            <a:r>
              <a:rPr lang="en-GB" sz="2000" b="1" dirty="0"/>
              <a:t>biomarkers</a:t>
            </a:r>
            <a:r>
              <a:rPr lang="en-GB" sz="2000" dirty="0"/>
              <a:t> to differentiate between the main pathological subgroups of </a:t>
            </a:r>
            <a:r>
              <a:rPr lang="en-GB" sz="2000" dirty="0" err="1"/>
              <a:t>bvFTD</a:t>
            </a:r>
            <a:r>
              <a:rPr lang="en-GB" sz="2000" dirty="0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C8F0-AD0E-4044-8F20-08DA23E3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0" y="781772"/>
            <a:ext cx="10766044" cy="744478"/>
          </a:xfrm>
        </p:spPr>
        <p:txBody>
          <a:bodyPr/>
          <a:lstStyle/>
          <a:p>
            <a:r>
              <a:rPr lang="en-NL" dirty="0"/>
              <a:t>Design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C2146-C473-2A44-95A6-01AD61FC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67"/>
          <a:stretch/>
        </p:blipFill>
        <p:spPr>
          <a:xfrm>
            <a:off x="4042656" y="939406"/>
            <a:ext cx="4189445" cy="53975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360824" y="2678118"/>
            <a:ext cx="353941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Poster presentations of colleagues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Lina Riedl: harmonization retrospective database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Federica Sorrentino: methods biomarkers characterization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46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C2146-C473-2A44-95A6-01AD61FC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67"/>
          <a:stretch/>
        </p:blipFill>
        <p:spPr>
          <a:xfrm>
            <a:off x="2979566" y="1668052"/>
            <a:ext cx="1298487" cy="1672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E9730-4C17-A94A-9188-6CD7BAEF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C00E-8736-1F48-9E1F-FF43C8289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5919" y="2924690"/>
            <a:ext cx="5028645" cy="832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800" dirty="0"/>
              <a:t>O</a:t>
            </a:r>
            <a:r>
              <a:rPr lang="en-GB" sz="1800" dirty="0" smtClean="0"/>
              <a:t>nline </a:t>
            </a:r>
            <a:r>
              <a:rPr lang="en-GB" sz="1800" dirty="0"/>
              <a:t>tool for the diagnosis and prognosis of sporadic </a:t>
            </a:r>
            <a:r>
              <a:rPr lang="en-GB" sz="1800" dirty="0" err="1"/>
              <a:t>bvFTD</a:t>
            </a:r>
            <a:r>
              <a:rPr lang="en-GB" sz="1800" dirty="0"/>
              <a:t> for </a:t>
            </a:r>
            <a:r>
              <a:rPr lang="en-GB" sz="1800" dirty="0" smtClean="0"/>
              <a:t>professionals</a:t>
            </a:r>
            <a:endParaRPr lang="en-GB" sz="18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16221583"/>
              </p:ext>
            </p:extLst>
          </p:nvPr>
        </p:nvGraphicFramePr>
        <p:xfrm>
          <a:off x="761986" y="2150881"/>
          <a:ext cx="4808389" cy="322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ijl-rechts 11"/>
          <p:cNvSpPr/>
          <p:nvPr/>
        </p:nvSpPr>
        <p:spPr>
          <a:xfrm>
            <a:off x="5724332" y="3093705"/>
            <a:ext cx="550782" cy="49452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jl-rechts 12"/>
          <p:cNvSpPr/>
          <p:nvPr/>
        </p:nvSpPr>
        <p:spPr>
          <a:xfrm>
            <a:off x="5724332" y="3973742"/>
            <a:ext cx="550782" cy="49452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/>
          <p:cNvSpPr txBox="1"/>
          <p:nvPr/>
        </p:nvSpPr>
        <p:spPr>
          <a:xfrm>
            <a:off x="6755918" y="3973742"/>
            <a:ext cx="50286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/>
              <a:t>animation movie for patients and layman depicting the main outcomes of our </a:t>
            </a:r>
            <a:r>
              <a:rPr lang="en-GB" dirty="0" smtClean="0"/>
              <a:t>study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453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9730-4C17-A94A-9188-6CD7BAEF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Impact </a:t>
            </a:r>
            <a:r>
              <a:rPr lang="nl-NL" dirty="0" err="1" smtClean="0"/>
              <a:t>results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C00E-8736-1F48-9E1F-FF43C8289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099" y="1655380"/>
            <a:ext cx="11251423" cy="4521584"/>
          </a:xfrm>
        </p:spPr>
        <p:txBody>
          <a:bodyPr/>
          <a:lstStyle/>
          <a:p>
            <a:r>
              <a:rPr lang="nl-NL" sz="2000" b="1" i="1" dirty="0" smtClean="0"/>
              <a:t>DIPPA-FTD </a:t>
            </a:r>
            <a:r>
              <a:rPr lang="en-US" sz="2000" b="1" i="1" dirty="0" smtClean="0"/>
              <a:t>will</a:t>
            </a:r>
            <a:r>
              <a:rPr lang="nl-NL" sz="2000" b="1" i="1" dirty="0" smtClean="0"/>
              <a:t> </a:t>
            </a:r>
            <a:r>
              <a:rPr lang="en-US" sz="2000" b="1" i="1" dirty="0" smtClean="0"/>
              <a:t>contribute</a:t>
            </a:r>
            <a:r>
              <a:rPr lang="nl-NL" sz="2000" b="1" i="1" dirty="0" smtClean="0"/>
              <a:t> </a:t>
            </a:r>
            <a:r>
              <a:rPr lang="nl-NL" sz="2000" b="1" i="1" dirty="0" err="1" smtClean="0"/>
              <a:t>towards</a:t>
            </a:r>
            <a:r>
              <a:rPr lang="nl-NL" sz="2000" b="1" i="1" dirty="0" smtClean="0"/>
              <a:t> </a:t>
            </a:r>
            <a:r>
              <a:rPr lang="nl-NL" sz="2000" b="1" i="1" dirty="0" err="1" smtClean="0"/>
              <a:t>an</a:t>
            </a:r>
            <a:r>
              <a:rPr lang="nl-NL" sz="2000" b="1" i="1" dirty="0" smtClean="0"/>
              <a:t> </a:t>
            </a:r>
            <a:r>
              <a:rPr lang="nl-NL" sz="2000" b="1" i="1" dirty="0" err="1" smtClean="0"/>
              <a:t>early</a:t>
            </a:r>
            <a:r>
              <a:rPr lang="nl-NL" sz="2000" b="1" i="1" dirty="0" smtClean="0"/>
              <a:t> </a:t>
            </a:r>
            <a:r>
              <a:rPr lang="nl-NL" sz="2000" b="1" i="1" dirty="0" err="1" smtClean="0"/>
              <a:t>and</a:t>
            </a:r>
            <a:r>
              <a:rPr lang="nl-NL" sz="2000" b="1" i="1" dirty="0" smtClean="0"/>
              <a:t> accurate diagnosis of </a:t>
            </a:r>
            <a:r>
              <a:rPr lang="nl-NL" sz="2000" b="1" i="1" dirty="0" err="1" smtClean="0"/>
              <a:t>bvFTD</a:t>
            </a:r>
            <a:r>
              <a:rPr lang="nl-NL" sz="2000" b="1" i="1" dirty="0" smtClean="0"/>
              <a:t> </a:t>
            </a:r>
            <a:r>
              <a:rPr lang="nl-NL" sz="2000" b="1" i="1" dirty="0" err="1" smtClean="0"/>
              <a:t>and</a:t>
            </a:r>
            <a:r>
              <a:rPr lang="nl-NL" sz="2000" b="1" i="1" dirty="0" smtClean="0"/>
              <a:t> PPD</a:t>
            </a:r>
          </a:p>
          <a:p>
            <a:endParaRPr lang="nl-NL" sz="2000" i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Knowledge dissemination to professionals, patient and their caregiver(s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In collaboration with AFTD we will look on how our recommendations can be put into </a:t>
            </a:r>
            <a:r>
              <a:rPr lang="en-US" sz="1800" dirty="0" smtClean="0"/>
              <a:t>practice</a:t>
            </a:r>
            <a:endParaRPr lang="en-US" sz="1800" dirty="0" smtClean="0"/>
          </a:p>
          <a:p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 err="1"/>
              <a:t>Early</a:t>
            </a:r>
            <a:r>
              <a:rPr lang="nl-NL" sz="2000" dirty="0"/>
              <a:t> PPD </a:t>
            </a:r>
            <a:r>
              <a:rPr lang="nl-NL" sz="2000" dirty="0" err="1" smtClean="0"/>
              <a:t>identification</a:t>
            </a:r>
            <a:r>
              <a:rPr lang="nl-NL" sz="2000" dirty="0" smtClean="0"/>
              <a:t>: </a:t>
            </a:r>
            <a:r>
              <a:rPr lang="nl-NL" sz="2000" dirty="0" err="1" smtClean="0"/>
              <a:t>appropiate</a:t>
            </a:r>
            <a:r>
              <a:rPr lang="nl-NL" sz="2000" dirty="0" smtClean="0"/>
              <a:t> </a:t>
            </a:r>
            <a:r>
              <a:rPr lang="nl-NL" sz="2000" dirty="0" err="1"/>
              <a:t>psychiatric</a:t>
            </a:r>
            <a:r>
              <a:rPr lang="nl-NL" sz="2000" dirty="0"/>
              <a:t> </a:t>
            </a:r>
            <a:r>
              <a:rPr lang="nl-NL" sz="2000" dirty="0" smtClean="0"/>
              <a:t>treatment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000" dirty="0" smtClean="0"/>
              <a:t>Trial </a:t>
            </a:r>
            <a:r>
              <a:rPr lang="en-US" sz="2000" dirty="0" smtClean="0"/>
              <a:t>enrolment</a:t>
            </a:r>
            <a:r>
              <a:rPr lang="nl-NL" sz="2000" dirty="0" smtClean="0"/>
              <a:t> for </a:t>
            </a:r>
            <a:r>
              <a:rPr lang="nl-NL" sz="2000" dirty="0" err="1" smtClean="0"/>
              <a:t>sporadic</a:t>
            </a:r>
            <a:r>
              <a:rPr lang="nl-NL" sz="2000" dirty="0" smtClean="0"/>
              <a:t> </a:t>
            </a:r>
            <a:r>
              <a:rPr lang="nl-NL" sz="2000" dirty="0" err="1" smtClean="0"/>
              <a:t>bvFTD</a:t>
            </a:r>
            <a:endParaRPr lang="nl-NL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Predict rate of progression in sporadic </a:t>
            </a:r>
            <a:r>
              <a:rPr lang="en-US" sz="2000" dirty="0" err="1" smtClean="0"/>
              <a:t>bvFTD</a:t>
            </a:r>
            <a:r>
              <a:rPr lang="en-US" sz="2000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Patient stratification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Trial design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Personalized treatment</a:t>
            </a:r>
            <a:endParaRPr lang="en-US" sz="18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9730-4C17-A94A-9188-6CD7BAEF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69" y="776894"/>
            <a:ext cx="4440076" cy="744478"/>
          </a:xfrm>
        </p:spPr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C00E-8736-1F48-9E1F-FF43C8289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9942" y="1705143"/>
            <a:ext cx="5391799" cy="4521584"/>
          </a:xfrm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International research group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Automated import of local database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Prospective study (CRF and database) in 5 languages 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Hosted virtual FTD talks for layman and FTD patient groups 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Manuscript in </a:t>
            </a:r>
            <a:r>
              <a:rPr lang="en-US" dirty="0" smtClean="0"/>
              <a:t>preparation: </a:t>
            </a:r>
            <a:r>
              <a:rPr lang="en-US" dirty="0" smtClean="0"/>
              <a:t>“how to establish an international medical consortium</a:t>
            </a:r>
            <a:r>
              <a:rPr lang="en-US" dirty="0" smtClean="0"/>
              <a:t>”</a:t>
            </a:r>
            <a:endParaRPr lang="en-US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NIC-FTD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E9730-4C17-A94A-9188-6CD7BAEF3002}"/>
              </a:ext>
            </a:extLst>
          </p:cNvPr>
          <p:cNvSpPr txBox="1">
            <a:spLocks/>
          </p:cNvSpPr>
          <p:nvPr/>
        </p:nvSpPr>
        <p:spPr>
          <a:xfrm>
            <a:off x="7515549" y="776894"/>
            <a:ext cx="4440076" cy="74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/>
              <a:t>Successes</a:t>
            </a:r>
            <a:endParaRPr lang="en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9AC00E-8736-1F48-9E1F-FF43C8289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573" y="1705143"/>
            <a:ext cx="5391799" cy="452158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Delays due to </a:t>
            </a:r>
            <a:r>
              <a:rPr lang="en-US" dirty="0" err="1" smtClean="0"/>
              <a:t>covid</a:t>
            </a:r>
            <a:r>
              <a:rPr lang="en-US" dirty="0" smtClean="0"/>
              <a:t> pandemic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Different time zones </a:t>
            </a:r>
          </a:p>
          <a:p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Harmonization retrospective data in 5 different languages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No LIVE Patient and Public involvement (PPI) due to pandemic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587" y="5539044"/>
            <a:ext cx="1671309" cy="687683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6054715" y="1026367"/>
            <a:ext cx="13531" cy="501053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73100" y="1615044"/>
            <a:ext cx="24727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The University of Sydney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Olivier Piguet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Glenda Halliday </a:t>
            </a:r>
          </a:p>
          <a:p>
            <a:r>
              <a:rPr lang="en-US" sz="1600" dirty="0" smtClean="0"/>
              <a:t>Ramon-Landin Romero</a:t>
            </a:r>
          </a:p>
          <a:p>
            <a:r>
              <a:rPr lang="en-US" sz="1600" dirty="0" smtClean="0"/>
              <a:t>Zac Chatterton</a:t>
            </a:r>
          </a:p>
          <a:p>
            <a:r>
              <a:rPr lang="en-US" sz="1600" dirty="0" smtClean="0"/>
              <a:t>Dean Southwood</a:t>
            </a:r>
          </a:p>
          <a:p>
            <a:r>
              <a:rPr lang="en-US" sz="1600" dirty="0" smtClean="0"/>
              <a:t>Sophie Matis</a:t>
            </a:r>
          </a:p>
          <a:p>
            <a:r>
              <a:rPr lang="en-US" sz="1600" dirty="0" smtClean="0"/>
              <a:t>Sarah Carnemolla</a:t>
            </a:r>
          </a:p>
          <a:p>
            <a:endParaRPr lang="en-US" sz="2000" dirty="0"/>
          </a:p>
        </p:txBody>
      </p:sp>
      <p:pic>
        <p:nvPicPr>
          <p:cNvPr id="5" name="Picture 2" descr="Frontiers and the Technical University of Munich form open access  publishing agreement – Science &amp; research news | Front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42" y="5624264"/>
            <a:ext cx="791434" cy="7899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University of Sydne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26" y="5582177"/>
            <a:ext cx="803678" cy="8021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he University of Milan in Italy : Reviews &amp; Rankings | Student Reviews &amp;  University Rankings EDUopin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54" y="5410036"/>
            <a:ext cx="1408487" cy="100419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cgill university logo - World Summit Ameri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8" y="5567529"/>
            <a:ext cx="1507147" cy="7872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E9730-4C17-A94A-9188-6CD7BAEF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DIPPA-FTD team </a:t>
            </a:r>
            <a:endParaRPr lang="en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A01300-F9DE-AC44-B01E-EFF2B4A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0803" y="6476865"/>
            <a:ext cx="4624805" cy="381135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3741"/>
                </a:solidFill>
              </a:rPr>
              <a:t>DIPPA-FTD</a:t>
            </a:r>
            <a:endParaRPr lang="nl-NL" b="1" dirty="0">
              <a:solidFill>
                <a:srgbClr val="003741"/>
              </a:solidFill>
            </a:endParaRPr>
          </a:p>
        </p:txBody>
      </p:sp>
      <p:pic>
        <p:nvPicPr>
          <p:cNvPr id="3074" name="Picture 2" descr="60277042 - Jaarverslag 2020 Alzheimercentrum Amsterd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69" y="5672259"/>
            <a:ext cx="4171473" cy="5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3C65691-4568-6D4E-AD21-21144FE75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917" y="3620242"/>
            <a:ext cx="2851575" cy="12765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kstvak 11"/>
          <p:cNvSpPr txBox="1"/>
          <p:nvPr/>
        </p:nvSpPr>
        <p:spPr>
          <a:xfrm>
            <a:off x="652722" y="3935688"/>
            <a:ext cx="3023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McGill University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Simon Ducharme</a:t>
            </a:r>
          </a:p>
          <a:p>
            <a:r>
              <a:rPr lang="en-US" sz="1600" dirty="0" smtClean="0"/>
              <a:t>Ishana Rue</a:t>
            </a:r>
          </a:p>
          <a:p>
            <a:r>
              <a:rPr lang="en-US" sz="1600" dirty="0" err="1" smtClean="0"/>
              <a:t>Teodoroa</a:t>
            </a:r>
            <a:r>
              <a:rPr lang="en-US" sz="1600" dirty="0" smtClean="0"/>
              <a:t> Yankova Yaneva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302940" y="3935688"/>
            <a:ext cx="3318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Technical University of Munich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Janine Diehl-Schmid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/>
              <a:t>Lina Riedl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320347" y="1608998"/>
            <a:ext cx="3023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The University of Milan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Daniela Galimberti</a:t>
            </a:r>
          </a:p>
          <a:p>
            <a:r>
              <a:rPr lang="en-US" sz="1600" dirty="0" smtClean="0"/>
              <a:t>Giorgio Fumagalli</a:t>
            </a:r>
          </a:p>
          <a:p>
            <a:r>
              <a:rPr lang="en-US" sz="1600" dirty="0" smtClean="0"/>
              <a:t>Federica Sorrentino</a:t>
            </a:r>
          </a:p>
          <a:p>
            <a:r>
              <a:rPr lang="en-US" sz="1600" dirty="0" smtClean="0"/>
              <a:t>Chiara </a:t>
            </a:r>
            <a:r>
              <a:rPr lang="en-US" sz="1600" dirty="0" err="1" smtClean="0"/>
              <a:t>Fenoglio</a:t>
            </a:r>
            <a:endParaRPr lang="en-US" sz="1600" dirty="0" smtClean="0"/>
          </a:p>
          <a:p>
            <a:r>
              <a:rPr lang="en-US" sz="1600" dirty="0" smtClean="0"/>
              <a:t>Vittoria Borracci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515642" y="1611657"/>
            <a:ext cx="4834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Alzheimercentrum Amsterdam - </a:t>
            </a:r>
            <a:r>
              <a:rPr lang="en-US" sz="1600" u="sng" dirty="0" err="1" smtClean="0"/>
              <a:t>AmsterdamUMC</a:t>
            </a:r>
            <a:endParaRPr lang="en-US" sz="1600" u="sng" dirty="0" smtClean="0"/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Yolande Pijnenburg</a:t>
            </a:r>
          </a:p>
          <a:p>
            <a:r>
              <a:rPr lang="en-US" sz="1600" dirty="0" smtClean="0"/>
              <a:t>Sterre de Boer</a:t>
            </a:r>
          </a:p>
          <a:p>
            <a:r>
              <a:rPr lang="en-US" sz="1600" dirty="0" smtClean="0"/>
              <a:t>Marie-Paule van Engelen</a:t>
            </a:r>
          </a:p>
          <a:p>
            <a:r>
              <a:rPr lang="en-US" sz="1600" dirty="0" smtClean="0"/>
              <a:t>Jay Fieldhouse</a:t>
            </a:r>
          </a:p>
        </p:txBody>
      </p:sp>
    </p:spTree>
    <p:extLst>
      <p:ext uri="{BB962C8B-B14F-4D97-AF65-F5344CB8AC3E}">
        <p14:creationId xmlns:p14="http://schemas.microsoft.com/office/powerpoint/2010/main" val="3936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.potx" id="{91FEFCCD-0BDC-4B57-B7FB-E2FF7E5D6731}" vid="{B9EBA2E9-AD7F-4176-960C-D6582B82209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</Template>
  <TotalTime>54567</TotalTime>
  <Words>486</Words>
  <Application>Microsoft Office PowerPoint</Application>
  <PresentationFormat>Breedbeeld</PresentationFormat>
  <Paragraphs>106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Trebuchet MS</vt:lpstr>
      <vt:lpstr>Wingdings</vt:lpstr>
      <vt:lpstr>Kantoorthema</vt:lpstr>
      <vt:lpstr>DIagnostic and Prognostic Precision medicine Algorithm for FTD</vt:lpstr>
      <vt:lpstr>PowerPoint-presentatie</vt:lpstr>
      <vt:lpstr>Background DIPPA-FTD </vt:lpstr>
      <vt:lpstr>Aims</vt:lpstr>
      <vt:lpstr>Design</vt:lpstr>
      <vt:lpstr>Expected Outcomes</vt:lpstr>
      <vt:lpstr>Impact results</vt:lpstr>
      <vt:lpstr>Challenges </vt:lpstr>
      <vt:lpstr>DIPPA-FTD team 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Kerssens, Inge</dc:creator>
  <cp:lastModifiedBy>Boer, S.C.M. de (Sterre)</cp:lastModifiedBy>
  <cp:revision>225</cp:revision>
  <cp:lastPrinted>2018-07-30T14:30:55Z</cp:lastPrinted>
  <dcterms:created xsi:type="dcterms:W3CDTF">2018-07-12T11:34:07Z</dcterms:created>
  <dcterms:modified xsi:type="dcterms:W3CDTF">2022-04-26T21:14:59Z</dcterms:modified>
</cp:coreProperties>
</file>