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2"/>
  </p:notesMasterIdLst>
  <p:sldIdLst>
    <p:sldId id="256" r:id="rId2"/>
    <p:sldId id="262" r:id="rId3"/>
    <p:sldId id="354" r:id="rId4"/>
    <p:sldId id="263" r:id="rId5"/>
    <p:sldId id="265" r:id="rId6"/>
    <p:sldId id="358" r:id="rId7"/>
    <p:sldId id="359" r:id="rId8"/>
    <p:sldId id="355" r:id="rId9"/>
    <p:sldId id="357" r:id="rId10"/>
    <p:sldId id="36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 van Dijk" initials="YvD" lastIdx="61" clrIdx="0">
    <p:extLst>
      <p:ext uri="{19B8F6BF-5375-455C-9EA6-DF929625EA0E}">
        <p15:presenceInfo xmlns:p15="http://schemas.microsoft.com/office/powerpoint/2012/main" userId="S-1-5-21-2218567053-3073805067-329575806-429314" providerId="AD"/>
      </p:ext>
    </p:extLst>
  </p:cmAuthor>
  <p:cmAuthor id="2" name="N.L. Rasing" initials="NR" lastIdx="1" clrIdx="1">
    <p:extLst>
      <p:ext uri="{19B8F6BF-5375-455C-9EA6-DF929625EA0E}">
        <p15:presenceInfo xmlns:p15="http://schemas.microsoft.com/office/powerpoint/2012/main" userId="S-1-5-21-2218567053-3073805067-329575806-2883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0" autoAdjust="0"/>
    <p:restoredTop sz="95226" autoAdjust="0"/>
  </p:normalViewPr>
  <p:slideViewPr>
    <p:cSldViewPr snapToGrid="0">
      <p:cViewPr varScale="1">
        <p:scale>
          <a:sx n="64" d="100"/>
          <a:sy n="64" d="100"/>
        </p:scale>
        <p:origin x="102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'Ark1'!$B$1</c:f>
              <c:strCache>
                <c:ptCount val="1"/>
                <c:pt idx="0">
                  <c:v>Australia</c:v>
                </c:pt>
              </c:strCache>
            </c:strRef>
          </c:tx>
          <c:spPr>
            <a:solidFill>
              <a:schemeClr val="accent3"/>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'Ark1'!$B$2:$B$26</c:f>
              <c:numCache>
                <c:formatCode>General</c:formatCode>
                <c:ptCount val="25"/>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numCache>
            </c:numRef>
          </c:val>
          <c:extLst>
            <c:ext xmlns:c16="http://schemas.microsoft.com/office/drawing/2014/chart" uri="{C3380CC4-5D6E-409C-BE32-E72D297353CC}">
              <c16:uniqueId val="{00000000-E2D2-B841-B1E8-12F70DF3C50B}"/>
            </c:ext>
          </c:extLst>
        </c:ser>
        <c:ser>
          <c:idx val="1"/>
          <c:order val="1"/>
          <c:tx>
            <c:strRef>
              <c:f>'Ark1'!$C$1</c:f>
              <c:strCache>
                <c:ptCount val="1"/>
                <c:pt idx="0">
                  <c:v>Norway</c:v>
                </c:pt>
              </c:strCache>
            </c:strRef>
          </c:tx>
          <c:spPr>
            <a:solidFill>
              <a:schemeClr val="accent4"/>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'Ark1'!$C$2:$C$26</c:f>
              <c:numCache>
                <c:formatCode>General</c:formatCode>
                <c:ptCount val="25"/>
                <c:pt idx="0">
                  <c:v>0</c:v>
                </c:pt>
                <c:pt idx="1">
                  <c:v>0</c:v>
                </c:pt>
                <c:pt idx="2">
                  <c:v>0</c:v>
                </c:pt>
                <c:pt idx="3">
                  <c:v>0</c:v>
                </c:pt>
                <c:pt idx="4">
                  <c:v>0</c:v>
                </c:pt>
                <c:pt idx="5">
                  <c:v>0</c:v>
                </c:pt>
                <c:pt idx="6">
                  <c:v>0</c:v>
                </c:pt>
                <c:pt idx="7">
                  <c:v>0</c:v>
                </c:pt>
                <c:pt idx="8">
                  <c:v>4</c:v>
                </c:pt>
                <c:pt idx="9">
                  <c:v>4</c:v>
                </c:pt>
                <c:pt idx="10">
                  <c:v>4</c:v>
                </c:pt>
                <c:pt idx="11">
                  <c:v>4</c:v>
                </c:pt>
                <c:pt idx="12">
                  <c:v>4</c:v>
                </c:pt>
                <c:pt idx="13">
                  <c:v>4</c:v>
                </c:pt>
                <c:pt idx="14">
                  <c:v>4</c:v>
                </c:pt>
                <c:pt idx="15">
                  <c:v>8</c:v>
                </c:pt>
                <c:pt idx="16">
                  <c:v>8</c:v>
                </c:pt>
                <c:pt idx="17">
                  <c:v>8</c:v>
                </c:pt>
                <c:pt idx="18">
                  <c:v>8</c:v>
                </c:pt>
                <c:pt idx="19">
                  <c:v>8</c:v>
                </c:pt>
                <c:pt idx="20">
                  <c:v>8</c:v>
                </c:pt>
                <c:pt idx="21">
                  <c:v>12</c:v>
                </c:pt>
                <c:pt idx="22">
                  <c:v>12</c:v>
                </c:pt>
                <c:pt idx="23">
                  <c:v>12</c:v>
                </c:pt>
                <c:pt idx="24">
                  <c:v>12</c:v>
                </c:pt>
              </c:numCache>
            </c:numRef>
          </c:val>
          <c:extLst>
            <c:ext xmlns:c16="http://schemas.microsoft.com/office/drawing/2014/chart" uri="{C3380CC4-5D6E-409C-BE32-E72D297353CC}">
              <c16:uniqueId val="{00000001-E2D2-B841-B1E8-12F70DF3C50B}"/>
            </c:ext>
          </c:extLst>
        </c:ser>
        <c:ser>
          <c:idx val="2"/>
          <c:order val="2"/>
          <c:tx>
            <c:strRef>
              <c:f>'Ark1'!$D$1</c:f>
              <c:strCache>
                <c:ptCount val="1"/>
                <c:pt idx="0">
                  <c:v>Netherlands</c:v>
                </c:pt>
              </c:strCache>
            </c:strRef>
          </c:tx>
          <c:spPr>
            <a:solidFill>
              <a:schemeClr val="accent5"/>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'Ark1'!$D$2:$D$26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4</c:v>
                </c:pt>
                <c:pt idx="15">
                  <c:v>4</c:v>
                </c:pt>
                <c:pt idx="16">
                  <c:v>4</c:v>
                </c:pt>
                <c:pt idx="17">
                  <c:v>4</c:v>
                </c:pt>
                <c:pt idx="18">
                  <c:v>5</c:v>
                </c:pt>
                <c:pt idx="19">
                  <c:v>7</c:v>
                </c:pt>
                <c:pt idx="20">
                  <c:v>7</c:v>
                </c:pt>
                <c:pt idx="21">
                  <c:v>7</c:v>
                </c:pt>
                <c:pt idx="22">
                  <c:v>7</c:v>
                </c:pt>
                <c:pt idx="23">
                  <c:v>7</c:v>
                </c:pt>
                <c:pt idx="24">
                  <c:v>7</c:v>
                </c:pt>
              </c:numCache>
            </c:numRef>
          </c:val>
          <c:extLst>
            <c:ext xmlns:c16="http://schemas.microsoft.com/office/drawing/2014/chart" uri="{C3380CC4-5D6E-409C-BE32-E72D297353CC}">
              <c16:uniqueId val="{00000002-E2D2-B841-B1E8-12F70DF3C50B}"/>
            </c:ext>
          </c:extLst>
        </c:ser>
        <c:ser>
          <c:idx val="3"/>
          <c:order val="3"/>
          <c:tx>
            <c:strRef>
              <c:f>'Ark1'!$E$1</c:f>
              <c:strCache>
                <c:ptCount val="1"/>
                <c:pt idx="0">
                  <c:v>UK</c:v>
                </c:pt>
              </c:strCache>
            </c:strRef>
          </c:tx>
          <c:spPr>
            <a:solidFill>
              <a:schemeClr val="accent6"/>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'Ark1'!$E$2:$E$26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c:v>
                </c:pt>
                <c:pt idx="19">
                  <c:v>4</c:v>
                </c:pt>
                <c:pt idx="20">
                  <c:v>4</c:v>
                </c:pt>
                <c:pt idx="21">
                  <c:v>4</c:v>
                </c:pt>
                <c:pt idx="22">
                  <c:v>4</c:v>
                </c:pt>
                <c:pt idx="23">
                  <c:v>4</c:v>
                </c:pt>
                <c:pt idx="24">
                  <c:v>4</c:v>
                </c:pt>
              </c:numCache>
            </c:numRef>
          </c:val>
          <c:extLst>
            <c:ext xmlns:c16="http://schemas.microsoft.com/office/drawing/2014/chart" uri="{C3380CC4-5D6E-409C-BE32-E72D297353CC}">
              <c16:uniqueId val="{00000003-E2D2-B841-B1E8-12F70DF3C50B}"/>
            </c:ext>
          </c:extLst>
        </c:ser>
        <c:ser>
          <c:idx val="4"/>
          <c:order val="4"/>
          <c:tx>
            <c:strRef>
              <c:f>'Ark1'!$F$1</c:f>
              <c:strCache>
                <c:ptCount val="1"/>
                <c:pt idx="0">
                  <c:v>Germany</c:v>
                </c:pt>
              </c:strCache>
            </c:strRef>
          </c:tx>
          <c:spPr>
            <a:solidFill>
              <a:schemeClr val="accent2"/>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'Ark1'!$F$2:$F$26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c:v>
                </c:pt>
                <c:pt idx="17">
                  <c:v>4</c:v>
                </c:pt>
                <c:pt idx="18">
                  <c:v>4</c:v>
                </c:pt>
                <c:pt idx="19">
                  <c:v>7</c:v>
                </c:pt>
                <c:pt idx="20">
                  <c:v>7</c:v>
                </c:pt>
                <c:pt idx="21">
                  <c:v>7</c:v>
                </c:pt>
                <c:pt idx="22">
                  <c:v>7</c:v>
                </c:pt>
                <c:pt idx="23">
                  <c:v>7</c:v>
                </c:pt>
                <c:pt idx="24">
                  <c:v>7</c:v>
                </c:pt>
              </c:numCache>
            </c:numRef>
          </c:val>
          <c:extLst>
            <c:ext xmlns:c16="http://schemas.microsoft.com/office/drawing/2014/chart" uri="{C3380CC4-5D6E-409C-BE32-E72D297353CC}">
              <c16:uniqueId val="{00000004-E2D2-B841-B1E8-12F70DF3C50B}"/>
            </c:ext>
          </c:extLst>
        </c:ser>
        <c:ser>
          <c:idx val="5"/>
          <c:order val="5"/>
          <c:tx>
            <c:strRef>
              <c:f>'Ark1'!$G$1</c:f>
              <c:strCache>
                <c:ptCount val="1"/>
                <c:pt idx="0">
                  <c:v>Turkey</c:v>
                </c:pt>
              </c:strCache>
            </c:strRef>
          </c:tx>
          <c:spPr>
            <a:solidFill>
              <a:srgbClr val="7030A0"/>
            </a:solidFill>
            <a:ln>
              <a:noFill/>
              <a:prstDash val="dash"/>
            </a:ln>
            <a:effectLst/>
          </c:spPr>
          <c:cat>
            <c:strRef>
              <c:f>'Ark1'!$A$2:$A$26</c:f>
              <c:strCache>
                <c:ptCount val="25"/>
                <c:pt idx="0">
                  <c:v>Aug 2020</c:v>
                </c:pt>
                <c:pt idx="1">
                  <c:v>Sept 2020</c:v>
                </c:pt>
                <c:pt idx="2">
                  <c:v>Oct 2020</c:v>
                </c:pt>
                <c:pt idx="3">
                  <c:v>Nov 2020</c:v>
                </c:pt>
                <c:pt idx="4">
                  <c:v>Dec 2020</c:v>
                </c:pt>
                <c:pt idx="5">
                  <c:v>Jan 2021</c:v>
                </c:pt>
                <c:pt idx="6">
                  <c:v>Feb 2021</c:v>
                </c:pt>
                <c:pt idx="7">
                  <c:v>March 2021</c:v>
                </c:pt>
                <c:pt idx="8">
                  <c:v>April 2021</c:v>
                </c:pt>
                <c:pt idx="9">
                  <c:v>May 2021</c:v>
                </c:pt>
                <c:pt idx="10">
                  <c:v>June 2021</c:v>
                </c:pt>
                <c:pt idx="11">
                  <c:v>July 2021</c:v>
                </c:pt>
                <c:pt idx="12">
                  <c:v>July 2021</c:v>
                </c:pt>
                <c:pt idx="13">
                  <c:v>Aug 2021</c:v>
                </c:pt>
                <c:pt idx="14">
                  <c:v>Sept 2021</c:v>
                </c:pt>
                <c:pt idx="15">
                  <c:v>Oct 2021</c:v>
                </c:pt>
                <c:pt idx="16">
                  <c:v>Nov 2021</c:v>
                </c:pt>
                <c:pt idx="17">
                  <c:v>Dec 2021</c:v>
                </c:pt>
                <c:pt idx="18">
                  <c:v>Jan 2022</c:v>
                </c:pt>
                <c:pt idx="19">
                  <c:v>Feb 2022</c:v>
                </c:pt>
                <c:pt idx="20">
                  <c:v>March 2022</c:v>
                </c:pt>
                <c:pt idx="21">
                  <c:v>April 2022</c:v>
                </c:pt>
                <c:pt idx="22">
                  <c:v>May 2022</c:v>
                </c:pt>
                <c:pt idx="23">
                  <c:v>June 2022</c:v>
                </c:pt>
                <c:pt idx="24">
                  <c:v>July 2022</c:v>
                </c:pt>
              </c:strCache>
            </c:strRef>
          </c:cat>
          <c:val>
            <c:numRef>
              <c:f>'Ark1'!$G$2:$G$26</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c:v>
                </c:pt>
                <c:pt idx="17">
                  <c:v>4</c:v>
                </c:pt>
                <c:pt idx="18">
                  <c:v>4</c:v>
                </c:pt>
                <c:pt idx="19">
                  <c:v>4</c:v>
                </c:pt>
                <c:pt idx="20">
                  <c:v>4</c:v>
                </c:pt>
                <c:pt idx="21">
                  <c:v>4</c:v>
                </c:pt>
                <c:pt idx="22">
                  <c:v>4</c:v>
                </c:pt>
                <c:pt idx="23">
                  <c:v>4</c:v>
                </c:pt>
                <c:pt idx="24">
                  <c:v>4</c:v>
                </c:pt>
              </c:numCache>
            </c:numRef>
          </c:val>
          <c:extLst>
            <c:ext xmlns:c16="http://schemas.microsoft.com/office/drawing/2014/chart" uri="{C3380CC4-5D6E-409C-BE32-E72D297353CC}">
              <c16:uniqueId val="{00000005-E2D2-B841-B1E8-12F70DF3C50B}"/>
            </c:ext>
          </c:extLst>
        </c:ser>
        <c:dLbls>
          <c:showLegendKey val="0"/>
          <c:showVal val="0"/>
          <c:showCatName val="0"/>
          <c:showSerName val="0"/>
          <c:showPercent val="0"/>
          <c:showBubbleSize val="0"/>
        </c:dLbls>
        <c:axId val="1431260400"/>
        <c:axId val="1431139904"/>
      </c:areaChart>
      <c:catAx>
        <c:axId val="1431260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431139904"/>
        <c:crosses val="autoZero"/>
        <c:auto val="1"/>
        <c:lblAlgn val="ctr"/>
        <c:lblOffset val="100"/>
        <c:noMultiLvlLbl val="0"/>
      </c:catAx>
      <c:valAx>
        <c:axId val="143113990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1431260400"/>
        <c:crosses val="autoZero"/>
        <c:crossBetween val="midCat"/>
        <c:majorUnit val="4"/>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0.61884</cdr:x>
      <cdr:y>0.55009</cdr:y>
    </cdr:from>
    <cdr:to>
      <cdr:x>0.64349</cdr:x>
      <cdr:y>0.60187</cdr:y>
    </cdr:to>
    <cdr:sp macro="" textlink="">
      <cdr:nvSpPr>
        <cdr:cNvPr id="2" name="TekstSylinder 8">
          <a:extLst xmlns:a="http://schemas.openxmlformats.org/drawingml/2006/main">
            <a:ext uri="{FF2B5EF4-FFF2-40B4-BE49-F238E27FC236}">
              <a16:creationId xmlns:a16="http://schemas.microsoft.com/office/drawing/2014/main" id="{5CF52825-9963-3542-A7A6-DE2849AC7A04}"/>
            </a:ext>
          </a:extLst>
        </cdr:cNvPr>
        <cdr:cNvSpPr txBox="1"/>
      </cdr:nvSpPr>
      <cdr:spPr>
        <a:xfrm xmlns:a="http://schemas.openxmlformats.org/drawingml/2006/main">
          <a:off x="7544860" y="3269494"/>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cdr:txBody>
    </cdr:sp>
  </cdr:relSizeAnchor>
  <cdr:relSizeAnchor xmlns:cdr="http://schemas.openxmlformats.org/drawingml/2006/chartDrawing">
    <cdr:from>
      <cdr:x>0.65738</cdr:x>
      <cdr:y>0.48667</cdr:y>
    </cdr:from>
    <cdr:to>
      <cdr:x>0.68204</cdr:x>
      <cdr:y>0.53845</cdr:y>
    </cdr:to>
    <cdr:sp macro="" textlink="">
      <cdr:nvSpPr>
        <cdr:cNvPr id="3" name="TekstSylinder 8">
          <a:extLst xmlns:a="http://schemas.openxmlformats.org/drawingml/2006/main">
            <a:ext uri="{FF2B5EF4-FFF2-40B4-BE49-F238E27FC236}">
              <a16:creationId xmlns:a16="http://schemas.microsoft.com/office/drawing/2014/main" id="{46D65E53-50B8-400A-B859-50E425064024}"/>
            </a:ext>
          </a:extLst>
        </cdr:cNvPr>
        <cdr:cNvSpPr txBox="1"/>
      </cdr:nvSpPr>
      <cdr:spPr>
        <a:xfrm xmlns:a="http://schemas.openxmlformats.org/drawingml/2006/main">
          <a:off x="8014760" y="2892580"/>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cdr:txBody>
    </cdr:sp>
  </cdr:relSizeAnchor>
  <cdr:relSizeAnchor xmlns:cdr="http://schemas.openxmlformats.org/drawingml/2006/chartDrawing">
    <cdr:from>
      <cdr:x>0.65842</cdr:x>
      <cdr:y>0.45961</cdr:y>
    </cdr:from>
    <cdr:to>
      <cdr:x>0.68308</cdr:x>
      <cdr:y>0.51139</cdr:y>
    </cdr:to>
    <cdr:sp macro="" textlink="">
      <cdr:nvSpPr>
        <cdr:cNvPr id="4" name="TekstSylinder 8">
          <a:extLst xmlns:a="http://schemas.openxmlformats.org/drawingml/2006/main">
            <a:ext uri="{FF2B5EF4-FFF2-40B4-BE49-F238E27FC236}">
              <a16:creationId xmlns:a16="http://schemas.microsoft.com/office/drawing/2014/main" id="{196E7D7B-1E87-467A-8244-B4A00CBBCB65}"/>
            </a:ext>
          </a:extLst>
        </cdr:cNvPr>
        <cdr:cNvSpPr txBox="1"/>
      </cdr:nvSpPr>
      <cdr:spPr>
        <a:xfrm xmlns:a="http://schemas.openxmlformats.org/drawingml/2006/main">
          <a:off x="8027460" y="2731744"/>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cdr:txBody>
    </cdr:sp>
  </cdr:relSizeAnchor>
  <cdr:relSizeAnchor xmlns:cdr="http://schemas.openxmlformats.org/drawingml/2006/chartDrawing">
    <cdr:from>
      <cdr:x>0.73218</cdr:x>
      <cdr:y>0.47699</cdr:y>
    </cdr:from>
    <cdr:to>
      <cdr:x>0.75684</cdr:x>
      <cdr:y>0.52877</cdr:y>
    </cdr:to>
    <cdr:sp macro="" textlink="">
      <cdr:nvSpPr>
        <cdr:cNvPr id="5" name="TekstSylinder 8">
          <a:extLst xmlns:a="http://schemas.openxmlformats.org/drawingml/2006/main">
            <a:ext uri="{FF2B5EF4-FFF2-40B4-BE49-F238E27FC236}">
              <a16:creationId xmlns:a16="http://schemas.microsoft.com/office/drawing/2014/main" id="{ACA0E357-BC97-49AB-ABBE-1B1224FC45C4}"/>
            </a:ext>
          </a:extLst>
        </cdr:cNvPr>
        <cdr:cNvSpPr txBox="1"/>
      </cdr:nvSpPr>
      <cdr:spPr>
        <a:xfrm xmlns:a="http://schemas.openxmlformats.org/drawingml/2006/main">
          <a:off x="8926715" y="2835039"/>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cdr:txBody>
    </cdr:sp>
  </cdr:relSizeAnchor>
  <cdr:relSizeAnchor xmlns:cdr="http://schemas.openxmlformats.org/drawingml/2006/chartDrawing">
    <cdr:from>
      <cdr:x>0.76736</cdr:x>
      <cdr:y>0.5</cdr:y>
    </cdr:from>
    <cdr:to>
      <cdr:x>0.79202</cdr:x>
      <cdr:y>0.55178</cdr:y>
    </cdr:to>
    <cdr:sp macro="" textlink="">
      <cdr:nvSpPr>
        <cdr:cNvPr id="6" name="TekstSylinder 8">
          <a:extLst xmlns:a="http://schemas.openxmlformats.org/drawingml/2006/main">
            <a:ext uri="{FF2B5EF4-FFF2-40B4-BE49-F238E27FC236}">
              <a16:creationId xmlns:a16="http://schemas.microsoft.com/office/drawing/2014/main" id="{8FBB1F67-3500-4ED3-B235-F09B469BC435}"/>
            </a:ext>
          </a:extLst>
        </cdr:cNvPr>
        <cdr:cNvSpPr txBox="1"/>
      </cdr:nvSpPr>
      <cdr:spPr>
        <a:xfrm xmlns:a="http://schemas.openxmlformats.org/drawingml/2006/main">
          <a:off x="9355701" y="2971800"/>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2</a:t>
          </a:r>
        </a:p>
      </cdr:txBody>
    </cdr:sp>
  </cdr:relSizeAnchor>
  <cdr:relSizeAnchor xmlns:cdr="http://schemas.openxmlformats.org/drawingml/2006/chartDrawing">
    <cdr:from>
      <cdr:x>0.73169</cdr:x>
      <cdr:y>0.51139</cdr:y>
    </cdr:from>
    <cdr:to>
      <cdr:x>0.75634</cdr:x>
      <cdr:y>0.56318</cdr:y>
    </cdr:to>
    <cdr:sp macro="" textlink="">
      <cdr:nvSpPr>
        <cdr:cNvPr id="7" name="TekstSylinder 8">
          <a:extLst xmlns:a="http://schemas.openxmlformats.org/drawingml/2006/main">
            <a:ext uri="{FF2B5EF4-FFF2-40B4-BE49-F238E27FC236}">
              <a16:creationId xmlns:a16="http://schemas.microsoft.com/office/drawing/2014/main" id="{6ED3C4A4-6FA4-4CE6-88E1-B64E98C4A6E4}"/>
            </a:ext>
          </a:extLst>
        </cdr:cNvPr>
        <cdr:cNvSpPr txBox="1"/>
      </cdr:nvSpPr>
      <cdr:spPr>
        <a:xfrm xmlns:a="http://schemas.openxmlformats.org/drawingml/2006/main">
          <a:off x="8920726" y="3039521"/>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a:solidFill>
                <a:prstClr val="black"/>
              </a:solidFill>
              <a:latin typeface="Calibri" panose="020F0502020204030204"/>
            </a:rPr>
            <a:t>1</a:t>
          </a:r>
          <a:endPar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endParaRPr>
        </a:p>
      </cdr:txBody>
    </cdr:sp>
  </cdr:relSizeAnchor>
  <cdr:relSizeAnchor xmlns:cdr="http://schemas.openxmlformats.org/drawingml/2006/chartDrawing">
    <cdr:from>
      <cdr:x>0.76736</cdr:x>
      <cdr:y>0.42973</cdr:y>
    </cdr:from>
    <cdr:to>
      <cdr:x>0.79202</cdr:x>
      <cdr:y>0.48151</cdr:y>
    </cdr:to>
    <cdr:sp macro="" textlink="">
      <cdr:nvSpPr>
        <cdr:cNvPr id="8" name="TekstSylinder 8">
          <a:extLst xmlns:a="http://schemas.openxmlformats.org/drawingml/2006/main">
            <a:ext uri="{FF2B5EF4-FFF2-40B4-BE49-F238E27FC236}">
              <a16:creationId xmlns:a16="http://schemas.microsoft.com/office/drawing/2014/main" id="{36C2AB17-1431-4849-870D-AD8B357B1A70}"/>
            </a:ext>
          </a:extLst>
        </cdr:cNvPr>
        <cdr:cNvSpPr txBox="1"/>
      </cdr:nvSpPr>
      <cdr:spPr>
        <a:xfrm xmlns:a="http://schemas.openxmlformats.org/drawingml/2006/main">
          <a:off x="9355701" y="2554145"/>
          <a:ext cx="30062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3</a:t>
          </a:r>
        </a:p>
      </cdr:txBody>
    </cdr:sp>
  </cdr:relSizeAnchor>
  <cdr:relSizeAnchor xmlns:cdr="http://schemas.openxmlformats.org/drawingml/2006/chartDrawing">
    <cdr:from>
      <cdr:x>0.84845</cdr:x>
      <cdr:y>0.52434</cdr:y>
    </cdr:from>
    <cdr:to>
      <cdr:x>0.8731</cdr:x>
      <cdr:y>0.57612</cdr:y>
    </cdr:to>
    <cdr:sp macro="" textlink="">
      <cdr:nvSpPr>
        <cdr:cNvPr id="9" name="TekstSylinder 8">
          <a:extLst xmlns:a="http://schemas.openxmlformats.org/drawingml/2006/main">
            <a:ext uri="{FF2B5EF4-FFF2-40B4-BE49-F238E27FC236}">
              <a16:creationId xmlns:a16="http://schemas.microsoft.com/office/drawing/2014/main" id="{F2B94F09-CF74-4C84-9552-9913A16A53CA}"/>
            </a:ext>
          </a:extLst>
        </cdr:cNvPr>
        <cdr:cNvSpPr txBox="1"/>
      </cdr:nvSpPr>
      <cdr:spPr>
        <a:xfrm xmlns:a="http://schemas.openxmlformats.org/drawingml/2006/main">
          <a:off x="10344258" y="3116451"/>
          <a:ext cx="300533" cy="3077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F48CB-EA92-467A-B6AF-89DC309D34BC}" type="datetimeFigureOut">
              <a:rPr lang="nl-NL" smtClean="0"/>
              <a:t>26-4-2022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A3171-0D19-4C55-A0F0-B345B4409CC8}" type="slidenum">
              <a:rPr lang="nl-NL" smtClean="0"/>
              <a:t>‹#›</a:t>
            </a:fld>
            <a:endParaRPr lang="nl-NL"/>
          </a:p>
        </p:txBody>
      </p:sp>
    </p:spTree>
    <p:extLst>
      <p:ext uri="{BB962C8B-B14F-4D97-AF65-F5344CB8AC3E}">
        <p14:creationId xmlns:p14="http://schemas.microsoft.com/office/powerpoint/2010/main" val="358725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Over/wat:</a:t>
            </a:r>
            <a:r>
              <a:rPr lang="nl-NL" b="1" baseline="0" dirty="0"/>
              <a:t> </a:t>
            </a:r>
            <a:r>
              <a:rPr lang="nl-NL" b="0" baseline="0" dirty="0"/>
              <a:t>De training bestaat uit twee delen. Een algemeen deel en een deel specifiek voor elke interventie (</a:t>
            </a:r>
            <a:r>
              <a:rPr lang="nl-NL" b="0" baseline="0" dirty="0" err="1"/>
              <a:t>GroepsMuziekTherapie</a:t>
            </a:r>
            <a:r>
              <a:rPr lang="nl-NL" b="0" baseline="0" dirty="0"/>
              <a:t> (GMT), format door NL; Recreatief </a:t>
            </a:r>
            <a:r>
              <a:rPr lang="nl-NL" b="0" baseline="0" dirty="0" err="1"/>
              <a:t>Koorzingen</a:t>
            </a:r>
            <a:r>
              <a:rPr lang="nl-NL" b="0" baseline="0" dirty="0"/>
              <a:t> (RCS), format door DU)</a:t>
            </a:r>
          </a:p>
          <a:p>
            <a:r>
              <a:rPr lang="nl-NL" b="1" baseline="0" dirty="0"/>
              <a:t>Instructie voor het vertalen en presenteren: </a:t>
            </a:r>
            <a:r>
              <a:rPr lang="nl-NL" b="0" baseline="0" dirty="0"/>
              <a:t>Voeg aan deze slide toe: de naam van de presentator, de naam van jouw instelling en je contact informatie; andere onderzoekers uit jouw land die betrokken zijn; je nationale financieringsinstantie.</a:t>
            </a:r>
            <a:endParaRPr lang="nl-NL" b="1" dirty="0"/>
          </a:p>
          <a:p>
            <a:endParaRPr lang="nl-NL" b="1" dirty="0"/>
          </a:p>
          <a:p>
            <a:r>
              <a:rPr lang="nl-NL" b="1" dirty="0"/>
              <a:t>ENG:</a:t>
            </a:r>
          </a:p>
          <a:p>
            <a:r>
              <a:rPr lang="nl-NL" b="1" dirty="0"/>
              <a:t>About: </a:t>
            </a:r>
            <a:r>
              <a:rPr lang="nl-NL" dirty="0"/>
              <a:t>The training </a:t>
            </a:r>
            <a:r>
              <a:rPr lang="nl-NL" dirty="0" err="1"/>
              <a:t>consists</a:t>
            </a:r>
            <a:r>
              <a:rPr lang="nl-NL" dirty="0"/>
              <a:t> of </a:t>
            </a:r>
            <a:r>
              <a:rPr lang="nl-NL" dirty="0" err="1"/>
              <a:t>two</a:t>
            </a:r>
            <a:r>
              <a:rPr lang="nl-NL" dirty="0"/>
              <a:t> </a:t>
            </a:r>
            <a:r>
              <a:rPr lang="nl-NL" dirty="0" err="1"/>
              <a:t>parts</a:t>
            </a:r>
            <a:r>
              <a:rPr lang="nl-NL" dirty="0"/>
              <a:t>. A general part </a:t>
            </a:r>
            <a:r>
              <a:rPr lang="nl-NL" dirty="0" err="1"/>
              <a:t>and</a:t>
            </a:r>
            <a:r>
              <a:rPr lang="nl-NL" dirty="0"/>
              <a:t> </a:t>
            </a:r>
            <a:r>
              <a:rPr lang="nl-NL" dirty="0" err="1"/>
              <a:t>an</a:t>
            </a:r>
            <a:r>
              <a:rPr lang="nl-NL" baseline="0" dirty="0"/>
              <a:t> </a:t>
            </a:r>
            <a:r>
              <a:rPr lang="nl-NL" baseline="0" dirty="0" err="1"/>
              <a:t>intervention</a:t>
            </a:r>
            <a:r>
              <a:rPr lang="nl-NL" baseline="0" dirty="0"/>
              <a:t> </a:t>
            </a:r>
            <a:r>
              <a:rPr lang="nl-NL" baseline="0" dirty="0" err="1"/>
              <a:t>specific</a:t>
            </a:r>
            <a:r>
              <a:rPr lang="nl-NL" baseline="0" dirty="0"/>
              <a:t> part (GMT, format </a:t>
            </a:r>
            <a:r>
              <a:rPr lang="nl-NL" baseline="0" dirty="0" err="1"/>
              <a:t>provided</a:t>
            </a:r>
            <a:r>
              <a:rPr lang="nl-NL" baseline="0" dirty="0"/>
              <a:t> </a:t>
            </a:r>
            <a:r>
              <a:rPr lang="nl-NL" baseline="0" dirty="0" err="1"/>
              <a:t>by</a:t>
            </a:r>
            <a:r>
              <a:rPr lang="nl-NL" baseline="0" dirty="0"/>
              <a:t> NL; RCS, format </a:t>
            </a:r>
            <a:r>
              <a:rPr lang="nl-NL" baseline="0" dirty="0" err="1"/>
              <a:t>provided</a:t>
            </a:r>
            <a:r>
              <a:rPr lang="nl-NL" baseline="0" dirty="0"/>
              <a:t> </a:t>
            </a:r>
            <a:r>
              <a:rPr lang="nl-NL" baseline="0" dirty="0" err="1"/>
              <a:t>by</a:t>
            </a:r>
            <a:r>
              <a:rPr lang="nl-NL" baseline="0" dirty="0"/>
              <a:t> GE). </a:t>
            </a:r>
          </a:p>
          <a:p>
            <a:r>
              <a:rPr lang="nl-NL" b="1" baseline="0" dirty="0"/>
              <a:t>Instruction prior </a:t>
            </a:r>
            <a:r>
              <a:rPr lang="nl-NL" b="1" baseline="0" dirty="0" err="1"/>
              <a:t>to</a:t>
            </a:r>
            <a:r>
              <a:rPr lang="nl-NL" b="1" baseline="0" dirty="0"/>
              <a:t> translating </a:t>
            </a:r>
            <a:r>
              <a:rPr lang="nl-NL" b="1" baseline="0" dirty="0" err="1"/>
              <a:t>and</a:t>
            </a:r>
            <a:r>
              <a:rPr lang="nl-NL" b="1" baseline="0" dirty="0"/>
              <a:t> presenting: </a:t>
            </a:r>
            <a:r>
              <a:rPr lang="nl-NL" baseline="0" dirty="0" err="1"/>
              <a:t>Add</a:t>
            </a:r>
            <a:r>
              <a:rPr lang="nl-NL" baseline="0" dirty="0"/>
              <a:t> </a:t>
            </a:r>
            <a:r>
              <a:rPr lang="nl-NL" baseline="0" dirty="0" err="1"/>
              <a:t>to</a:t>
            </a:r>
            <a:r>
              <a:rPr lang="nl-NL" baseline="0" dirty="0"/>
              <a:t> this slide: </a:t>
            </a:r>
            <a:r>
              <a:rPr lang="nl-NL" baseline="0" dirty="0" err="1"/>
              <a:t>the</a:t>
            </a:r>
            <a:r>
              <a:rPr lang="nl-NL" baseline="0" dirty="0"/>
              <a:t> name of </a:t>
            </a:r>
            <a:r>
              <a:rPr lang="nl-NL" baseline="0" dirty="0" err="1"/>
              <a:t>the</a:t>
            </a:r>
            <a:r>
              <a:rPr lang="nl-NL" baseline="0" dirty="0"/>
              <a:t> presenter, </a:t>
            </a:r>
            <a:r>
              <a:rPr lang="nl-NL" baseline="0" dirty="0" err="1"/>
              <a:t>the</a:t>
            </a:r>
            <a:r>
              <a:rPr lang="nl-NL" baseline="0" dirty="0"/>
              <a:t> name of </a:t>
            </a:r>
            <a:r>
              <a:rPr lang="nl-NL" baseline="0" dirty="0" err="1"/>
              <a:t>your</a:t>
            </a:r>
            <a:r>
              <a:rPr lang="nl-NL" baseline="0" dirty="0"/>
              <a:t> </a:t>
            </a:r>
            <a:r>
              <a:rPr lang="nl-NL" baseline="0" dirty="0" err="1"/>
              <a:t>institution</a:t>
            </a:r>
            <a:r>
              <a:rPr lang="nl-NL" baseline="0" dirty="0"/>
              <a:t> </a:t>
            </a:r>
            <a:r>
              <a:rPr lang="nl-NL" baseline="0" dirty="0" err="1"/>
              <a:t>and</a:t>
            </a:r>
            <a:r>
              <a:rPr lang="nl-NL" baseline="0" dirty="0"/>
              <a:t> </a:t>
            </a:r>
            <a:r>
              <a:rPr lang="nl-NL" baseline="0" dirty="0" err="1"/>
              <a:t>your</a:t>
            </a:r>
            <a:r>
              <a:rPr lang="nl-NL" baseline="0" dirty="0"/>
              <a:t> contact information; </a:t>
            </a:r>
            <a:r>
              <a:rPr lang="nl-NL" baseline="0" dirty="0" err="1"/>
              <a:t>other</a:t>
            </a:r>
            <a:r>
              <a:rPr lang="nl-NL" baseline="0" dirty="0"/>
              <a:t> </a:t>
            </a:r>
            <a:r>
              <a:rPr lang="nl-NL" baseline="0" dirty="0" err="1"/>
              <a:t>researchers</a:t>
            </a:r>
            <a:r>
              <a:rPr lang="nl-NL" baseline="0" dirty="0"/>
              <a:t> </a:t>
            </a:r>
            <a:r>
              <a:rPr lang="nl-NL" baseline="0" dirty="0" err="1"/>
              <a:t>from</a:t>
            </a:r>
            <a:r>
              <a:rPr lang="nl-NL" baseline="0" dirty="0"/>
              <a:t> </a:t>
            </a:r>
            <a:r>
              <a:rPr lang="nl-NL" baseline="0" dirty="0" err="1"/>
              <a:t>your</a:t>
            </a:r>
            <a:r>
              <a:rPr lang="nl-NL" baseline="0" dirty="0"/>
              <a:t> country </a:t>
            </a:r>
            <a:r>
              <a:rPr lang="nl-NL" baseline="0" dirty="0" err="1"/>
              <a:t>involved</a:t>
            </a:r>
            <a:r>
              <a:rPr lang="nl-NL" baseline="0" dirty="0"/>
              <a:t>; </a:t>
            </a:r>
            <a:r>
              <a:rPr lang="nl-NL" baseline="0" dirty="0" err="1"/>
              <a:t>your</a:t>
            </a:r>
            <a:r>
              <a:rPr lang="nl-NL" baseline="0" dirty="0"/>
              <a:t> </a:t>
            </a:r>
            <a:r>
              <a:rPr lang="nl-NL" baseline="0" dirty="0" err="1"/>
              <a:t>national</a:t>
            </a:r>
            <a:r>
              <a:rPr lang="nl-NL" baseline="0" dirty="0"/>
              <a:t> </a:t>
            </a:r>
            <a:r>
              <a:rPr lang="nl-NL" baseline="0" dirty="0" err="1"/>
              <a:t>funding</a:t>
            </a:r>
            <a:r>
              <a:rPr lang="nl-NL" baseline="0" dirty="0"/>
              <a:t> agency. </a:t>
            </a:r>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1</a:t>
            </a:fld>
            <a:endParaRPr lang="nl-NL"/>
          </a:p>
        </p:txBody>
      </p:sp>
    </p:spTree>
    <p:extLst>
      <p:ext uri="{BB962C8B-B14F-4D97-AF65-F5344CB8AC3E}">
        <p14:creationId xmlns:p14="http://schemas.microsoft.com/office/powerpoint/2010/main" val="378025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Over: </a:t>
            </a:r>
            <a:r>
              <a:rPr lang="nl-NL" b="0" dirty="0"/>
              <a:t>In dit deel van de training</a:t>
            </a:r>
            <a:r>
              <a:rPr lang="nl-NL" b="0" baseline="0" dirty="0"/>
              <a:t> vertel je iets over het internationale en ambitieuze karakter van de trial.</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Instructie voor het vertalen en presenteren: </a:t>
            </a:r>
            <a:r>
              <a:rPr lang="nl-NL" b="0" baseline="0" dirty="0"/>
              <a:t>Pas aan naar eigen inzicht.</a:t>
            </a:r>
            <a:endParaRPr lang="nl-NL" b="1" dirty="0"/>
          </a:p>
          <a:p>
            <a:endParaRPr lang="nl-NL" b="1" dirty="0"/>
          </a:p>
          <a:p>
            <a:endParaRPr lang="nl-NL" b="1" dirty="0"/>
          </a:p>
          <a:p>
            <a:r>
              <a:rPr lang="nl-NL" b="1" dirty="0"/>
              <a:t>ENG:</a:t>
            </a:r>
          </a:p>
          <a:p>
            <a:r>
              <a:rPr lang="nl-NL" b="1" dirty="0"/>
              <a:t>About: </a:t>
            </a:r>
            <a:r>
              <a:rPr lang="nl-NL" dirty="0"/>
              <a:t>In this</a:t>
            </a:r>
            <a:r>
              <a:rPr lang="nl-NL" baseline="0" dirty="0"/>
              <a:t> part of </a:t>
            </a:r>
            <a:r>
              <a:rPr lang="nl-NL" baseline="0" dirty="0" err="1"/>
              <a:t>the</a:t>
            </a:r>
            <a:r>
              <a:rPr lang="nl-NL" baseline="0" dirty="0"/>
              <a:t> training </a:t>
            </a:r>
            <a:r>
              <a:rPr lang="nl-NL" baseline="0" dirty="0" err="1"/>
              <a:t>you</a:t>
            </a:r>
            <a:r>
              <a:rPr lang="nl-NL" baseline="0" dirty="0"/>
              <a:t> </a:t>
            </a:r>
            <a:r>
              <a:rPr lang="nl-NL" baseline="0" dirty="0" err="1"/>
              <a:t>will</a:t>
            </a:r>
            <a:r>
              <a:rPr lang="nl-NL" baseline="0" dirty="0"/>
              <a:t> </a:t>
            </a:r>
            <a:r>
              <a:rPr lang="nl-NL" baseline="0" dirty="0" err="1"/>
              <a:t>tell</a:t>
            </a:r>
            <a:r>
              <a:rPr lang="nl-NL" baseline="0" dirty="0"/>
              <a:t> </a:t>
            </a:r>
            <a:r>
              <a:rPr lang="nl-NL" baseline="0" dirty="0" err="1"/>
              <a:t>something</a:t>
            </a:r>
            <a:r>
              <a:rPr lang="nl-NL" baseline="0" dirty="0"/>
              <a:t> about </a:t>
            </a:r>
            <a:r>
              <a:rPr lang="nl-NL" baseline="0" dirty="0" err="1"/>
              <a:t>international</a:t>
            </a:r>
            <a:r>
              <a:rPr lang="nl-NL" baseline="0" dirty="0"/>
              <a:t>, </a:t>
            </a:r>
            <a:r>
              <a:rPr lang="nl-NL" baseline="0" dirty="0" err="1"/>
              <a:t>ambitious</a:t>
            </a:r>
            <a:r>
              <a:rPr lang="nl-NL" baseline="0" dirty="0"/>
              <a:t> </a:t>
            </a:r>
            <a:r>
              <a:rPr lang="nl-NL" baseline="0" dirty="0" err="1"/>
              <a:t>character</a:t>
            </a:r>
            <a:r>
              <a:rPr lang="nl-NL" baseline="0" dirty="0"/>
              <a:t> of </a:t>
            </a:r>
            <a:r>
              <a:rPr lang="nl-NL" baseline="0" dirty="0" err="1"/>
              <a:t>the</a:t>
            </a:r>
            <a:r>
              <a:rPr lang="nl-NL" baseline="0" dirty="0"/>
              <a:t> trial </a:t>
            </a:r>
          </a:p>
          <a:p>
            <a:r>
              <a:rPr lang="nl-NL" b="1" baseline="0" dirty="0"/>
              <a:t>Instruction prior </a:t>
            </a:r>
            <a:r>
              <a:rPr lang="nl-NL" b="1" baseline="0" dirty="0" err="1"/>
              <a:t>to</a:t>
            </a:r>
            <a:r>
              <a:rPr lang="nl-NL" b="1" baseline="0" dirty="0"/>
              <a:t> translating </a:t>
            </a:r>
            <a:r>
              <a:rPr lang="nl-NL" b="1" baseline="0" dirty="0" err="1"/>
              <a:t>and</a:t>
            </a:r>
            <a:r>
              <a:rPr lang="nl-NL" b="1" baseline="0" dirty="0"/>
              <a:t> presenting: </a:t>
            </a:r>
            <a:r>
              <a:rPr lang="nl-NL" baseline="0" dirty="0" err="1"/>
              <a:t>Adjust</a:t>
            </a:r>
            <a:r>
              <a:rPr lang="nl-NL" baseline="0" dirty="0"/>
              <a:t> as </a:t>
            </a:r>
            <a:r>
              <a:rPr lang="nl-NL" baseline="0" dirty="0" err="1"/>
              <a:t>you</a:t>
            </a:r>
            <a:r>
              <a:rPr lang="nl-NL" baseline="0" dirty="0"/>
              <a:t> </a:t>
            </a:r>
            <a:r>
              <a:rPr lang="nl-NL" baseline="0" dirty="0" err="1"/>
              <a:t>see</a:t>
            </a:r>
            <a:r>
              <a:rPr lang="nl-NL" baseline="0" dirty="0"/>
              <a:t> fit.</a:t>
            </a:r>
            <a:endParaRPr lang="nl-NL" dirty="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2</a:t>
            </a:fld>
            <a:endParaRPr lang="nl-NL"/>
          </a:p>
        </p:txBody>
      </p:sp>
    </p:spTree>
    <p:extLst>
      <p:ext uri="{BB962C8B-B14F-4D97-AF65-F5344CB8AC3E}">
        <p14:creationId xmlns:p14="http://schemas.microsoft.com/office/powerpoint/2010/main" val="39919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Over: </a:t>
            </a:r>
            <a:r>
              <a:rPr lang="nl-NL" b="0" dirty="0"/>
              <a:t>In dit deel van de training</a:t>
            </a:r>
            <a:r>
              <a:rPr lang="nl-NL" b="0" baseline="0" dirty="0"/>
              <a:t> vertel je iets over het internationale en ambitieuze karakter van de trial.</a:t>
            </a: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baseline="0" dirty="0"/>
              <a:t>Instructie voor het vertalen en presenteren: </a:t>
            </a:r>
            <a:r>
              <a:rPr lang="nl-NL" b="0" baseline="0" dirty="0"/>
              <a:t>Pas aan naar eigen inzicht.</a:t>
            </a:r>
            <a:endParaRPr lang="nl-NL" b="1" dirty="0"/>
          </a:p>
          <a:p>
            <a:endParaRPr lang="nl-NL" b="1" dirty="0"/>
          </a:p>
          <a:p>
            <a:endParaRPr lang="nl-NL" b="1" dirty="0"/>
          </a:p>
          <a:p>
            <a:r>
              <a:rPr lang="nl-NL" b="1" dirty="0"/>
              <a:t>ENG:</a:t>
            </a:r>
          </a:p>
          <a:p>
            <a:r>
              <a:rPr lang="nl-NL" b="1" dirty="0"/>
              <a:t>About: </a:t>
            </a:r>
            <a:r>
              <a:rPr lang="nl-NL" dirty="0"/>
              <a:t>In this</a:t>
            </a:r>
            <a:r>
              <a:rPr lang="nl-NL" baseline="0" dirty="0"/>
              <a:t> part of </a:t>
            </a:r>
            <a:r>
              <a:rPr lang="nl-NL" baseline="0" dirty="0" err="1"/>
              <a:t>the</a:t>
            </a:r>
            <a:r>
              <a:rPr lang="nl-NL" baseline="0" dirty="0"/>
              <a:t> training </a:t>
            </a:r>
            <a:r>
              <a:rPr lang="nl-NL" baseline="0" dirty="0" err="1"/>
              <a:t>you</a:t>
            </a:r>
            <a:r>
              <a:rPr lang="nl-NL" baseline="0" dirty="0"/>
              <a:t> </a:t>
            </a:r>
            <a:r>
              <a:rPr lang="nl-NL" baseline="0" dirty="0" err="1"/>
              <a:t>will</a:t>
            </a:r>
            <a:r>
              <a:rPr lang="nl-NL" baseline="0" dirty="0"/>
              <a:t> </a:t>
            </a:r>
            <a:r>
              <a:rPr lang="nl-NL" baseline="0" dirty="0" err="1"/>
              <a:t>tell</a:t>
            </a:r>
            <a:r>
              <a:rPr lang="nl-NL" baseline="0" dirty="0"/>
              <a:t> </a:t>
            </a:r>
            <a:r>
              <a:rPr lang="nl-NL" baseline="0" dirty="0" err="1"/>
              <a:t>something</a:t>
            </a:r>
            <a:r>
              <a:rPr lang="nl-NL" baseline="0" dirty="0"/>
              <a:t> about </a:t>
            </a:r>
            <a:r>
              <a:rPr lang="nl-NL" baseline="0" dirty="0" err="1"/>
              <a:t>international</a:t>
            </a:r>
            <a:r>
              <a:rPr lang="nl-NL" baseline="0" dirty="0"/>
              <a:t>, </a:t>
            </a:r>
            <a:r>
              <a:rPr lang="nl-NL" baseline="0" dirty="0" err="1"/>
              <a:t>ambitious</a:t>
            </a:r>
            <a:r>
              <a:rPr lang="nl-NL" baseline="0" dirty="0"/>
              <a:t> </a:t>
            </a:r>
            <a:r>
              <a:rPr lang="nl-NL" baseline="0" dirty="0" err="1"/>
              <a:t>character</a:t>
            </a:r>
            <a:r>
              <a:rPr lang="nl-NL" baseline="0" dirty="0"/>
              <a:t> of </a:t>
            </a:r>
            <a:r>
              <a:rPr lang="nl-NL" baseline="0" dirty="0" err="1"/>
              <a:t>the</a:t>
            </a:r>
            <a:r>
              <a:rPr lang="nl-NL" baseline="0" dirty="0"/>
              <a:t> trial </a:t>
            </a:r>
          </a:p>
          <a:p>
            <a:r>
              <a:rPr lang="nl-NL" b="1" baseline="0" dirty="0"/>
              <a:t>Instruction prior </a:t>
            </a:r>
            <a:r>
              <a:rPr lang="nl-NL" b="1" baseline="0" dirty="0" err="1"/>
              <a:t>to</a:t>
            </a:r>
            <a:r>
              <a:rPr lang="nl-NL" b="1" baseline="0" dirty="0"/>
              <a:t> translating </a:t>
            </a:r>
            <a:r>
              <a:rPr lang="nl-NL" b="1" baseline="0" dirty="0" err="1"/>
              <a:t>and</a:t>
            </a:r>
            <a:r>
              <a:rPr lang="nl-NL" b="1" baseline="0" dirty="0"/>
              <a:t> presenting: </a:t>
            </a:r>
            <a:r>
              <a:rPr lang="nl-NL" baseline="0" dirty="0" err="1"/>
              <a:t>Adjust</a:t>
            </a:r>
            <a:r>
              <a:rPr lang="nl-NL" baseline="0" dirty="0"/>
              <a:t> as </a:t>
            </a:r>
            <a:r>
              <a:rPr lang="nl-NL" baseline="0" dirty="0" err="1"/>
              <a:t>you</a:t>
            </a:r>
            <a:r>
              <a:rPr lang="nl-NL" baseline="0" dirty="0"/>
              <a:t> </a:t>
            </a:r>
            <a:r>
              <a:rPr lang="nl-NL" baseline="0" dirty="0" err="1"/>
              <a:t>see</a:t>
            </a:r>
            <a:r>
              <a:rPr lang="nl-NL" baseline="0" dirty="0"/>
              <a:t> fit.</a:t>
            </a:r>
            <a:endParaRPr lang="nl-NL" dirty="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3</a:t>
            </a:fld>
            <a:endParaRPr lang="nl-NL"/>
          </a:p>
        </p:txBody>
      </p:sp>
    </p:spTree>
    <p:extLst>
      <p:ext uri="{BB962C8B-B14F-4D97-AF65-F5344CB8AC3E}">
        <p14:creationId xmlns:p14="http://schemas.microsoft.com/office/powerpoint/2010/main" val="64059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Over:</a:t>
            </a:r>
            <a:r>
              <a:rPr lang="nl-NL" b="1" baseline="0" dirty="0"/>
              <a:t> </a:t>
            </a:r>
            <a:r>
              <a:rPr lang="nl-NL" b="0" baseline="0" dirty="0"/>
              <a:t>Vertel over de doelen van het onderzoek</a:t>
            </a:r>
          </a:p>
          <a:p>
            <a:r>
              <a:rPr lang="nl-NL" b="1" baseline="0" dirty="0"/>
              <a:t>Instructie voor het vertalen en presenteren: </a:t>
            </a:r>
            <a:r>
              <a:rPr lang="nl-NL" b="0" baseline="0" dirty="0"/>
              <a:t>Geen.</a:t>
            </a:r>
            <a:endParaRPr lang="nl-NL" b="1" dirty="0"/>
          </a:p>
          <a:p>
            <a:endParaRPr lang="nl-NL" b="1" dirty="0"/>
          </a:p>
          <a:p>
            <a:endParaRPr lang="nl-NL" b="1" dirty="0"/>
          </a:p>
          <a:p>
            <a:r>
              <a:rPr lang="nl-NL" b="1" dirty="0"/>
              <a:t>About: </a:t>
            </a:r>
            <a:r>
              <a:rPr lang="nl-NL" b="0" dirty="0"/>
              <a:t>Tell</a:t>
            </a:r>
            <a:r>
              <a:rPr lang="nl-NL" b="0" baseline="0" dirty="0"/>
              <a:t> about </a:t>
            </a:r>
            <a:r>
              <a:rPr lang="nl-NL" b="0" baseline="0" dirty="0" err="1"/>
              <a:t>the</a:t>
            </a:r>
            <a:r>
              <a:rPr lang="nl-NL" b="0" baseline="0" dirty="0"/>
              <a:t> </a:t>
            </a:r>
            <a:r>
              <a:rPr lang="nl-NL" b="0" baseline="0" dirty="0" err="1"/>
              <a:t>objectives</a:t>
            </a:r>
            <a:r>
              <a:rPr lang="nl-NL" b="0" baseline="0" dirty="0"/>
              <a:t> of </a:t>
            </a:r>
            <a:r>
              <a:rPr lang="nl-NL" b="0" baseline="0" dirty="0" err="1"/>
              <a:t>the</a:t>
            </a:r>
            <a:r>
              <a:rPr lang="nl-NL" b="0" baseline="0" dirty="0"/>
              <a:t> trial.</a:t>
            </a:r>
          </a:p>
          <a:p>
            <a:r>
              <a:rPr lang="nl-NL" b="1" baseline="0" dirty="0"/>
              <a:t>Instruction prior </a:t>
            </a:r>
            <a:r>
              <a:rPr lang="nl-NL" b="1" baseline="0" dirty="0" err="1"/>
              <a:t>to</a:t>
            </a:r>
            <a:r>
              <a:rPr lang="nl-NL" b="1" baseline="0" dirty="0"/>
              <a:t> translating </a:t>
            </a:r>
            <a:r>
              <a:rPr lang="nl-NL" b="1" baseline="0" dirty="0" err="1"/>
              <a:t>and</a:t>
            </a:r>
            <a:r>
              <a:rPr lang="nl-NL" b="1" baseline="0" dirty="0"/>
              <a:t> presenting: </a:t>
            </a:r>
            <a:r>
              <a:rPr lang="nl-NL" baseline="0" dirty="0"/>
              <a:t>None.</a:t>
            </a:r>
            <a:endParaRPr lang="nl-NL" dirty="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4</a:t>
            </a:fld>
            <a:endParaRPr lang="nl-NL"/>
          </a:p>
        </p:txBody>
      </p:sp>
    </p:spTree>
    <p:extLst>
      <p:ext uri="{BB962C8B-B14F-4D97-AF65-F5344CB8AC3E}">
        <p14:creationId xmlns:p14="http://schemas.microsoft.com/office/powerpoint/2010/main" val="304381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b="1" dirty="0"/>
              <a:t>Over: </a:t>
            </a:r>
            <a:r>
              <a:rPr lang="nl-NL" b="0" dirty="0"/>
              <a:t>Vertel aanwezigen</a:t>
            </a:r>
            <a:r>
              <a:rPr lang="nl-NL" b="0" baseline="0" dirty="0"/>
              <a:t> waarom er vier verschillende groepen zijn (omdat het een gerandomiseerd onderzoek is, hebben we een controle groep nodig met deelnemers die de gebruikelijke zorg zonder (toegevoegde) muziek interventie krijgen om de impact van de muziek condities op depressie en dementie symptomen aan te tonen).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b="1" baseline="0" dirty="0"/>
              <a:t>Instructies voor het vertalen en presenteren: </a:t>
            </a:r>
            <a:r>
              <a:rPr lang="nl-NL" b="0" baseline="0" dirty="0"/>
              <a:t>Geen. </a:t>
            </a:r>
            <a:endParaRPr lang="nl-NL"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b="1" dirty="0"/>
              <a:t>ENG:</a:t>
            </a:r>
          </a:p>
          <a:p>
            <a:pPr marL="0" marR="0" lvl="0" indent="0" algn="l" defTabSz="457200" rtl="0" eaLnBrk="1" fontAlgn="auto" latinLnBrk="0" hangingPunct="1">
              <a:lnSpc>
                <a:spcPct val="100000"/>
              </a:lnSpc>
              <a:spcBef>
                <a:spcPts val="0"/>
              </a:spcBef>
              <a:spcAft>
                <a:spcPts val="0"/>
              </a:spcAft>
              <a:buClrTx/>
              <a:buSzTx/>
              <a:buFontTx/>
              <a:buNone/>
              <a:tabLst/>
              <a:defRPr/>
            </a:pPr>
            <a:r>
              <a:rPr lang="nl-NL" b="1" dirty="0"/>
              <a:t>About: </a:t>
            </a:r>
            <a:r>
              <a:rPr lang="nl-NL" b="0" dirty="0"/>
              <a:t>Tell</a:t>
            </a:r>
            <a:r>
              <a:rPr lang="nl-NL" b="0" baseline="0" dirty="0"/>
              <a:t> attendees </a:t>
            </a:r>
            <a:r>
              <a:rPr lang="nl-NL" b="0" baseline="0" dirty="0" err="1"/>
              <a:t>why</a:t>
            </a:r>
            <a:r>
              <a:rPr lang="nl-NL" b="0" baseline="0" dirty="0"/>
              <a:t> we have </a:t>
            </a:r>
            <a:r>
              <a:rPr lang="nl-NL" b="0" baseline="0" dirty="0" err="1"/>
              <a:t>four</a:t>
            </a:r>
            <a:r>
              <a:rPr lang="nl-NL" b="0" baseline="0" dirty="0"/>
              <a:t> different </a:t>
            </a:r>
            <a:r>
              <a:rPr lang="nl-NL" b="0" baseline="0" dirty="0" err="1"/>
              <a:t>groups</a:t>
            </a:r>
            <a:r>
              <a:rPr lang="nl-NL" b="0" baseline="0" dirty="0"/>
              <a:t> (a</a:t>
            </a:r>
            <a:r>
              <a:rPr lang="en-AU" sz="1200" kern="1200" dirty="0">
                <a:solidFill>
                  <a:schemeClr val="tx1"/>
                </a:solidFill>
                <a:effectLst/>
                <a:latin typeface="+mn-lt"/>
                <a:ea typeface="+mn-ea"/>
                <a:cs typeface="+mn-cs"/>
              </a:rPr>
              <a:t>s this is a randomised controlled trial, we need a comparison group of participants who receive standard care without additional music intervention to demonstrate the impact of music conditions on depression and symptoms of dementia). </a:t>
            </a:r>
          </a:p>
          <a:p>
            <a:r>
              <a:rPr lang="nl-NL" b="1" baseline="0" dirty="0"/>
              <a:t>Instruction prior </a:t>
            </a:r>
            <a:r>
              <a:rPr lang="nl-NL" b="1" baseline="0" dirty="0" err="1"/>
              <a:t>to</a:t>
            </a:r>
            <a:r>
              <a:rPr lang="nl-NL" b="1" baseline="0" dirty="0"/>
              <a:t> translating </a:t>
            </a:r>
            <a:r>
              <a:rPr lang="nl-NL" b="1" baseline="0" dirty="0" err="1"/>
              <a:t>and</a:t>
            </a:r>
            <a:r>
              <a:rPr lang="nl-NL" b="1" baseline="0" dirty="0"/>
              <a:t> presenting: </a:t>
            </a:r>
            <a:r>
              <a:rPr lang="nl-NL" baseline="0" dirty="0"/>
              <a:t>None.</a:t>
            </a:r>
            <a:endParaRPr lang="nl-NL" dirty="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5</a:t>
            </a:fld>
            <a:endParaRPr lang="nl-NL"/>
          </a:p>
        </p:txBody>
      </p:sp>
    </p:spTree>
    <p:extLst>
      <p:ext uri="{BB962C8B-B14F-4D97-AF65-F5344CB8AC3E}">
        <p14:creationId xmlns:p14="http://schemas.microsoft.com/office/powerpoint/2010/main" val="393045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err="1"/>
              <a:t>About</a:t>
            </a:r>
            <a:r>
              <a:rPr lang="nl-NL" b="1" dirty="0"/>
              <a:t>: </a:t>
            </a:r>
            <a:r>
              <a:rPr lang="nl-NL" b="0" dirty="0"/>
              <a:t>Tell</a:t>
            </a:r>
            <a:r>
              <a:rPr lang="nl-NL" b="0" baseline="0" dirty="0"/>
              <a:t> </a:t>
            </a:r>
            <a:r>
              <a:rPr lang="nl-NL" b="0" baseline="0" dirty="0" err="1"/>
              <a:t>attendees</a:t>
            </a:r>
            <a:r>
              <a:rPr lang="nl-NL" b="0" baseline="0" dirty="0"/>
              <a:t> </a:t>
            </a:r>
            <a:r>
              <a:rPr lang="nl-NL" b="0" baseline="0" dirty="0" err="1"/>
              <a:t>about</a:t>
            </a:r>
            <a:r>
              <a:rPr lang="nl-NL" b="0" baseline="0" dirty="0"/>
              <a:t> </a:t>
            </a:r>
            <a:r>
              <a:rPr lang="nl-NL" b="0" baseline="0" dirty="0" err="1"/>
              <a:t>the</a:t>
            </a:r>
            <a:r>
              <a:rPr lang="nl-NL" b="0" baseline="0" dirty="0"/>
              <a:t> </a:t>
            </a:r>
            <a:r>
              <a:rPr lang="nl-NL" b="0" baseline="0" dirty="0" err="1"/>
              <a:t>fidelity</a:t>
            </a:r>
            <a:r>
              <a:rPr lang="nl-NL" b="0" baseline="0" dirty="0"/>
              <a:t> checklist. </a:t>
            </a:r>
          </a:p>
          <a:p>
            <a:r>
              <a:rPr lang="nl-NL" b="1" baseline="0" dirty="0" err="1"/>
              <a:t>Instruction</a:t>
            </a:r>
            <a:r>
              <a:rPr lang="nl-NL" b="1" baseline="0" dirty="0"/>
              <a:t> prior </a:t>
            </a:r>
            <a:r>
              <a:rPr lang="nl-NL" b="1" baseline="0" dirty="0" err="1"/>
              <a:t>to</a:t>
            </a:r>
            <a:r>
              <a:rPr lang="nl-NL" b="1" baseline="0" dirty="0"/>
              <a:t> translating </a:t>
            </a:r>
            <a:r>
              <a:rPr lang="nl-NL" b="1" baseline="0" dirty="0" err="1"/>
              <a:t>and</a:t>
            </a:r>
            <a:r>
              <a:rPr lang="nl-NL" b="1" baseline="0" dirty="0"/>
              <a:t> presenting: </a:t>
            </a:r>
            <a:r>
              <a:rPr lang="nl-NL" baseline="0" dirty="0"/>
              <a:t>None</a:t>
            </a:r>
            <a:endParaRPr lang="nl-NL" dirty="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6</a:t>
            </a:fld>
            <a:endParaRPr lang="nl-NL"/>
          </a:p>
        </p:txBody>
      </p:sp>
    </p:spTree>
    <p:extLst>
      <p:ext uri="{BB962C8B-B14F-4D97-AF65-F5344CB8AC3E}">
        <p14:creationId xmlns:p14="http://schemas.microsoft.com/office/powerpoint/2010/main" val="179615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such as Ageing &amp; Brain health, Alzheimer Europe, </a:t>
            </a:r>
            <a:r>
              <a:rPr lang="en-US" sz="1200" dirty="0" err="1" smtClean="0">
                <a:solidFill>
                  <a:schemeClr val="tx1"/>
                </a:solidFill>
              </a:rPr>
              <a:t>Interdem</a:t>
            </a:r>
            <a:endParaRPr lang="nl-NL" sz="1200" dirty="0" smtClean="0">
              <a:solidFill>
                <a:schemeClr val="tx1"/>
              </a:solidFill>
            </a:endParaRPr>
          </a:p>
          <a:p>
            <a:r>
              <a:rPr lang="en-US" dirty="0" smtClean="0">
                <a:solidFill>
                  <a:schemeClr val="tx1"/>
                </a:solidFill>
              </a:rPr>
              <a:t>A PPI group was formed in Nottingham, led by Kate Horton, Public Co-</a:t>
            </a:r>
            <a:r>
              <a:rPr lang="en-US" dirty="0" err="1" smtClean="0">
                <a:solidFill>
                  <a:schemeClr val="tx1"/>
                </a:solidFill>
              </a:rPr>
              <a:t>ordinator</a:t>
            </a:r>
            <a:r>
              <a:rPr lang="en-US" dirty="0" smtClean="0">
                <a:solidFill>
                  <a:schemeClr val="tx1"/>
                </a:solidFill>
              </a:rPr>
              <a:t> </a:t>
            </a:r>
            <a:r>
              <a:rPr lang="en-US" dirty="0" err="1" smtClean="0">
                <a:solidFill>
                  <a:schemeClr val="tx1"/>
                </a:solidFill>
              </a:rPr>
              <a:t>forthe</a:t>
            </a:r>
            <a:r>
              <a:rPr lang="en-US" dirty="0" smtClean="0">
                <a:solidFill>
                  <a:schemeClr val="tx1"/>
                </a:solidFill>
              </a:rPr>
              <a:t> Institute of Mental Health, Nottingham. The group is made up of family </a:t>
            </a:r>
            <a:r>
              <a:rPr lang="en-US" dirty="0" err="1" smtClean="0">
                <a:solidFill>
                  <a:schemeClr val="tx1"/>
                </a:solidFill>
              </a:rPr>
              <a:t>carers,care</a:t>
            </a:r>
            <a:r>
              <a:rPr lang="en-US" dirty="0" smtClean="0">
                <a:solidFill>
                  <a:schemeClr val="tx1"/>
                </a:solidFill>
              </a:rPr>
              <a:t> home staff and musicians with an interest in this area, and has advised on </a:t>
            </a:r>
            <a:r>
              <a:rPr lang="en-US" dirty="0" err="1" smtClean="0">
                <a:solidFill>
                  <a:schemeClr val="tx1"/>
                </a:solidFill>
              </a:rPr>
              <a:t>studymaterials</a:t>
            </a:r>
            <a:r>
              <a:rPr lang="en-US" dirty="0" smtClean="0">
                <a:solidFill>
                  <a:schemeClr val="tx1"/>
                </a:solidFill>
              </a:rPr>
              <a:t> such as the video prepared to show to care home personnel when </a:t>
            </a:r>
            <a:r>
              <a:rPr lang="en-US" dirty="0" err="1" smtClean="0">
                <a:solidFill>
                  <a:schemeClr val="tx1"/>
                </a:solidFill>
              </a:rPr>
              <a:t>theyconsider</a:t>
            </a:r>
            <a:r>
              <a:rPr lang="en-US" dirty="0" smtClean="0">
                <a:solidFill>
                  <a:schemeClr val="tx1"/>
                </a:solidFill>
              </a:rPr>
              <a:t> joining the </a:t>
            </a:r>
            <a:r>
              <a:rPr lang="en-US" dirty="0" err="1" smtClean="0">
                <a:solidFill>
                  <a:schemeClr val="tx1"/>
                </a:solidFill>
              </a:rPr>
              <a:t>study.The</a:t>
            </a:r>
            <a:r>
              <a:rPr lang="en-US" dirty="0" smtClean="0">
                <a:solidFill>
                  <a:schemeClr val="tx1"/>
                </a:solidFill>
              </a:rPr>
              <a:t> </a:t>
            </a:r>
            <a:r>
              <a:rPr lang="en-US" dirty="0" err="1" smtClean="0">
                <a:solidFill>
                  <a:schemeClr val="tx1"/>
                </a:solidFill>
              </a:rPr>
              <a:t>videowasalsonarrated</a:t>
            </a:r>
            <a:r>
              <a:rPr lang="en-US" dirty="0" smtClean="0">
                <a:solidFill>
                  <a:schemeClr val="tx1"/>
                </a:solidFill>
              </a:rPr>
              <a:t> by one of the </a:t>
            </a:r>
            <a:r>
              <a:rPr lang="en-US" dirty="0" err="1" smtClean="0">
                <a:solidFill>
                  <a:schemeClr val="tx1"/>
                </a:solidFill>
              </a:rPr>
              <a:t>groupmembers</a:t>
            </a:r>
            <a:r>
              <a:rPr lang="en-US" dirty="0" smtClean="0">
                <a:solidFill>
                  <a:schemeClr val="tx1"/>
                </a:solidFill>
              </a:rPr>
              <a:t>. Documentation has been co-produced that can be transferred to </a:t>
            </a:r>
            <a:r>
              <a:rPr lang="en-US" dirty="0" err="1" smtClean="0">
                <a:solidFill>
                  <a:schemeClr val="tx1"/>
                </a:solidFill>
              </a:rPr>
              <a:t>othercontexts</a:t>
            </a:r>
            <a:r>
              <a:rPr lang="en-US" dirty="0" smtClean="0">
                <a:solidFill>
                  <a:schemeClr val="tx1"/>
                </a:solidFill>
              </a:rPr>
              <a:t>: templates for agendas, minutes, a briefing about the study(including </a:t>
            </a:r>
            <a:r>
              <a:rPr lang="en-US" dirty="0" err="1" smtClean="0">
                <a:solidFill>
                  <a:schemeClr val="tx1"/>
                </a:solidFill>
              </a:rPr>
              <a:t>aneasy</a:t>
            </a:r>
            <a:r>
              <a:rPr lang="en-US" dirty="0" smtClean="0">
                <a:solidFill>
                  <a:schemeClr val="tx1"/>
                </a:solidFill>
              </a:rPr>
              <a:t>-read version), and terms of reference for the operation of a PPI group</a:t>
            </a:r>
          </a:p>
          <a:p>
            <a:endParaRPr lang="en-US" dirty="0" smtClean="0"/>
          </a:p>
          <a:p>
            <a:endParaRPr lang="nl-NL" dirty="0"/>
          </a:p>
        </p:txBody>
      </p:sp>
      <p:sp>
        <p:nvSpPr>
          <p:cNvPr id="4" name="Slide Number Placeholder 3"/>
          <p:cNvSpPr>
            <a:spLocks noGrp="1"/>
          </p:cNvSpPr>
          <p:nvPr>
            <p:ph type="sldNum" sz="quarter" idx="10"/>
          </p:nvPr>
        </p:nvSpPr>
        <p:spPr/>
        <p:txBody>
          <a:bodyPr/>
          <a:lstStyle/>
          <a:p>
            <a:fld id="{D0AA3171-0D19-4C55-A0F0-B345B4409CC8}" type="slidenum">
              <a:rPr lang="nl-NL" smtClean="0"/>
              <a:t>9</a:t>
            </a:fld>
            <a:endParaRPr lang="nl-NL"/>
          </a:p>
        </p:txBody>
      </p:sp>
    </p:spTree>
    <p:extLst>
      <p:ext uri="{BB962C8B-B14F-4D97-AF65-F5344CB8AC3E}">
        <p14:creationId xmlns:p14="http://schemas.microsoft.com/office/powerpoint/2010/main" val="323901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A3078EA4-456F-4573-B0F7-1A2A743F7A87}"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141357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D01E337B-8955-4305-B1C5-664CDADF3683}"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97323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6624302E-4292-4AAC-ABF9-DB9AEA13BACB}"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353199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9E970F42-F5E6-40F8-94D2-3BE707883611}"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146553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7975C-C90F-4DBF-9F40-26FB260E93D4}"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121414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C09AFD35-5D87-473D-BDAF-BDF2DD0E354D}" type="datetime1">
              <a:rPr lang="nl-NL" smtClean="0"/>
              <a:t>26-4-2022</a:t>
            </a:fld>
            <a:endParaRPr lang="nl-NL"/>
          </a:p>
        </p:txBody>
      </p:sp>
      <p:sp>
        <p:nvSpPr>
          <p:cNvPr id="6" name="Footer Placeholder 5"/>
          <p:cNvSpPr>
            <a:spLocks noGrp="1"/>
          </p:cNvSpPr>
          <p:nvPr>
            <p:ph type="ftr" sz="quarter" idx="11"/>
          </p:nvPr>
        </p:nvSpPr>
        <p:spPr/>
        <p:txBody>
          <a:bodyPr/>
          <a:lstStyle/>
          <a:p>
            <a:r>
              <a:rPr lang="nl-NL"/>
              <a:t>https://www.middel-project.eu/</a:t>
            </a:r>
          </a:p>
        </p:txBody>
      </p:sp>
      <p:sp>
        <p:nvSpPr>
          <p:cNvPr id="7" name="Slide Number Placeholder 6"/>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244298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C758EEA1-B2B5-4DD6-AEB1-FD8DBDE6CADE}"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329268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74F19B7A-C297-4F19-B03C-17E981F27332}" type="datetime1">
              <a:rPr lang="nl-NL" smtClean="0"/>
              <a:t>26-4-2022</a:t>
            </a:fld>
            <a:endParaRPr lang="nl-NL"/>
          </a:p>
        </p:txBody>
      </p:sp>
      <p:sp>
        <p:nvSpPr>
          <p:cNvPr id="4" name="Footer Placeholder 3"/>
          <p:cNvSpPr>
            <a:spLocks noGrp="1"/>
          </p:cNvSpPr>
          <p:nvPr>
            <p:ph type="ftr" sz="quarter" idx="11"/>
          </p:nvPr>
        </p:nvSpPr>
        <p:spPr/>
        <p:txBody>
          <a:bodyPr/>
          <a:lstStyle/>
          <a:p>
            <a:r>
              <a:rPr lang="nl-NL"/>
              <a:t>https://www.middel-project.eu/</a:t>
            </a:r>
          </a:p>
        </p:txBody>
      </p:sp>
      <p:sp>
        <p:nvSpPr>
          <p:cNvPr id="5" name="Slide Number Placeholder 4"/>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38269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1507A-9761-4EBF-BC7B-ABE743E795EF}" type="datetime1">
              <a:rPr lang="nl-NL" smtClean="0"/>
              <a:t>26-4-2022</a:t>
            </a:fld>
            <a:endParaRPr lang="nl-NL"/>
          </a:p>
        </p:txBody>
      </p:sp>
      <p:sp>
        <p:nvSpPr>
          <p:cNvPr id="3" name="Footer Placeholder 2"/>
          <p:cNvSpPr>
            <a:spLocks noGrp="1"/>
          </p:cNvSpPr>
          <p:nvPr>
            <p:ph type="ftr" sz="quarter" idx="11"/>
          </p:nvPr>
        </p:nvSpPr>
        <p:spPr/>
        <p:txBody>
          <a:bodyPr/>
          <a:lstStyle/>
          <a:p>
            <a:r>
              <a:rPr lang="nl-NL"/>
              <a:t>https://www.middel-project.eu/</a:t>
            </a:r>
          </a:p>
        </p:txBody>
      </p:sp>
      <p:sp>
        <p:nvSpPr>
          <p:cNvPr id="4" name="Slide Number Placeholder 3"/>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313965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815418-3C1E-4F4C-ABD9-A9EDE3E824E0}" type="datetime1">
              <a:rPr lang="nl-NL" smtClean="0"/>
              <a:t>26-4-2022</a:t>
            </a:fld>
            <a:endParaRPr lang="nl-NL"/>
          </a:p>
        </p:txBody>
      </p:sp>
      <p:sp>
        <p:nvSpPr>
          <p:cNvPr id="6" name="Footer Placeholder 5"/>
          <p:cNvSpPr>
            <a:spLocks noGrp="1"/>
          </p:cNvSpPr>
          <p:nvPr>
            <p:ph type="ftr" sz="quarter" idx="11"/>
          </p:nvPr>
        </p:nvSpPr>
        <p:spPr/>
        <p:txBody>
          <a:bodyPr/>
          <a:lstStyle/>
          <a:p>
            <a:r>
              <a:rPr lang="nl-NL"/>
              <a:t>https://www.middel-project.eu/</a:t>
            </a:r>
          </a:p>
        </p:txBody>
      </p:sp>
      <p:sp>
        <p:nvSpPr>
          <p:cNvPr id="7" name="Slide Number Placeholder 6"/>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390450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E45992-5A86-4500-9CFB-5156D26E4E9E}" type="datetime1">
              <a:rPr lang="nl-NL" smtClean="0"/>
              <a:t>26-4-2022</a:t>
            </a:fld>
            <a:endParaRPr lang="nl-NL"/>
          </a:p>
        </p:txBody>
      </p:sp>
      <p:sp>
        <p:nvSpPr>
          <p:cNvPr id="6" name="Footer Placeholder 5"/>
          <p:cNvSpPr>
            <a:spLocks noGrp="1"/>
          </p:cNvSpPr>
          <p:nvPr>
            <p:ph type="ftr" sz="quarter" idx="11"/>
          </p:nvPr>
        </p:nvSpPr>
        <p:spPr/>
        <p:txBody>
          <a:bodyPr/>
          <a:lstStyle/>
          <a:p>
            <a:r>
              <a:rPr lang="nl-NL"/>
              <a:t>https://www.middel-project.eu/</a:t>
            </a:r>
          </a:p>
        </p:txBody>
      </p:sp>
      <p:sp>
        <p:nvSpPr>
          <p:cNvPr id="7" name="Slide Number Placeholder 6"/>
          <p:cNvSpPr>
            <a:spLocks noGrp="1"/>
          </p:cNvSpPr>
          <p:nvPr>
            <p:ph type="sldNum" sz="quarter" idx="12"/>
          </p:nvPr>
        </p:nvSpPr>
        <p:spPr/>
        <p:txBody>
          <a:bodyPr/>
          <a:lstStyle/>
          <a:p>
            <a:fld id="{1B239A73-D676-4A8C-A9E1-410B0816BD4D}" type="slidenum">
              <a:rPr lang="nl-NL" smtClean="0"/>
              <a:t>‹#›</a:t>
            </a:fld>
            <a:endParaRPr lang="nl-NL"/>
          </a:p>
        </p:txBody>
      </p:sp>
    </p:spTree>
    <p:extLst>
      <p:ext uri="{BB962C8B-B14F-4D97-AF65-F5344CB8AC3E}">
        <p14:creationId xmlns:p14="http://schemas.microsoft.com/office/powerpoint/2010/main" val="16718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49B88-5C68-4D77-87A3-9E543712568A}" type="datetime1">
              <a:rPr lang="nl-NL" smtClean="0"/>
              <a:t>26-4-2022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https://www.middel-project.eu/</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39A73-D676-4A8C-A9E1-410B0816BD4D}" type="slidenum">
              <a:rPr lang="nl-NL" smtClean="0"/>
              <a:t>‹#›</a:t>
            </a:fld>
            <a:endParaRPr lang="nl-NL"/>
          </a:p>
        </p:txBody>
      </p:sp>
    </p:spTree>
    <p:extLst>
      <p:ext uri="{BB962C8B-B14F-4D97-AF65-F5344CB8AC3E}">
        <p14:creationId xmlns:p14="http://schemas.microsoft.com/office/powerpoint/2010/main" val="2746552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middel-project-e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ddel-project.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9528" y="2802197"/>
            <a:ext cx="4551979" cy="1602931"/>
          </a:xfrm>
        </p:spPr>
        <p:txBody>
          <a:bodyPr>
            <a:normAutofit/>
          </a:bodyPr>
          <a:lstStyle/>
          <a:p>
            <a:r>
              <a:rPr lang="nl-NL" sz="3600" dirty="0"/>
              <a:t/>
            </a:r>
            <a:br>
              <a:rPr lang="nl-NL" sz="3600" dirty="0"/>
            </a:br>
            <a:endParaRPr lang="nl-NL"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62556"/>
          <a:stretch/>
        </p:blipFill>
        <p:spPr>
          <a:xfrm>
            <a:off x="4729790" y="2037216"/>
            <a:ext cx="3231457" cy="650499"/>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0" y="6140273"/>
            <a:ext cx="12293600" cy="303277"/>
          </a:xfrm>
          <a:prstGeom prst="rect">
            <a:avLst/>
          </a:prstGeom>
        </p:spPr>
      </p:pic>
      <p:sp>
        <p:nvSpPr>
          <p:cNvPr id="8" name="Title 1"/>
          <p:cNvSpPr txBox="1">
            <a:spLocks/>
          </p:cNvSpPr>
          <p:nvPr/>
        </p:nvSpPr>
        <p:spPr>
          <a:xfrm>
            <a:off x="665791" y="1778418"/>
            <a:ext cx="11359457" cy="947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5400" dirty="0"/>
          </a:p>
        </p:txBody>
      </p:sp>
      <p:sp>
        <p:nvSpPr>
          <p:cNvPr id="3" name="Rectangle 2"/>
          <p:cNvSpPr/>
          <p:nvPr/>
        </p:nvSpPr>
        <p:spPr>
          <a:xfrm>
            <a:off x="4887496" y="6443550"/>
            <a:ext cx="2417008" cy="369332"/>
          </a:xfrm>
          <a:prstGeom prst="rect">
            <a:avLst/>
          </a:prstGeom>
        </p:spPr>
        <p:txBody>
          <a:bodyPr wrap="none">
            <a:spAutoFit/>
          </a:bodyPr>
          <a:lstStyle/>
          <a:p>
            <a:r>
              <a:rPr lang="nl-NL" altLang="nl-NL" dirty="0">
                <a:hlinkClick r:id="rId5"/>
              </a:rPr>
              <a:t>www.middel-project-eu</a:t>
            </a:r>
            <a:endParaRPr lang="en-US" dirty="0"/>
          </a:p>
        </p:txBody>
      </p:sp>
      <p:sp>
        <p:nvSpPr>
          <p:cNvPr id="6" name="Rectangle 5"/>
          <p:cNvSpPr/>
          <p:nvPr/>
        </p:nvSpPr>
        <p:spPr>
          <a:xfrm>
            <a:off x="762068" y="4525378"/>
            <a:ext cx="10667863" cy="584775"/>
          </a:xfrm>
          <a:prstGeom prst="rect">
            <a:avLst/>
          </a:prstGeom>
        </p:spPr>
        <p:txBody>
          <a:bodyPr wrap="square">
            <a:spAutoFit/>
          </a:bodyPr>
          <a:lstStyle/>
          <a:p>
            <a:pPr algn="ctr">
              <a:spcAft>
                <a:spcPts val="0"/>
              </a:spcAft>
            </a:pPr>
            <a:r>
              <a:rPr lang="nl-NL" sz="1600" dirty="0">
                <a:solidFill>
                  <a:srgbClr val="0070C0"/>
                </a:solidFill>
                <a:ea typeface="Times New Roman" panose="02020603050405020304" pitchFamily="18" charset="0"/>
                <a:cs typeface="Times New Roman" panose="02020603050405020304" pitchFamily="18" charset="0"/>
              </a:rPr>
              <a:t>Sarah Janus, PhD | </a:t>
            </a:r>
            <a:r>
              <a:rPr lang="nl-NL" sz="1600" dirty="0" err="1">
                <a:solidFill>
                  <a:srgbClr val="0070C0"/>
                </a:solidFill>
                <a:ea typeface="Times New Roman" panose="02020603050405020304" pitchFamily="18" charset="0"/>
                <a:cs typeface="Times New Roman" panose="02020603050405020304" pitchFamily="18" charset="0"/>
              </a:rPr>
              <a:t>Department</a:t>
            </a:r>
            <a:r>
              <a:rPr lang="nl-NL" sz="1600" dirty="0">
                <a:solidFill>
                  <a:srgbClr val="0070C0"/>
                </a:solidFill>
                <a:ea typeface="Times New Roman" panose="02020603050405020304" pitchFamily="18" charset="0"/>
                <a:cs typeface="Times New Roman" panose="02020603050405020304" pitchFamily="18" charset="0"/>
              </a:rPr>
              <a:t> of General </a:t>
            </a:r>
            <a:r>
              <a:rPr lang="nl-NL" sz="1600" dirty="0" err="1">
                <a:solidFill>
                  <a:srgbClr val="0070C0"/>
                </a:solidFill>
                <a:ea typeface="Times New Roman" panose="02020603050405020304" pitchFamily="18" charset="0"/>
                <a:cs typeface="Times New Roman" panose="02020603050405020304" pitchFamily="18" charset="0"/>
              </a:rPr>
              <a:t>Practice</a:t>
            </a:r>
            <a:r>
              <a:rPr lang="nl-NL" sz="1600" dirty="0">
                <a:solidFill>
                  <a:srgbClr val="0070C0"/>
                </a:solidFill>
                <a:ea typeface="Times New Roman" panose="02020603050405020304" pitchFamily="18" charset="0"/>
                <a:cs typeface="Times New Roman" panose="02020603050405020304" pitchFamily="18" charset="0"/>
              </a:rPr>
              <a:t> &amp; </a:t>
            </a:r>
            <a:r>
              <a:rPr lang="nl-NL" sz="1600" dirty="0" err="1">
                <a:solidFill>
                  <a:srgbClr val="0070C0"/>
                </a:solidFill>
                <a:ea typeface="Times New Roman" panose="02020603050405020304" pitchFamily="18" charset="0"/>
                <a:cs typeface="Times New Roman" panose="02020603050405020304" pitchFamily="18" charset="0"/>
              </a:rPr>
              <a:t>Elderly</a:t>
            </a:r>
            <a:r>
              <a:rPr lang="nl-NL" sz="1600" dirty="0">
                <a:solidFill>
                  <a:srgbClr val="0070C0"/>
                </a:solidFill>
                <a:ea typeface="Times New Roman" panose="02020603050405020304" pitchFamily="18" charset="0"/>
                <a:cs typeface="Times New Roman" panose="02020603050405020304" pitchFamily="18" charset="0"/>
              </a:rPr>
              <a:t> Care</a:t>
            </a:r>
            <a:r>
              <a:rPr lang="de-DE" sz="1600" dirty="0">
                <a:solidFill>
                  <a:srgbClr val="0070C0"/>
                </a:solidFill>
                <a:ea typeface="Times New Roman" panose="02020603050405020304" pitchFamily="18" charset="0"/>
                <a:cs typeface="Times New Roman" panose="02020603050405020304" pitchFamily="18" charset="0"/>
              </a:rPr>
              <a:t>, University Medical </a:t>
            </a:r>
            <a:r>
              <a:rPr lang="de-DE" sz="1600" dirty="0" err="1">
                <a:solidFill>
                  <a:srgbClr val="0070C0"/>
                </a:solidFill>
                <a:ea typeface="Times New Roman" panose="02020603050405020304" pitchFamily="18" charset="0"/>
                <a:cs typeface="Times New Roman" panose="02020603050405020304" pitchFamily="18" charset="0"/>
              </a:rPr>
              <a:t>Centre</a:t>
            </a:r>
            <a:r>
              <a:rPr lang="de-DE" sz="1600" dirty="0">
                <a:solidFill>
                  <a:srgbClr val="0070C0"/>
                </a:solidFill>
                <a:ea typeface="Times New Roman" panose="02020603050405020304" pitchFamily="18" charset="0"/>
                <a:cs typeface="Times New Roman" panose="02020603050405020304" pitchFamily="18" charset="0"/>
              </a:rPr>
              <a:t> Groningen</a:t>
            </a:r>
            <a:r>
              <a:rPr lang="nl-NL" sz="1600" dirty="0">
                <a:solidFill>
                  <a:srgbClr val="0070C0"/>
                </a:solidFill>
                <a:ea typeface="Times New Roman" panose="02020603050405020304" pitchFamily="18" charset="0"/>
                <a:cs typeface="Times New Roman" panose="02020603050405020304" pitchFamily="18" charset="0"/>
              </a:rPr>
              <a:t> |The Netherlands</a:t>
            </a:r>
            <a:endParaRPr lang="de-DE" sz="1600" dirty="0">
              <a:solidFill>
                <a:srgbClr val="0070C0"/>
              </a:solidFill>
              <a:ea typeface="Times New Roman" panose="02020603050405020304" pitchFamily="18" charset="0"/>
              <a:cs typeface="Times New Roman" panose="02020603050405020304" pitchFamily="18" charset="0"/>
            </a:endParaRPr>
          </a:p>
          <a:p>
            <a:pPr algn="ctr"/>
            <a:r>
              <a:rPr lang="de-DE" sz="1600" dirty="0">
                <a:solidFill>
                  <a:srgbClr val="0070C0"/>
                </a:solidFill>
                <a:ea typeface="Times New Roman" panose="02020603050405020304" pitchFamily="18" charset="0"/>
                <a:cs typeface="Times New Roman" panose="02020603050405020304" pitchFamily="18" charset="0"/>
              </a:rPr>
              <a:t>Jodie </a:t>
            </a:r>
            <a:r>
              <a:rPr lang="de-DE" sz="1600" dirty="0" err="1">
                <a:solidFill>
                  <a:srgbClr val="0070C0"/>
                </a:solidFill>
                <a:ea typeface="Times New Roman" panose="02020603050405020304" pitchFamily="18" charset="0"/>
                <a:cs typeface="Times New Roman" panose="02020603050405020304" pitchFamily="18" charset="0"/>
              </a:rPr>
              <a:t>Bloska</a:t>
            </a:r>
            <a:r>
              <a:rPr lang="de-DE" sz="1600" dirty="0">
                <a:solidFill>
                  <a:srgbClr val="0070C0"/>
                </a:solidFill>
                <a:ea typeface="Times New Roman" panose="02020603050405020304" pitchFamily="18" charset="0"/>
                <a:cs typeface="Times New Roman" panose="02020603050405020304" pitchFamily="18" charset="0"/>
              </a:rPr>
              <a:t> </a:t>
            </a:r>
            <a:r>
              <a:rPr lang="nl-NL" sz="1600" dirty="0">
                <a:solidFill>
                  <a:srgbClr val="0070C0"/>
                </a:solidFill>
                <a:ea typeface="Times New Roman" panose="02020603050405020304" pitchFamily="18" charset="0"/>
                <a:cs typeface="Times New Roman" panose="02020603050405020304" pitchFamily="18" charset="0"/>
              </a:rPr>
              <a:t> | </a:t>
            </a:r>
            <a:r>
              <a:rPr lang="de-DE" sz="1600" dirty="0">
                <a:solidFill>
                  <a:srgbClr val="0070C0"/>
                </a:solidFill>
                <a:ea typeface="Times New Roman" panose="02020603050405020304" pitchFamily="18" charset="0"/>
                <a:cs typeface="Times New Roman" panose="02020603050405020304" pitchFamily="18" charset="0"/>
              </a:rPr>
              <a:t> </a:t>
            </a:r>
            <a:r>
              <a:rPr lang="en-US" sz="1600" dirty="0">
                <a:solidFill>
                  <a:srgbClr val="0070C0"/>
                </a:solidFill>
              </a:rPr>
              <a:t>Cambridge Institute for Music Therapy Research</a:t>
            </a:r>
            <a:r>
              <a:rPr lang="de-DE" sz="1600" dirty="0">
                <a:solidFill>
                  <a:srgbClr val="0070C0"/>
                </a:solidFill>
                <a:ea typeface="Times New Roman" panose="02020603050405020304" pitchFamily="18" charset="0"/>
                <a:cs typeface="Times New Roman" panose="02020603050405020304" pitchFamily="18" charset="0"/>
              </a:rPr>
              <a:t> </a:t>
            </a:r>
            <a:r>
              <a:rPr lang="nl-NL" sz="1600" dirty="0">
                <a:solidFill>
                  <a:srgbClr val="0070C0"/>
                </a:solidFill>
                <a:ea typeface="Times New Roman" panose="02020603050405020304" pitchFamily="18" charset="0"/>
                <a:cs typeface="Times New Roman" panose="02020603050405020304" pitchFamily="18" charset="0"/>
              </a:rPr>
              <a:t>| United </a:t>
            </a:r>
            <a:r>
              <a:rPr lang="nl-NL" sz="1600" dirty="0" err="1">
                <a:solidFill>
                  <a:srgbClr val="0070C0"/>
                </a:solidFill>
                <a:ea typeface="Times New Roman" panose="02020603050405020304" pitchFamily="18" charset="0"/>
                <a:cs typeface="Times New Roman" panose="02020603050405020304" pitchFamily="18" charset="0"/>
              </a:rPr>
              <a:t>Kingdom</a:t>
            </a:r>
            <a:endParaRPr lang="nl-NL" sz="1600" dirty="0">
              <a:solidFill>
                <a:srgbClr val="0070C0"/>
              </a:solidFill>
              <a:ea typeface="Calibri" panose="020F0502020204030204" pitchFamily="34" charset="0"/>
              <a:cs typeface="Times New Roman" panose="02020603050405020304" pitchFamily="18" charset="0"/>
            </a:endParaRPr>
          </a:p>
        </p:txBody>
      </p:sp>
      <p:sp>
        <p:nvSpPr>
          <p:cNvPr id="9" name="Rectangle 8"/>
          <p:cNvSpPr/>
          <p:nvPr/>
        </p:nvSpPr>
        <p:spPr>
          <a:xfrm>
            <a:off x="4478502" y="164454"/>
            <a:ext cx="7546746" cy="461665"/>
          </a:xfrm>
          <a:prstGeom prst="rect">
            <a:avLst/>
          </a:prstGeom>
        </p:spPr>
        <p:txBody>
          <a:bodyPr wrap="none">
            <a:spAutoFit/>
          </a:bodyPr>
          <a:lstStyle/>
          <a:p>
            <a:pPr algn="ctr"/>
            <a:r>
              <a:rPr lang="nl-NL" sz="2400" dirty="0">
                <a:latin typeface="+mj-lt"/>
              </a:rPr>
              <a:t>JPco-fuND2 </a:t>
            </a:r>
            <a:r>
              <a:rPr lang="nl-NL" sz="2400" dirty="0" err="1">
                <a:latin typeface="+mj-lt"/>
              </a:rPr>
              <a:t>Midterm</a:t>
            </a:r>
            <a:r>
              <a:rPr lang="nl-NL" sz="2400" dirty="0">
                <a:latin typeface="+mj-lt"/>
              </a:rPr>
              <a:t> Symposium, Brussels - 28th April 2022</a:t>
            </a:r>
          </a:p>
        </p:txBody>
      </p:sp>
      <p:sp>
        <p:nvSpPr>
          <p:cNvPr id="15" name="TextBox 14"/>
          <p:cNvSpPr txBox="1"/>
          <p:nvPr/>
        </p:nvSpPr>
        <p:spPr>
          <a:xfrm>
            <a:off x="2299855" y="2802197"/>
            <a:ext cx="8492836" cy="954107"/>
          </a:xfrm>
          <a:prstGeom prst="rect">
            <a:avLst/>
          </a:prstGeom>
          <a:noFill/>
        </p:spPr>
        <p:txBody>
          <a:bodyPr wrap="square" rtlCol="0">
            <a:spAutoFit/>
          </a:bodyPr>
          <a:lstStyle/>
          <a:p>
            <a:pPr algn="ctr"/>
            <a:r>
              <a:rPr lang="nl-NL" sz="2800" b="1" dirty="0">
                <a:latin typeface="+mj-lt"/>
              </a:rPr>
              <a:t>Music </a:t>
            </a:r>
            <a:r>
              <a:rPr lang="nl-NL" sz="2800" b="1" dirty="0" err="1">
                <a:latin typeface="+mj-lt"/>
              </a:rPr>
              <a:t>interventions</a:t>
            </a:r>
            <a:r>
              <a:rPr lang="nl-NL" sz="2800" b="1" dirty="0">
                <a:latin typeface="+mj-lt"/>
              </a:rPr>
              <a:t> </a:t>
            </a:r>
            <a:r>
              <a:rPr lang="nl-NL" sz="2800" b="1" dirty="0" err="1">
                <a:latin typeface="+mj-lt"/>
              </a:rPr>
              <a:t>for</a:t>
            </a:r>
            <a:r>
              <a:rPr lang="nl-NL" sz="2800" b="1" dirty="0">
                <a:latin typeface="+mj-lt"/>
              </a:rPr>
              <a:t> Dementia </a:t>
            </a:r>
            <a:r>
              <a:rPr lang="nl-NL" sz="2800" b="1" dirty="0" err="1">
                <a:latin typeface="+mj-lt"/>
              </a:rPr>
              <a:t>and</a:t>
            </a:r>
            <a:r>
              <a:rPr lang="nl-NL" sz="2800" b="1" dirty="0">
                <a:latin typeface="+mj-lt"/>
              </a:rPr>
              <a:t> </a:t>
            </a:r>
            <a:r>
              <a:rPr lang="nl-NL" sz="2800" b="1" dirty="0" err="1">
                <a:latin typeface="+mj-lt"/>
              </a:rPr>
              <a:t>Depression</a:t>
            </a:r>
            <a:r>
              <a:rPr lang="nl-NL" sz="2800" b="1" dirty="0">
                <a:latin typeface="+mj-lt"/>
              </a:rPr>
              <a:t> in </a:t>
            </a:r>
            <a:r>
              <a:rPr lang="nl-NL" sz="2800" b="1" dirty="0" err="1">
                <a:latin typeface="+mj-lt"/>
              </a:rPr>
              <a:t>Elderly</a:t>
            </a:r>
            <a:r>
              <a:rPr lang="nl-NL" sz="2800" b="1" dirty="0">
                <a:latin typeface="+mj-lt"/>
              </a:rPr>
              <a:t> Care</a:t>
            </a:r>
          </a:p>
        </p:txBody>
      </p:sp>
      <p:pic>
        <p:nvPicPr>
          <p:cNvPr id="2052" name="Picture 4" descr="JPND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373" y="314758"/>
            <a:ext cx="1666875" cy="9144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ZonMw logo 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9855" y="514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73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800" b="1" dirty="0" err="1" smtClean="0"/>
              <a:t>Thank</a:t>
            </a:r>
            <a:r>
              <a:rPr lang="nl-NL" sz="4800" b="1" dirty="0" smtClean="0"/>
              <a:t> </a:t>
            </a:r>
            <a:r>
              <a:rPr lang="nl-NL" sz="4800" b="1" dirty="0" err="1" smtClean="0"/>
              <a:t>you</a:t>
            </a:r>
            <a:r>
              <a:rPr lang="nl-NL" sz="4800" b="1" dirty="0" smtClean="0"/>
              <a:t> </a:t>
            </a:r>
            <a:r>
              <a:rPr lang="nl-NL" sz="4800" b="1" dirty="0" err="1" smtClean="0"/>
              <a:t>for</a:t>
            </a:r>
            <a:r>
              <a:rPr lang="nl-NL" sz="4800" b="1" dirty="0" smtClean="0"/>
              <a:t> </a:t>
            </a:r>
            <a:r>
              <a:rPr lang="nl-NL" sz="4800" b="1" dirty="0" err="1" smtClean="0"/>
              <a:t>your</a:t>
            </a:r>
            <a:r>
              <a:rPr lang="nl-NL" sz="4800" b="1" dirty="0" smtClean="0"/>
              <a:t> attention!</a:t>
            </a:r>
            <a:endParaRPr lang="nl-NL" sz="4800" b="1" dirty="0"/>
          </a:p>
        </p:txBody>
      </p:sp>
      <p:sp>
        <p:nvSpPr>
          <p:cNvPr id="3" name="Content Placeholder 2"/>
          <p:cNvSpPr>
            <a:spLocks noGrp="1"/>
          </p:cNvSpPr>
          <p:nvPr>
            <p:ph idx="1"/>
          </p:nvPr>
        </p:nvSpPr>
        <p:spPr>
          <a:xfrm>
            <a:off x="838200" y="2548327"/>
            <a:ext cx="10515600" cy="3628635"/>
          </a:xfrm>
        </p:spPr>
        <p:txBody>
          <a:bodyPr>
            <a:normAutofit lnSpcReduction="10000"/>
          </a:bodyPr>
          <a:lstStyle/>
          <a:p>
            <a:pPr marL="0" indent="0">
              <a:buNone/>
            </a:pPr>
            <a:r>
              <a:rPr lang="nl-NL" dirty="0" err="1" smtClean="0"/>
              <a:t>Please</a:t>
            </a:r>
            <a:r>
              <a:rPr lang="nl-NL" dirty="0" smtClean="0"/>
              <a:t> check out </a:t>
            </a:r>
            <a:r>
              <a:rPr lang="nl-NL" dirty="0" err="1" smtClean="0"/>
              <a:t>our</a:t>
            </a:r>
            <a:r>
              <a:rPr lang="nl-NL" dirty="0" smtClean="0"/>
              <a:t> </a:t>
            </a:r>
            <a:r>
              <a:rPr lang="nl-NL" dirty="0" err="1" smtClean="0"/>
              <a:t>publications</a:t>
            </a:r>
            <a:r>
              <a:rPr lang="nl-NL" dirty="0" smtClean="0"/>
              <a:t>:</a:t>
            </a:r>
          </a:p>
          <a:p>
            <a:pPr marL="800100" lvl="1" indent="-342900">
              <a:buFont typeface="+mj-lt"/>
              <a:buAutoNum type="arabicPeriod"/>
            </a:pPr>
            <a:r>
              <a:rPr lang="nl-NL" sz="1800" dirty="0" smtClean="0"/>
              <a:t>Gold</a:t>
            </a:r>
            <a:r>
              <a:rPr lang="nl-NL" sz="1800" dirty="0"/>
              <a:t>, C. , </a:t>
            </a:r>
            <a:r>
              <a:rPr lang="nl-NL" sz="1800" dirty="0" err="1"/>
              <a:t>Eickholt</a:t>
            </a:r>
            <a:r>
              <a:rPr lang="nl-NL" sz="1800" dirty="0"/>
              <a:t>, J. , </a:t>
            </a:r>
            <a:r>
              <a:rPr lang="nl-NL" sz="1800" dirty="0" err="1"/>
              <a:t>Assmus</a:t>
            </a:r>
            <a:r>
              <a:rPr lang="nl-NL" sz="1800" dirty="0"/>
              <a:t>, J. , </a:t>
            </a:r>
            <a:r>
              <a:rPr lang="nl-NL" sz="1800" dirty="0" err="1"/>
              <a:t>Stige</a:t>
            </a:r>
            <a:r>
              <a:rPr lang="nl-NL" sz="1800" dirty="0"/>
              <a:t>, B. , Wake, J. D. , Baker, F. A. , </a:t>
            </a:r>
            <a:r>
              <a:rPr lang="nl-NL" sz="1800" dirty="0" err="1"/>
              <a:t>Tamplin</a:t>
            </a:r>
            <a:r>
              <a:rPr lang="nl-NL" sz="1800" dirty="0"/>
              <a:t>, J. , Clark, I. , Lee, Y. E. C. , Jacobsen, S. L. , Ridder, H. M. O. , </a:t>
            </a:r>
            <a:r>
              <a:rPr lang="nl-NL" sz="1800" dirty="0" err="1"/>
              <a:t>Kreutz</a:t>
            </a:r>
            <a:r>
              <a:rPr lang="nl-NL" sz="1800" dirty="0"/>
              <a:t>, G. , </a:t>
            </a:r>
            <a:r>
              <a:rPr lang="nl-NL" sz="1800" dirty="0" err="1"/>
              <a:t>Muthesius</a:t>
            </a:r>
            <a:r>
              <a:rPr lang="nl-NL" sz="1800" dirty="0"/>
              <a:t>, D. , </a:t>
            </a:r>
            <a:r>
              <a:rPr lang="nl-NL" sz="1800" dirty="0" err="1"/>
              <a:t>Wosch</a:t>
            </a:r>
            <a:r>
              <a:rPr lang="nl-NL" sz="1800" dirty="0"/>
              <a:t>, T. , </a:t>
            </a:r>
            <a:r>
              <a:rPr lang="nl-NL" sz="1800" dirty="0" err="1"/>
              <a:t>Ceccato</a:t>
            </a:r>
            <a:r>
              <a:rPr lang="nl-NL" sz="1800" dirty="0"/>
              <a:t>, E. , </a:t>
            </a:r>
            <a:r>
              <a:rPr lang="nl-NL" sz="1800" dirty="0" err="1"/>
              <a:t>Raglio</a:t>
            </a:r>
            <a:r>
              <a:rPr lang="nl-NL" sz="1800" dirty="0"/>
              <a:t>, A. , </a:t>
            </a:r>
            <a:r>
              <a:rPr lang="nl-NL" sz="1800" dirty="0" err="1"/>
              <a:t>Ruggeri</a:t>
            </a:r>
            <a:r>
              <a:rPr lang="nl-NL" sz="1800" dirty="0"/>
              <a:t>, M. , Vink, A. , Zuidema, S. , </a:t>
            </a:r>
            <a:r>
              <a:rPr lang="nl-NL" sz="1800" dirty="0" err="1"/>
              <a:t>Odell</a:t>
            </a:r>
            <a:r>
              <a:rPr lang="nl-NL" sz="1800" dirty="0"/>
              <a:t>-Miller, H. , &amp; </a:t>
            </a:r>
            <a:r>
              <a:rPr lang="nl-NL" sz="1800" dirty="0" err="1"/>
              <a:t>Geretsegger</a:t>
            </a:r>
            <a:r>
              <a:rPr lang="nl-NL" sz="1800" dirty="0"/>
              <a:t>, M. (2019). Music </a:t>
            </a:r>
            <a:r>
              <a:rPr lang="nl-NL" sz="1800" dirty="0" err="1"/>
              <a:t>Interventions</a:t>
            </a:r>
            <a:r>
              <a:rPr lang="nl-NL" sz="1800" dirty="0"/>
              <a:t> </a:t>
            </a:r>
            <a:r>
              <a:rPr lang="nl-NL" sz="1800" dirty="0" err="1"/>
              <a:t>for</a:t>
            </a:r>
            <a:r>
              <a:rPr lang="nl-NL" sz="1800" dirty="0"/>
              <a:t> Dementia </a:t>
            </a:r>
            <a:r>
              <a:rPr lang="nl-NL" sz="1800" dirty="0" err="1"/>
              <a:t>and</a:t>
            </a:r>
            <a:r>
              <a:rPr lang="nl-NL" sz="1800" dirty="0"/>
              <a:t> </a:t>
            </a:r>
            <a:r>
              <a:rPr lang="nl-NL" sz="1800" dirty="0" err="1"/>
              <a:t>Depression</a:t>
            </a:r>
            <a:r>
              <a:rPr lang="nl-NL" sz="1800" dirty="0"/>
              <a:t> in </a:t>
            </a:r>
            <a:r>
              <a:rPr lang="nl-NL" sz="1800" dirty="0" err="1"/>
              <a:t>ELderly</a:t>
            </a:r>
            <a:r>
              <a:rPr lang="nl-NL" sz="1800" dirty="0"/>
              <a:t> care (MIDDEL): Protocol </a:t>
            </a:r>
            <a:r>
              <a:rPr lang="nl-NL" sz="1800" dirty="0" err="1"/>
              <a:t>and</a:t>
            </a:r>
            <a:r>
              <a:rPr lang="nl-NL" sz="1800" dirty="0"/>
              <a:t> </a:t>
            </a:r>
            <a:r>
              <a:rPr lang="nl-NL" sz="1800" dirty="0" err="1"/>
              <a:t>statistical</a:t>
            </a:r>
            <a:r>
              <a:rPr lang="nl-NL" sz="1800" dirty="0"/>
              <a:t> analysis plan </a:t>
            </a:r>
            <a:r>
              <a:rPr lang="nl-NL" sz="1800" dirty="0" err="1"/>
              <a:t>for</a:t>
            </a:r>
            <a:r>
              <a:rPr lang="nl-NL" sz="1800" dirty="0"/>
              <a:t> a multinational cluster-</a:t>
            </a:r>
            <a:r>
              <a:rPr lang="nl-NL" sz="1800" dirty="0" err="1"/>
              <a:t>randomised</a:t>
            </a:r>
            <a:r>
              <a:rPr lang="nl-NL" sz="1800" dirty="0"/>
              <a:t> trial. BMJ Open, 9(3), e023436. </a:t>
            </a:r>
          </a:p>
          <a:p>
            <a:pPr marL="800100" lvl="1" indent="-342900">
              <a:buFont typeface="+mj-lt"/>
              <a:buAutoNum type="arabicPeriod"/>
            </a:pPr>
            <a:r>
              <a:rPr lang="nl-NL" sz="1800" dirty="0" err="1"/>
              <a:t>Rasing</a:t>
            </a:r>
            <a:r>
              <a:rPr lang="nl-NL" sz="1800" dirty="0"/>
              <a:t>, N.L.; Janus, S.I.M.; </a:t>
            </a:r>
            <a:r>
              <a:rPr lang="nl-NL" sz="1800" dirty="0" err="1"/>
              <a:t>Kreutz</a:t>
            </a:r>
            <a:r>
              <a:rPr lang="nl-NL" sz="1800" dirty="0"/>
              <a:t>, G.; </a:t>
            </a:r>
            <a:r>
              <a:rPr lang="nl-NL" sz="1800" dirty="0" err="1"/>
              <a:t>Sveinsdottir</a:t>
            </a:r>
            <a:r>
              <a:rPr lang="nl-NL" sz="1800" dirty="0"/>
              <a:t>, V.; Gold, C.; </a:t>
            </a:r>
            <a:r>
              <a:rPr lang="nl-NL" sz="1800" dirty="0" err="1"/>
              <a:t>Nater</a:t>
            </a:r>
            <a:r>
              <a:rPr lang="nl-NL" sz="1800" dirty="0"/>
              <a:t>, U.M.; Zuidema, S.U. The Impact of Music on Stress </a:t>
            </a:r>
            <a:r>
              <a:rPr lang="nl-NL" sz="1800" dirty="0" err="1"/>
              <a:t>Biomarkers</a:t>
            </a:r>
            <a:r>
              <a:rPr lang="nl-NL" sz="1800" dirty="0"/>
              <a:t>: Protocol of a </a:t>
            </a:r>
            <a:r>
              <a:rPr lang="nl-NL" sz="1800" dirty="0" err="1"/>
              <a:t>Substudy</a:t>
            </a:r>
            <a:r>
              <a:rPr lang="nl-NL" sz="1800" dirty="0"/>
              <a:t> of </a:t>
            </a:r>
            <a:r>
              <a:rPr lang="nl-NL" sz="1800" dirty="0" err="1"/>
              <a:t>the</a:t>
            </a:r>
            <a:r>
              <a:rPr lang="nl-NL" sz="1800" dirty="0"/>
              <a:t> Cluster-</a:t>
            </a:r>
            <a:r>
              <a:rPr lang="nl-NL" sz="1800" dirty="0" err="1"/>
              <a:t>Randomized</a:t>
            </a:r>
            <a:r>
              <a:rPr lang="nl-NL" sz="1800" dirty="0"/>
              <a:t> </a:t>
            </a:r>
            <a:r>
              <a:rPr lang="nl-NL" sz="1800" dirty="0" err="1"/>
              <a:t>Controlled</a:t>
            </a:r>
            <a:r>
              <a:rPr lang="nl-NL" sz="1800" dirty="0"/>
              <a:t> Trial Music </a:t>
            </a:r>
            <a:r>
              <a:rPr lang="nl-NL" sz="1800" dirty="0" err="1"/>
              <a:t>Interventions</a:t>
            </a:r>
            <a:r>
              <a:rPr lang="nl-NL" sz="1800" dirty="0"/>
              <a:t> </a:t>
            </a:r>
            <a:r>
              <a:rPr lang="nl-NL" sz="1800" dirty="0" err="1"/>
              <a:t>for</a:t>
            </a:r>
            <a:r>
              <a:rPr lang="nl-NL" sz="1800" dirty="0"/>
              <a:t> Dementia </a:t>
            </a:r>
            <a:r>
              <a:rPr lang="nl-NL" sz="1800" dirty="0" err="1"/>
              <a:t>and</a:t>
            </a:r>
            <a:r>
              <a:rPr lang="nl-NL" sz="1800" dirty="0"/>
              <a:t> </a:t>
            </a:r>
            <a:r>
              <a:rPr lang="nl-NL" sz="1800" dirty="0" err="1"/>
              <a:t>Depression</a:t>
            </a:r>
            <a:r>
              <a:rPr lang="nl-NL" sz="1800" dirty="0"/>
              <a:t> in </a:t>
            </a:r>
            <a:r>
              <a:rPr lang="nl-NL" sz="1800" dirty="0" err="1"/>
              <a:t>ELderly</a:t>
            </a:r>
            <a:r>
              <a:rPr lang="nl-NL" sz="1800" dirty="0"/>
              <a:t> Care (MIDDEL). </a:t>
            </a:r>
            <a:r>
              <a:rPr lang="nl-NL" sz="1800" i="1" dirty="0"/>
              <a:t>Brain </a:t>
            </a:r>
            <a:r>
              <a:rPr lang="nl-NL" sz="1800" i="1" dirty="0" err="1"/>
              <a:t>Sci</a:t>
            </a:r>
            <a:r>
              <a:rPr lang="nl-NL" sz="1800" i="1" dirty="0"/>
              <a:t>.</a:t>
            </a:r>
            <a:r>
              <a:rPr lang="nl-NL" sz="1800" dirty="0"/>
              <a:t> 2022, </a:t>
            </a:r>
            <a:r>
              <a:rPr lang="nl-NL" sz="1800" i="1" dirty="0"/>
              <a:t>12</a:t>
            </a:r>
            <a:r>
              <a:rPr lang="nl-NL" sz="1800" dirty="0"/>
              <a:t>, </a:t>
            </a:r>
            <a:r>
              <a:rPr lang="nl-NL" sz="1800" dirty="0" smtClean="0"/>
              <a:t>485</a:t>
            </a:r>
          </a:p>
          <a:p>
            <a:pPr marL="800100" lvl="1" indent="-342900">
              <a:buFont typeface="+mj-lt"/>
              <a:buAutoNum type="arabicPeriod"/>
            </a:pPr>
            <a:r>
              <a:rPr lang="nl-NL" sz="1800" dirty="0"/>
              <a:t>Baker, F. A., Lee, Y.-E. C., Sousa, T. V., </a:t>
            </a:r>
            <a:r>
              <a:rPr lang="nl-NL" sz="1800" dirty="0" err="1"/>
              <a:t>Stretton</a:t>
            </a:r>
            <a:r>
              <a:rPr lang="nl-NL" sz="1800" dirty="0"/>
              <a:t>-Smith, P. A., </a:t>
            </a:r>
            <a:r>
              <a:rPr lang="nl-NL" sz="1800" dirty="0" err="1"/>
              <a:t>Tamplin</a:t>
            </a:r>
            <a:r>
              <a:rPr lang="nl-NL" sz="1800" dirty="0"/>
              <a:t>, J., </a:t>
            </a:r>
            <a:r>
              <a:rPr lang="nl-NL" sz="1800" dirty="0" err="1"/>
              <a:t>Sveinsdottir</a:t>
            </a:r>
            <a:r>
              <a:rPr lang="nl-NL" sz="1800" dirty="0"/>
              <a:t>, V., </a:t>
            </a:r>
            <a:r>
              <a:rPr lang="nl-NL" sz="1800" dirty="0" err="1"/>
              <a:t>Geretsegger</a:t>
            </a:r>
            <a:r>
              <a:rPr lang="nl-NL" sz="1800" dirty="0"/>
              <a:t>, M., Wake, J. D., </a:t>
            </a:r>
            <a:r>
              <a:rPr lang="nl-NL" sz="1800" dirty="0" err="1"/>
              <a:t>Assmus</a:t>
            </a:r>
            <a:r>
              <a:rPr lang="nl-NL" sz="1800" dirty="0"/>
              <a:t>, J., &amp; Gold, C. (2022). </a:t>
            </a:r>
            <a:r>
              <a:rPr lang="nl-NL" sz="1800" dirty="0" err="1"/>
              <a:t>Clinical</a:t>
            </a:r>
            <a:r>
              <a:rPr lang="nl-NL" sz="1800" dirty="0"/>
              <a:t> </a:t>
            </a:r>
            <a:r>
              <a:rPr lang="nl-NL" sz="1800" dirty="0" err="1"/>
              <a:t>effectiveness</a:t>
            </a:r>
            <a:r>
              <a:rPr lang="nl-NL" sz="1800" dirty="0"/>
              <a:t> of </a:t>
            </a:r>
            <a:r>
              <a:rPr lang="nl-NL" sz="1800" dirty="0" err="1"/>
              <a:t>music</a:t>
            </a:r>
            <a:r>
              <a:rPr lang="nl-NL" sz="1800" dirty="0"/>
              <a:t> </a:t>
            </a:r>
            <a:r>
              <a:rPr lang="nl-NL" sz="1800" dirty="0" err="1"/>
              <a:t>interventions</a:t>
            </a:r>
            <a:r>
              <a:rPr lang="nl-NL" sz="1800" dirty="0"/>
              <a:t> </a:t>
            </a:r>
            <a:r>
              <a:rPr lang="nl-NL" sz="1800" dirty="0" err="1"/>
              <a:t>for</a:t>
            </a:r>
            <a:r>
              <a:rPr lang="nl-NL" sz="1800" dirty="0"/>
              <a:t> dementia </a:t>
            </a:r>
            <a:r>
              <a:rPr lang="nl-NL" sz="1800" dirty="0" err="1"/>
              <a:t>and</a:t>
            </a:r>
            <a:r>
              <a:rPr lang="nl-NL" sz="1800" dirty="0"/>
              <a:t> </a:t>
            </a:r>
            <a:r>
              <a:rPr lang="nl-NL" sz="1800" dirty="0" err="1"/>
              <a:t>depression</a:t>
            </a:r>
            <a:r>
              <a:rPr lang="nl-NL" sz="1800" dirty="0"/>
              <a:t> in </a:t>
            </a:r>
            <a:r>
              <a:rPr lang="nl-NL" sz="1800" dirty="0" err="1"/>
              <a:t>elderly</a:t>
            </a:r>
            <a:r>
              <a:rPr lang="nl-NL" sz="1800" dirty="0"/>
              <a:t> care (MIDDEL): </a:t>
            </a:r>
            <a:r>
              <a:rPr lang="nl-NL" sz="1800" dirty="0" err="1"/>
              <a:t>Australian</a:t>
            </a:r>
            <a:r>
              <a:rPr lang="nl-NL" sz="1800" dirty="0"/>
              <a:t> cohort of </a:t>
            </a:r>
            <a:r>
              <a:rPr lang="nl-NL" sz="1800" dirty="0" err="1"/>
              <a:t>an</a:t>
            </a:r>
            <a:r>
              <a:rPr lang="nl-NL" sz="1800" dirty="0"/>
              <a:t> </a:t>
            </a:r>
            <a:r>
              <a:rPr lang="nl-NL" sz="1800" dirty="0" err="1"/>
              <a:t>international</a:t>
            </a:r>
            <a:r>
              <a:rPr lang="nl-NL" sz="1800" dirty="0"/>
              <a:t> </a:t>
            </a:r>
            <a:r>
              <a:rPr lang="nl-NL" sz="1800" dirty="0" err="1"/>
              <a:t>pragmatic</a:t>
            </a:r>
            <a:r>
              <a:rPr lang="nl-NL" sz="1800" dirty="0"/>
              <a:t> cluster-</a:t>
            </a:r>
            <a:r>
              <a:rPr lang="nl-NL" sz="1800" dirty="0" err="1"/>
              <a:t>randomised</a:t>
            </a:r>
            <a:r>
              <a:rPr lang="nl-NL" sz="1800" dirty="0"/>
              <a:t> </a:t>
            </a:r>
            <a:r>
              <a:rPr lang="nl-NL" sz="1800" dirty="0" err="1"/>
              <a:t>controlled</a:t>
            </a:r>
            <a:r>
              <a:rPr lang="nl-NL" sz="1800" dirty="0"/>
              <a:t> trial. The Lancet </a:t>
            </a:r>
            <a:r>
              <a:rPr lang="nl-NL" sz="1800" dirty="0" err="1"/>
              <a:t>Healthy</a:t>
            </a:r>
            <a:r>
              <a:rPr lang="nl-NL" sz="1800" dirty="0"/>
              <a:t> </a:t>
            </a:r>
            <a:r>
              <a:rPr lang="nl-NL" sz="1800" dirty="0" err="1"/>
              <a:t>Longevity</a:t>
            </a:r>
            <a:r>
              <a:rPr lang="nl-NL" sz="1800" dirty="0"/>
              <a:t>, 3(3), e153-e165.</a:t>
            </a:r>
          </a:p>
          <a:p>
            <a:pPr lvl="1"/>
            <a:endParaRPr lang="nl-NL" sz="1800" dirty="0"/>
          </a:p>
          <a:p>
            <a:pPr marL="457200" lvl="1" indent="0">
              <a:buNone/>
            </a:pPr>
            <a:endParaRPr lang="nl-NL" sz="1800" dirty="0"/>
          </a:p>
          <a:p>
            <a:pPr marL="0" indent="0">
              <a:buNone/>
            </a:pPr>
            <a:endParaRPr lang="nl-NL" dirty="0"/>
          </a:p>
        </p:txBody>
      </p:sp>
      <p:sp>
        <p:nvSpPr>
          <p:cNvPr id="4" name="Date Placeholder 3"/>
          <p:cNvSpPr>
            <a:spLocks noGrp="1"/>
          </p:cNvSpPr>
          <p:nvPr>
            <p:ph type="dt" sz="half" idx="10"/>
          </p:nvPr>
        </p:nvSpPr>
        <p:spPr/>
        <p:txBody>
          <a:bodyPr/>
          <a:lstStyle/>
          <a:p>
            <a:fld id="{9E970F42-F5E6-40F8-94D2-3BE707883611}" type="datetime1">
              <a:rPr lang="nl-NL" smtClean="0"/>
              <a:t>26-4-2022</a:t>
            </a:fld>
            <a:endParaRPr lang="nl-NL"/>
          </a:p>
        </p:txBody>
      </p:sp>
      <p:sp>
        <p:nvSpPr>
          <p:cNvPr id="5" name="Footer Placeholder 4"/>
          <p:cNvSpPr>
            <a:spLocks noGrp="1"/>
          </p:cNvSpPr>
          <p:nvPr>
            <p:ph type="ftr" sz="quarter" idx="11"/>
          </p:nvPr>
        </p:nvSpPr>
        <p:spPr/>
        <p:txBody>
          <a:bodyPr/>
          <a:lstStyle/>
          <a:p>
            <a:r>
              <a:rPr lang="nl-NL" smtClean="0"/>
              <a:t>https://www.middel-project.eu/</a:t>
            </a:r>
            <a:endParaRPr lang="nl-NL"/>
          </a:p>
        </p:txBody>
      </p:sp>
      <p:sp>
        <p:nvSpPr>
          <p:cNvPr id="6" name="Slide Number Placeholder 5"/>
          <p:cNvSpPr>
            <a:spLocks noGrp="1"/>
          </p:cNvSpPr>
          <p:nvPr>
            <p:ph type="sldNum" sz="quarter" idx="12"/>
          </p:nvPr>
        </p:nvSpPr>
        <p:spPr/>
        <p:txBody>
          <a:bodyPr/>
          <a:lstStyle/>
          <a:p>
            <a:fld id="{1B239A73-D676-4A8C-A9E1-410B0816BD4D}" type="slidenum">
              <a:rPr lang="nl-NL" smtClean="0"/>
              <a:t>10</a:t>
            </a:fld>
            <a:endParaRPr lang="nl-NL"/>
          </a:p>
        </p:txBody>
      </p:sp>
      <p:pic>
        <p:nvPicPr>
          <p:cNvPr id="10" name="Bilde 9">
            <a:extLst>
              <a:ext uri="{FF2B5EF4-FFF2-40B4-BE49-F238E27FC236}">
                <a16:creationId xmlns:a16="http://schemas.microsoft.com/office/drawing/2014/main" id="{01FC1660-DCF1-DB4D-A432-35058D15B2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23451" y="498080"/>
            <a:ext cx="3317497" cy="1059652"/>
          </a:xfrm>
          <a:prstGeom prst="rect">
            <a:avLst/>
          </a:prstGeom>
        </p:spPr>
      </p:pic>
    </p:spTree>
    <p:extLst>
      <p:ext uri="{BB962C8B-B14F-4D97-AF65-F5344CB8AC3E}">
        <p14:creationId xmlns:p14="http://schemas.microsoft.com/office/powerpoint/2010/main" val="156574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Content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0800" y="6140273"/>
            <a:ext cx="12293600" cy="3032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040" y="213486"/>
            <a:ext cx="1377699" cy="303277"/>
          </a:xfrm>
          <a:prstGeom prst="rect">
            <a:avLst/>
          </a:prstGeom>
        </p:spPr>
      </p:pic>
      <p:sp>
        <p:nvSpPr>
          <p:cNvPr id="7" name="Date Placeholder 6"/>
          <p:cNvSpPr>
            <a:spLocks noGrp="1"/>
          </p:cNvSpPr>
          <p:nvPr>
            <p:ph type="dt" sz="half" idx="10"/>
          </p:nvPr>
        </p:nvSpPr>
        <p:spPr/>
        <p:txBody>
          <a:bodyPr/>
          <a:lstStyle/>
          <a:p>
            <a:fld id="{859AAB8A-70C6-4345-AEA6-C9D4B2E9F9E1}"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2</a:t>
            </a:fld>
            <a:endParaRPr lang="nl-NL"/>
          </a:p>
        </p:txBody>
      </p:sp>
      <p:sp>
        <p:nvSpPr>
          <p:cNvPr id="10" name="Rectangle 9"/>
          <p:cNvSpPr/>
          <p:nvPr/>
        </p:nvSpPr>
        <p:spPr>
          <a:xfrm>
            <a:off x="951345" y="1591347"/>
            <a:ext cx="6363856" cy="3416320"/>
          </a:xfrm>
          <a:prstGeom prst="rect">
            <a:avLst/>
          </a:prstGeom>
        </p:spPr>
        <p:txBody>
          <a:bodyPr wrap="square">
            <a:spAutoFit/>
          </a:bodyPr>
          <a:lstStyle/>
          <a:p>
            <a:pPr marL="342900" indent="-342900">
              <a:buBlip>
                <a:blip r:embed="rId5"/>
              </a:buBlip>
            </a:pPr>
            <a:r>
              <a:rPr lang="nl-NL" sz="2400" dirty="0">
                <a:latin typeface="+mj-lt"/>
              </a:rPr>
              <a:t>Background</a:t>
            </a:r>
          </a:p>
          <a:p>
            <a:pPr marL="342900" indent="-342900">
              <a:buBlip>
                <a:blip r:embed="rId5"/>
              </a:buBlip>
            </a:pPr>
            <a:r>
              <a:rPr lang="nl-NL" sz="2400" dirty="0" err="1">
                <a:latin typeface="+mj-lt"/>
              </a:rPr>
              <a:t>Aims</a:t>
            </a:r>
            <a:endParaRPr lang="nl-NL" sz="2400" dirty="0">
              <a:latin typeface="+mj-lt"/>
            </a:endParaRPr>
          </a:p>
          <a:p>
            <a:pPr marL="342900" indent="-342900">
              <a:buBlip>
                <a:blip r:embed="rId5"/>
              </a:buBlip>
            </a:pPr>
            <a:r>
              <a:rPr lang="nl-NL" sz="2400" dirty="0">
                <a:latin typeface="+mj-lt"/>
              </a:rPr>
              <a:t>Design</a:t>
            </a:r>
          </a:p>
          <a:p>
            <a:pPr marL="342900" indent="-342900">
              <a:buBlip>
                <a:blip r:embed="rId5"/>
              </a:buBlip>
            </a:pPr>
            <a:r>
              <a:rPr lang="nl-NL" sz="2400" dirty="0" err="1">
                <a:latin typeface="+mj-lt"/>
              </a:rPr>
              <a:t>Encountered</a:t>
            </a:r>
            <a:r>
              <a:rPr lang="nl-NL" sz="2400" dirty="0">
                <a:latin typeface="+mj-lt"/>
              </a:rPr>
              <a:t> </a:t>
            </a:r>
            <a:r>
              <a:rPr lang="nl-NL" sz="2400" dirty="0" err="1">
                <a:latin typeface="+mj-lt"/>
              </a:rPr>
              <a:t>challenges</a:t>
            </a:r>
            <a:endParaRPr lang="nl-NL" sz="2400" dirty="0">
              <a:latin typeface="+mj-lt"/>
            </a:endParaRPr>
          </a:p>
          <a:p>
            <a:pPr marL="342900" indent="-342900">
              <a:buBlip>
                <a:blip r:embed="rId5"/>
              </a:buBlip>
            </a:pPr>
            <a:r>
              <a:rPr lang="nl-NL" sz="2400" dirty="0" err="1">
                <a:latin typeface="+mj-lt"/>
              </a:rPr>
              <a:t>Current</a:t>
            </a:r>
            <a:r>
              <a:rPr lang="nl-NL" sz="2400" dirty="0">
                <a:latin typeface="+mj-lt"/>
              </a:rPr>
              <a:t> status</a:t>
            </a:r>
          </a:p>
          <a:p>
            <a:pPr marL="342900" indent="-342900">
              <a:buBlip>
                <a:blip r:embed="rId5"/>
              </a:buBlip>
            </a:pPr>
            <a:r>
              <a:rPr lang="nl-NL" sz="2400" dirty="0">
                <a:latin typeface="+mj-lt"/>
              </a:rPr>
              <a:t>Lessons learned from working across countries</a:t>
            </a:r>
          </a:p>
          <a:p>
            <a:pPr marL="342900" indent="-342900">
              <a:buBlip>
                <a:blip r:embed="rId5"/>
              </a:buBlip>
            </a:pPr>
            <a:endParaRPr lang="nl-NL" sz="2400" dirty="0">
              <a:latin typeface="+mj-lt"/>
            </a:endParaRPr>
          </a:p>
          <a:p>
            <a:pPr marL="342900" indent="-342900">
              <a:buBlip>
                <a:blip r:embed="rId5"/>
              </a:buBlip>
            </a:pPr>
            <a:endParaRPr lang="nl-NL" sz="2400" dirty="0">
              <a:latin typeface="+mj-lt"/>
            </a:endParaRPr>
          </a:p>
          <a:p>
            <a:pPr marL="342900" indent="-342900">
              <a:buBlip>
                <a:blip r:embed="rId5"/>
              </a:buBlip>
            </a:pPr>
            <a:endParaRPr lang="nl-NL" sz="2400" dirty="0">
              <a:latin typeface="+mj-lt"/>
            </a:endParaRPr>
          </a:p>
        </p:txBody>
      </p:sp>
      <p:pic>
        <p:nvPicPr>
          <p:cNvPr id="12" name="Bilde 9">
            <a:extLst>
              <a:ext uri="{FF2B5EF4-FFF2-40B4-BE49-F238E27FC236}">
                <a16:creationId xmlns:a16="http://schemas.microsoft.com/office/drawing/2014/main" id="{01FC1660-DCF1-DB4D-A432-35058D15B2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29437" y="531695"/>
            <a:ext cx="3317497" cy="1059652"/>
          </a:xfrm>
          <a:prstGeom prst="rect">
            <a:avLst/>
          </a:prstGeom>
        </p:spPr>
      </p:pic>
    </p:spTree>
    <p:extLst>
      <p:ext uri="{BB962C8B-B14F-4D97-AF65-F5344CB8AC3E}">
        <p14:creationId xmlns:p14="http://schemas.microsoft.com/office/powerpoint/2010/main" val="17675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Background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0800" y="6140273"/>
            <a:ext cx="12293600" cy="3032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040" y="213486"/>
            <a:ext cx="1377699" cy="303277"/>
          </a:xfrm>
          <a:prstGeom prst="rect">
            <a:avLst/>
          </a:prstGeom>
        </p:spPr>
      </p:pic>
      <p:sp>
        <p:nvSpPr>
          <p:cNvPr id="7" name="Date Placeholder 6"/>
          <p:cNvSpPr>
            <a:spLocks noGrp="1"/>
          </p:cNvSpPr>
          <p:nvPr>
            <p:ph type="dt" sz="half" idx="10"/>
          </p:nvPr>
        </p:nvSpPr>
        <p:spPr/>
        <p:txBody>
          <a:bodyPr/>
          <a:lstStyle/>
          <a:p>
            <a:fld id="{859AAB8A-70C6-4345-AEA6-C9D4B2E9F9E1}"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3</a:t>
            </a:fld>
            <a:endParaRPr lang="nl-NL"/>
          </a:p>
        </p:txBody>
      </p:sp>
      <p:sp>
        <p:nvSpPr>
          <p:cNvPr id="10" name="Rectangle 9"/>
          <p:cNvSpPr/>
          <p:nvPr/>
        </p:nvSpPr>
        <p:spPr>
          <a:xfrm>
            <a:off x="686955" y="1591347"/>
            <a:ext cx="6779491" cy="4154984"/>
          </a:xfrm>
          <a:prstGeom prst="rect">
            <a:avLst/>
          </a:prstGeom>
        </p:spPr>
        <p:txBody>
          <a:bodyPr wrap="square">
            <a:spAutoFit/>
          </a:bodyPr>
          <a:lstStyle/>
          <a:p>
            <a:pPr marL="342900" indent="-342900">
              <a:buBlip>
                <a:blip r:embed="rId5"/>
              </a:buBlip>
            </a:pPr>
            <a:r>
              <a:rPr lang="nl-NL" sz="2400" dirty="0">
                <a:latin typeface="+mj-lt"/>
              </a:rPr>
              <a:t>Multinational research project: Australia, Norway, Germany, Turkey, UK &amp; the Netherlands </a:t>
            </a:r>
          </a:p>
          <a:p>
            <a:endParaRPr lang="nl-NL" sz="2400" dirty="0">
              <a:latin typeface="+mj-lt"/>
            </a:endParaRPr>
          </a:p>
          <a:p>
            <a:pPr marL="342900" indent="-342900">
              <a:buBlip>
                <a:blip r:embed="rId5"/>
              </a:buBlip>
            </a:pPr>
            <a:r>
              <a:rPr lang="nl-NL" sz="2400" dirty="0" err="1">
                <a:latin typeface="+mj-lt"/>
              </a:rPr>
              <a:t>Randomized</a:t>
            </a:r>
            <a:r>
              <a:rPr lang="nl-NL" sz="2400" dirty="0">
                <a:latin typeface="+mj-lt"/>
              </a:rPr>
              <a:t> trial</a:t>
            </a:r>
          </a:p>
          <a:p>
            <a:endParaRPr lang="nl-NL" sz="2400" dirty="0">
              <a:latin typeface="+mj-lt"/>
            </a:endParaRPr>
          </a:p>
          <a:p>
            <a:pPr marL="342900" indent="-342900">
              <a:buBlip>
                <a:blip r:embed="rId5"/>
              </a:buBlip>
            </a:pPr>
            <a:r>
              <a:rPr lang="nl-NL" sz="2400" dirty="0">
                <a:latin typeface="+mj-lt"/>
              </a:rPr>
              <a:t>Impact of music interventions on </a:t>
            </a:r>
            <a:r>
              <a:rPr lang="nl-NL" sz="2400" b="1" dirty="0">
                <a:latin typeface="+mj-lt"/>
              </a:rPr>
              <a:t>1000 participants</a:t>
            </a:r>
            <a:r>
              <a:rPr lang="nl-NL" sz="2400" dirty="0">
                <a:latin typeface="+mj-lt"/>
              </a:rPr>
              <a:t> with dementia &amp; depressive symptoms living in 100 nursing and care homes</a:t>
            </a:r>
          </a:p>
          <a:p>
            <a:pPr marL="342900" indent="-342900">
              <a:buBlip>
                <a:blip r:embed="rId5"/>
              </a:buBlip>
            </a:pPr>
            <a:endParaRPr lang="nl-NL" sz="2400" dirty="0">
              <a:latin typeface="+mj-lt"/>
            </a:endParaRPr>
          </a:p>
          <a:p>
            <a:pPr marL="342900" indent="-342900">
              <a:buBlip>
                <a:blip r:embed="rId5"/>
              </a:buBlip>
            </a:pPr>
            <a:r>
              <a:rPr lang="nl-NL" sz="2400" dirty="0">
                <a:latin typeface="+mj-lt"/>
              </a:rPr>
              <a:t>Music </a:t>
            </a:r>
            <a:r>
              <a:rPr lang="nl-NL" sz="2400" dirty="0" err="1">
                <a:latin typeface="+mj-lt"/>
              </a:rPr>
              <a:t>interventions</a:t>
            </a:r>
            <a:r>
              <a:rPr lang="nl-NL" sz="2400" dirty="0">
                <a:latin typeface="+mj-lt"/>
              </a:rPr>
              <a:t>: Group </a:t>
            </a:r>
            <a:r>
              <a:rPr lang="nl-NL" sz="2400" dirty="0" err="1">
                <a:latin typeface="+mj-lt"/>
              </a:rPr>
              <a:t>music</a:t>
            </a:r>
            <a:r>
              <a:rPr lang="nl-NL" sz="2400" dirty="0">
                <a:latin typeface="+mj-lt"/>
              </a:rPr>
              <a:t> </a:t>
            </a:r>
            <a:r>
              <a:rPr lang="nl-NL" sz="2400" dirty="0" err="1">
                <a:latin typeface="+mj-lt"/>
              </a:rPr>
              <a:t>therapy</a:t>
            </a:r>
            <a:r>
              <a:rPr lang="nl-NL" sz="2400" dirty="0">
                <a:latin typeface="+mj-lt"/>
              </a:rPr>
              <a:t> (GMT) &amp; </a:t>
            </a:r>
            <a:r>
              <a:rPr lang="nl-NL" sz="2400" dirty="0" err="1">
                <a:latin typeface="+mj-lt"/>
              </a:rPr>
              <a:t>Recreational</a:t>
            </a:r>
            <a:r>
              <a:rPr lang="nl-NL" sz="2400" dirty="0">
                <a:latin typeface="+mj-lt"/>
              </a:rPr>
              <a:t> </a:t>
            </a:r>
            <a:r>
              <a:rPr lang="nl-NL" sz="2400" dirty="0" err="1">
                <a:latin typeface="+mj-lt"/>
              </a:rPr>
              <a:t>Choir</a:t>
            </a:r>
            <a:r>
              <a:rPr lang="nl-NL" sz="2400" dirty="0">
                <a:latin typeface="+mj-lt"/>
              </a:rPr>
              <a:t> </a:t>
            </a:r>
            <a:r>
              <a:rPr lang="nl-NL" sz="2400" dirty="0" err="1">
                <a:latin typeface="+mj-lt"/>
              </a:rPr>
              <a:t>Singing</a:t>
            </a:r>
            <a:r>
              <a:rPr lang="nl-NL" sz="2400" dirty="0">
                <a:latin typeface="+mj-lt"/>
              </a:rPr>
              <a:t> (RCS)</a:t>
            </a:r>
          </a:p>
        </p:txBody>
      </p:sp>
      <p:pic>
        <p:nvPicPr>
          <p:cNvPr id="12" name="Picture 1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213485"/>
            <a:ext cx="4607209" cy="3144569"/>
          </a:xfrm>
          <a:prstGeom prst="rect">
            <a:avLst/>
          </a:prstGeom>
          <a:noFill/>
        </p:spPr>
      </p:pic>
    </p:spTree>
    <p:extLst>
      <p:ext uri="{BB962C8B-B14F-4D97-AF65-F5344CB8AC3E}">
        <p14:creationId xmlns:p14="http://schemas.microsoft.com/office/powerpoint/2010/main" val="394955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Aims</a:t>
            </a:r>
            <a:endParaRPr lang="nl-NL"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0800" y="6140273"/>
            <a:ext cx="12293600" cy="3032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040" y="213486"/>
            <a:ext cx="1377699" cy="303277"/>
          </a:xfrm>
          <a:prstGeom prst="rect">
            <a:avLst/>
          </a:prstGeom>
        </p:spPr>
      </p:pic>
      <p:sp>
        <p:nvSpPr>
          <p:cNvPr id="7" name="Date Placeholder 6"/>
          <p:cNvSpPr>
            <a:spLocks noGrp="1"/>
          </p:cNvSpPr>
          <p:nvPr>
            <p:ph type="dt" sz="half" idx="10"/>
          </p:nvPr>
        </p:nvSpPr>
        <p:spPr/>
        <p:txBody>
          <a:bodyPr/>
          <a:lstStyle/>
          <a:p>
            <a:fld id="{859AAB8A-70C6-4345-AEA6-C9D4B2E9F9E1}"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4</a:t>
            </a:fld>
            <a:endParaRPr lang="nl-NL"/>
          </a:p>
        </p:txBody>
      </p:sp>
      <p:sp>
        <p:nvSpPr>
          <p:cNvPr id="10" name="Rectangle 9"/>
          <p:cNvSpPr/>
          <p:nvPr/>
        </p:nvSpPr>
        <p:spPr>
          <a:xfrm>
            <a:off x="951344" y="1374177"/>
            <a:ext cx="10067637" cy="3046988"/>
          </a:xfrm>
          <a:prstGeom prst="rect">
            <a:avLst/>
          </a:prstGeom>
        </p:spPr>
        <p:txBody>
          <a:bodyPr wrap="square">
            <a:spAutoFit/>
          </a:bodyPr>
          <a:lstStyle/>
          <a:p>
            <a:pPr marL="342900" indent="-342900">
              <a:buBlip>
                <a:blip r:embed="rId5"/>
              </a:buBlip>
            </a:pPr>
            <a:r>
              <a:rPr lang="en-US" sz="2400" dirty="0">
                <a:latin typeface="+mj-lt"/>
              </a:rPr>
              <a:t>Assessing effectiveness on:</a:t>
            </a:r>
          </a:p>
          <a:p>
            <a:pPr marL="800100" lvl="1" indent="-342900">
              <a:buBlip>
                <a:blip r:embed="rId5"/>
              </a:buBlip>
            </a:pPr>
            <a:r>
              <a:rPr lang="en-US" sz="2400" dirty="0">
                <a:latin typeface="+mj-lt"/>
              </a:rPr>
              <a:t>Severity of depressive symptoms</a:t>
            </a:r>
          </a:p>
          <a:p>
            <a:pPr marL="800100" lvl="1" indent="-342900">
              <a:buBlip>
                <a:blip r:embed="rId5"/>
              </a:buBlip>
            </a:pPr>
            <a:r>
              <a:rPr lang="en-US" sz="2400" dirty="0">
                <a:latin typeface="+mj-lt"/>
              </a:rPr>
              <a:t>Challenging </a:t>
            </a:r>
            <a:r>
              <a:rPr lang="en-US" sz="2400" dirty="0" err="1">
                <a:latin typeface="+mj-lt"/>
              </a:rPr>
              <a:t>behaviour</a:t>
            </a:r>
            <a:endParaRPr lang="en-US" sz="2400" dirty="0">
              <a:latin typeface="+mj-lt"/>
            </a:endParaRPr>
          </a:p>
          <a:p>
            <a:pPr marL="800100" lvl="1" indent="-342900">
              <a:buBlip>
                <a:blip r:embed="rId5"/>
              </a:buBlip>
            </a:pPr>
            <a:r>
              <a:rPr lang="en-US" sz="2400" dirty="0">
                <a:latin typeface="+mj-lt"/>
              </a:rPr>
              <a:t>Quality of life, social isolation and social participation</a:t>
            </a:r>
          </a:p>
          <a:p>
            <a:pPr marL="800100" lvl="1" indent="-342900">
              <a:buBlip>
                <a:blip r:embed="rId5"/>
              </a:buBlip>
            </a:pPr>
            <a:r>
              <a:rPr lang="en-US" sz="2400" dirty="0">
                <a:latin typeface="+mj-lt"/>
              </a:rPr>
              <a:t>Influence of music on physiological stress</a:t>
            </a:r>
          </a:p>
          <a:p>
            <a:pPr lvl="1"/>
            <a:endParaRPr lang="en-US" sz="2400" dirty="0">
              <a:latin typeface="+mj-lt"/>
            </a:endParaRPr>
          </a:p>
          <a:p>
            <a:pPr marL="342900" indent="-342900">
              <a:buBlip>
                <a:blip r:embed="rId5"/>
              </a:buBlip>
            </a:pPr>
            <a:r>
              <a:rPr lang="en-US" sz="2400" dirty="0">
                <a:latin typeface="+mj-lt"/>
              </a:rPr>
              <a:t>Effective elements and efficacy of music interventions </a:t>
            </a:r>
          </a:p>
          <a:p>
            <a:pPr marL="342900" indent="-342900">
              <a:buBlip>
                <a:blip r:embed="rId5"/>
              </a:buBlip>
            </a:pPr>
            <a:r>
              <a:rPr lang="en-US" sz="2400" dirty="0">
                <a:latin typeface="+mj-lt"/>
              </a:rPr>
              <a:t>Experienced stress by nursing staff</a:t>
            </a:r>
            <a:endParaRPr lang="nl-NL" sz="2400" dirty="0">
              <a:latin typeface="+mj-lt"/>
            </a:endParaRPr>
          </a:p>
        </p:txBody>
      </p:sp>
    </p:spTree>
    <p:extLst>
      <p:ext uri="{BB962C8B-B14F-4D97-AF65-F5344CB8AC3E}">
        <p14:creationId xmlns:p14="http://schemas.microsoft.com/office/powerpoint/2010/main" val="1906488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0800" y="6140273"/>
            <a:ext cx="12293600" cy="3032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040" y="213486"/>
            <a:ext cx="1377699" cy="303277"/>
          </a:xfrm>
          <a:prstGeom prst="rect">
            <a:avLst/>
          </a:prstGeom>
        </p:spPr>
      </p:pic>
      <p:sp>
        <p:nvSpPr>
          <p:cNvPr id="7" name="Date Placeholder 6"/>
          <p:cNvSpPr>
            <a:spLocks noGrp="1"/>
          </p:cNvSpPr>
          <p:nvPr>
            <p:ph type="dt" sz="half" idx="10"/>
          </p:nvPr>
        </p:nvSpPr>
        <p:spPr/>
        <p:txBody>
          <a:bodyPr/>
          <a:lstStyle/>
          <a:p>
            <a:fld id="{859AAB8A-70C6-4345-AEA6-C9D4B2E9F9E1}"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5</a:t>
            </a:fld>
            <a:endParaRPr lang="nl-NL"/>
          </a:p>
        </p:txBody>
      </p:sp>
      <p:sp>
        <p:nvSpPr>
          <p:cNvPr id="11" name="Title 1"/>
          <p:cNvSpPr txBox="1">
            <a:spLocks/>
          </p:cNvSpPr>
          <p:nvPr/>
        </p:nvSpPr>
        <p:spPr>
          <a:xfrm>
            <a:off x="838200" y="464842"/>
            <a:ext cx="8913813"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Design</a:t>
            </a:r>
          </a:p>
        </p:txBody>
      </p:sp>
      <p:sp>
        <p:nvSpPr>
          <p:cNvPr id="12" name="Content Placeholder 2"/>
          <p:cNvSpPr txBox="1">
            <a:spLocks/>
          </p:cNvSpPr>
          <p:nvPr/>
        </p:nvSpPr>
        <p:spPr>
          <a:xfrm>
            <a:off x="927099" y="1444107"/>
            <a:ext cx="8824913" cy="3348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endParaRPr lang="en-US" b="1" dirty="0"/>
          </a:p>
        </p:txBody>
      </p:sp>
      <p:sp>
        <p:nvSpPr>
          <p:cNvPr id="23" name="Text Box 2"/>
          <p:cNvSpPr txBox="1">
            <a:spLocks noChangeArrowheads="1"/>
          </p:cNvSpPr>
          <p:nvPr/>
        </p:nvSpPr>
        <p:spPr bwMode="auto">
          <a:xfrm>
            <a:off x="8506769" y="2696196"/>
            <a:ext cx="1936524" cy="8130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a:noAutofit/>
          </a:bodyPr>
          <a:lstStyle/>
          <a:p>
            <a:pPr algn="ctr">
              <a:lnSpc>
                <a:spcPct val="107000"/>
              </a:lnSpc>
            </a:pPr>
            <a:r>
              <a:rPr lang="nl-NL" sz="2200" dirty="0">
                <a:ea typeface="Calibri" panose="020F0502020204030204" pitchFamily="34" charset="0"/>
                <a:cs typeface="Times New Roman" panose="02020603050405020304" pitchFamily="18" charset="0"/>
              </a:rPr>
              <a:t>Standard care</a:t>
            </a:r>
          </a:p>
        </p:txBody>
      </p:sp>
      <p:sp>
        <p:nvSpPr>
          <p:cNvPr id="24" name="Text Box 2"/>
          <p:cNvSpPr txBox="1">
            <a:spLocks noChangeArrowheads="1"/>
          </p:cNvSpPr>
          <p:nvPr/>
        </p:nvSpPr>
        <p:spPr bwMode="auto">
          <a:xfrm>
            <a:off x="6209570" y="2696196"/>
            <a:ext cx="1833073" cy="8168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a:spAutoFit/>
          </a:bodyPr>
          <a:lstStyle/>
          <a:p>
            <a:pPr algn="ctr">
              <a:lnSpc>
                <a:spcPct val="107000"/>
              </a:lnSpc>
            </a:pPr>
            <a:r>
              <a:rPr lang="nl-NL" sz="2200" dirty="0">
                <a:ea typeface="Calibri" panose="020F0502020204030204" pitchFamily="34" charset="0"/>
                <a:cs typeface="Times New Roman" panose="02020603050405020304" pitchFamily="18" charset="0"/>
              </a:rPr>
              <a:t>GMT &amp; RCS</a:t>
            </a:r>
          </a:p>
          <a:p>
            <a:pPr algn="ctr">
              <a:lnSpc>
                <a:spcPct val="107000"/>
              </a:lnSpc>
            </a:pPr>
            <a:r>
              <a:rPr lang="nl-NL" sz="2200" dirty="0">
                <a:ea typeface="Calibri" panose="020F0502020204030204" pitchFamily="34" charset="0"/>
                <a:cs typeface="Times New Roman" panose="02020603050405020304" pitchFamily="18" charset="0"/>
              </a:rPr>
              <a:t> </a:t>
            </a:r>
          </a:p>
        </p:txBody>
      </p:sp>
      <p:sp>
        <p:nvSpPr>
          <p:cNvPr id="25" name="Text Box 2"/>
          <p:cNvSpPr txBox="1">
            <a:spLocks noChangeArrowheads="1"/>
          </p:cNvSpPr>
          <p:nvPr/>
        </p:nvSpPr>
        <p:spPr bwMode="auto">
          <a:xfrm>
            <a:off x="3754505" y="2707967"/>
            <a:ext cx="1980139" cy="8008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a:spAutoFit/>
          </a:bodyPr>
          <a:lstStyle/>
          <a:p>
            <a:pPr algn="ctr">
              <a:lnSpc>
                <a:spcPct val="107000"/>
              </a:lnSpc>
            </a:pPr>
            <a:r>
              <a:rPr lang="nl-NL" sz="2200" dirty="0">
                <a:ea typeface="Calibri" panose="020F0502020204030204" pitchFamily="34" charset="0"/>
                <a:cs typeface="Times New Roman" panose="02020603050405020304" pitchFamily="18" charset="0"/>
              </a:rPr>
              <a:t>RCS</a:t>
            </a:r>
          </a:p>
          <a:p>
            <a:pPr algn="ctr">
              <a:lnSpc>
                <a:spcPct val="107000"/>
              </a:lnSpc>
            </a:pPr>
            <a:endParaRPr lang="nl-NL" sz="2200" dirty="0">
              <a:ea typeface="Calibri" panose="020F0502020204030204" pitchFamily="34" charset="0"/>
              <a:cs typeface="Times New Roman" panose="02020603050405020304" pitchFamily="18" charset="0"/>
            </a:endParaRPr>
          </a:p>
        </p:txBody>
      </p:sp>
      <p:sp>
        <p:nvSpPr>
          <p:cNvPr id="26" name="Text Box 2"/>
          <p:cNvSpPr txBox="1">
            <a:spLocks noChangeArrowheads="1"/>
          </p:cNvSpPr>
          <p:nvPr/>
        </p:nvSpPr>
        <p:spPr bwMode="auto">
          <a:xfrm>
            <a:off x="1209740" y="2731469"/>
            <a:ext cx="2135552" cy="81689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rot="0" vert="horz" wrap="square" lIns="91440" tIns="45720" rIns="91440" bIns="45720" anchor="t" anchorCtr="0">
            <a:spAutoFit/>
          </a:bodyPr>
          <a:lstStyle/>
          <a:p>
            <a:pPr algn="ctr">
              <a:lnSpc>
                <a:spcPct val="107000"/>
              </a:lnSpc>
            </a:pPr>
            <a:r>
              <a:rPr lang="nl-NL" sz="2200" dirty="0">
                <a:ea typeface="Calibri" panose="020F0502020204030204" pitchFamily="34" charset="0"/>
                <a:cs typeface="Times New Roman" panose="02020603050405020304" pitchFamily="18" charset="0"/>
              </a:rPr>
              <a:t>GMT </a:t>
            </a:r>
          </a:p>
          <a:p>
            <a:pPr algn="ctr">
              <a:lnSpc>
                <a:spcPct val="107000"/>
              </a:lnSpc>
            </a:pPr>
            <a:endParaRPr lang="nl-NL" sz="2200" dirty="0">
              <a:ea typeface="Calibri" panose="020F0502020204030204" pitchFamily="34" charset="0"/>
              <a:cs typeface="Times New Roman" panose="02020603050405020304" pitchFamily="18" charset="0"/>
            </a:endParaRPr>
          </a:p>
        </p:txBody>
      </p:sp>
      <p:cxnSp>
        <p:nvCxnSpPr>
          <p:cNvPr id="27" name="Straight Arrow Connector 26"/>
          <p:cNvCxnSpPr/>
          <p:nvPr/>
        </p:nvCxnSpPr>
        <p:spPr>
          <a:xfrm>
            <a:off x="6412825" y="2105891"/>
            <a:ext cx="2455065" cy="61587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a:off x="6228687" y="2230582"/>
            <a:ext cx="676294" cy="491187"/>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a:xfrm flipH="1">
            <a:off x="5325448" y="2230582"/>
            <a:ext cx="678165" cy="46561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30" name="Text Box 2"/>
          <p:cNvSpPr txBox="1">
            <a:spLocks noChangeArrowheads="1"/>
          </p:cNvSpPr>
          <p:nvPr/>
        </p:nvSpPr>
        <p:spPr bwMode="auto">
          <a:xfrm>
            <a:off x="1089889" y="5361812"/>
            <a:ext cx="10544783" cy="42165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a:spAutoFit/>
          </a:bodyPr>
          <a:lstStyle/>
          <a:p>
            <a:pPr algn="ctr">
              <a:lnSpc>
                <a:spcPct val="107000"/>
              </a:lnSpc>
            </a:pPr>
            <a:r>
              <a:rPr lang="nl-NL" sz="2000" dirty="0">
                <a:ea typeface="Calibri" panose="020F0502020204030204" pitchFamily="34" charset="0"/>
                <a:cs typeface="Times New Roman" panose="02020603050405020304" pitchFamily="18" charset="0"/>
              </a:rPr>
              <a:t>Assessments  </a:t>
            </a:r>
            <a:r>
              <a:rPr lang="nl-NL" sz="2000" dirty="0" err="1">
                <a:ea typeface="Calibri" panose="020F0502020204030204" pitchFamily="34" charset="0"/>
                <a:cs typeface="Times New Roman" panose="02020603050405020304" pitchFamily="18" charset="0"/>
              </a:rPr>
              <a:t>about</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neuropsychistric</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symptoms</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quality</a:t>
            </a:r>
            <a:r>
              <a:rPr lang="nl-NL" sz="2000" dirty="0">
                <a:ea typeface="Calibri" panose="020F0502020204030204" pitchFamily="34" charset="0"/>
                <a:cs typeface="Times New Roman" panose="02020603050405020304" pitchFamily="18" charset="0"/>
              </a:rPr>
              <a:t> of life at T0, T3, T6 </a:t>
            </a:r>
            <a:r>
              <a:rPr lang="nl-NL" sz="2000" dirty="0" err="1">
                <a:ea typeface="Calibri" panose="020F0502020204030204" pitchFamily="34" charset="0"/>
                <a:cs typeface="Times New Roman" panose="02020603050405020304" pitchFamily="18" charset="0"/>
              </a:rPr>
              <a:t>and</a:t>
            </a:r>
            <a:r>
              <a:rPr lang="nl-NL" sz="2000" dirty="0">
                <a:ea typeface="Calibri" panose="020F0502020204030204" pitchFamily="34" charset="0"/>
                <a:cs typeface="Times New Roman" panose="02020603050405020304" pitchFamily="18" charset="0"/>
              </a:rPr>
              <a:t> T12</a:t>
            </a:r>
          </a:p>
        </p:txBody>
      </p:sp>
      <p:sp>
        <p:nvSpPr>
          <p:cNvPr id="31" name="Text Box 2"/>
          <p:cNvSpPr txBox="1">
            <a:spLocks noChangeArrowheads="1"/>
          </p:cNvSpPr>
          <p:nvPr/>
        </p:nvSpPr>
        <p:spPr bwMode="auto">
          <a:xfrm>
            <a:off x="2538477" y="302417"/>
            <a:ext cx="7817341" cy="108029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a:spAutoFit/>
          </a:bodyPr>
          <a:lstStyle/>
          <a:p>
            <a:pPr algn="ctr">
              <a:lnSpc>
                <a:spcPct val="107000"/>
              </a:lnSpc>
            </a:pPr>
            <a:r>
              <a:rPr lang="nl-NL" sz="2000" dirty="0">
                <a:ea typeface="Calibri" panose="020F0502020204030204" pitchFamily="34" charset="0"/>
                <a:cs typeface="Times New Roman" panose="02020603050405020304" pitchFamily="18" charset="0"/>
              </a:rPr>
              <a:t>Eligible care home units: Screening for potential residents: Cognitive impairments (MMSE &lt;26 and CDR ≥0.5); depressive symptoms (MADRS &gt;8); exclusion: Schizophrenia, parkinson, deafness, receives already MT</a:t>
            </a:r>
          </a:p>
        </p:txBody>
      </p:sp>
      <p:cxnSp>
        <p:nvCxnSpPr>
          <p:cNvPr id="32" name="Straight Arrow Connector 31"/>
          <p:cNvCxnSpPr/>
          <p:nvPr/>
        </p:nvCxnSpPr>
        <p:spPr>
          <a:xfrm flipH="1">
            <a:off x="2951018" y="2230582"/>
            <a:ext cx="3254198" cy="50023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0" name="Text Box 2"/>
          <p:cNvSpPr txBox="1">
            <a:spLocks noChangeArrowheads="1"/>
          </p:cNvSpPr>
          <p:nvPr/>
        </p:nvSpPr>
        <p:spPr bwMode="auto">
          <a:xfrm>
            <a:off x="927099" y="1619114"/>
            <a:ext cx="10426701" cy="75097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a:spAutoFit/>
          </a:bodyPr>
          <a:lstStyle/>
          <a:p>
            <a:pPr algn="ctr">
              <a:lnSpc>
                <a:spcPct val="107000"/>
              </a:lnSpc>
            </a:pPr>
            <a:r>
              <a:rPr lang="nl-NL" sz="2000" dirty="0">
                <a:ea typeface="Calibri" panose="020F0502020204030204" pitchFamily="34" charset="0"/>
                <a:cs typeface="Times New Roman" panose="02020603050405020304" pitchFamily="18" charset="0"/>
              </a:rPr>
              <a:t>10 </a:t>
            </a:r>
            <a:r>
              <a:rPr lang="nl-NL" sz="2000" dirty="0" err="1">
                <a:ea typeface="Calibri" panose="020F0502020204030204" pitchFamily="34" charset="0"/>
                <a:cs typeface="Times New Roman" panose="02020603050405020304" pitchFamily="18" charset="0"/>
              </a:rPr>
              <a:t>eligible</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residents</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expected</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then</a:t>
            </a:r>
            <a:r>
              <a:rPr lang="nl-NL" sz="2000" dirty="0">
                <a:ea typeface="Calibri" panose="020F0502020204030204" pitchFamily="34" charset="0"/>
                <a:cs typeface="Times New Roman" panose="02020603050405020304" pitchFamily="18" charset="0"/>
              </a:rPr>
              <a:t> </a:t>
            </a:r>
            <a:r>
              <a:rPr lang="nl-NL" sz="2000" dirty="0" err="1">
                <a:ea typeface="Calibri" panose="020F0502020204030204" pitchFamily="34" charset="0"/>
                <a:cs typeface="Times New Roman" panose="02020603050405020304" pitchFamily="18" charset="0"/>
              </a:rPr>
              <a:t>clinical</a:t>
            </a:r>
            <a:r>
              <a:rPr lang="nl-NL" sz="2000" dirty="0">
                <a:ea typeface="Calibri" panose="020F0502020204030204" pitchFamily="34" charset="0"/>
                <a:cs typeface="Times New Roman" panose="02020603050405020304" pitchFamily="18" charset="0"/>
              </a:rPr>
              <a:t> ICD-10 </a:t>
            </a:r>
            <a:r>
              <a:rPr lang="nl-NL" sz="2000" dirty="0" err="1">
                <a:ea typeface="Calibri" panose="020F0502020204030204" pitchFamily="34" charset="0"/>
                <a:cs typeface="Times New Roman" panose="02020603050405020304" pitchFamily="18" charset="0"/>
              </a:rPr>
              <a:t>diagnostic</a:t>
            </a:r>
            <a:r>
              <a:rPr lang="nl-NL" sz="2000" dirty="0">
                <a:ea typeface="Calibri" panose="020F0502020204030204" pitchFamily="34" charset="0"/>
                <a:cs typeface="Times New Roman" panose="02020603050405020304" pitchFamily="18" charset="0"/>
              </a:rPr>
              <a:t> assessment; </a:t>
            </a:r>
            <a:r>
              <a:rPr lang="nl-NL" sz="2000" dirty="0" err="1">
                <a:ea typeface="Calibri" panose="020F0502020204030204" pitchFamily="34" charset="0"/>
                <a:cs typeface="Times New Roman" panose="02020603050405020304" pitchFamily="18" charset="0"/>
              </a:rPr>
              <a:t>month</a:t>
            </a:r>
            <a:r>
              <a:rPr lang="nl-NL" sz="2000" dirty="0">
                <a:ea typeface="Calibri" panose="020F0502020204030204" pitchFamily="34" charset="0"/>
                <a:cs typeface="Times New Roman" panose="02020603050405020304" pitchFamily="18" charset="0"/>
              </a:rPr>
              <a:t> 0 data </a:t>
            </a:r>
            <a:r>
              <a:rPr lang="nl-NL" sz="2000" dirty="0" err="1">
                <a:ea typeface="Calibri" panose="020F0502020204030204" pitchFamily="34" charset="0"/>
                <a:cs typeface="Times New Roman" panose="02020603050405020304" pitchFamily="18" charset="0"/>
              </a:rPr>
              <a:t>collection</a:t>
            </a:r>
            <a:r>
              <a:rPr lang="nl-NL" sz="2000" dirty="0">
                <a:ea typeface="Calibri" panose="020F0502020204030204" pitchFamily="34" charset="0"/>
                <a:cs typeface="Times New Roman" panose="02020603050405020304" pitchFamily="18" charset="0"/>
              </a:rPr>
              <a:t>, cluster </a:t>
            </a:r>
            <a:r>
              <a:rPr lang="nl-NL" sz="2000" dirty="0" err="1">
                <a:ea typeface="Calibri" panose="020F0502020204030204" pitchFamily="34" charset="0"/>
                <a:cs typeface="Times New Roman" panose="02020603050405020304" pitchFamily="18" charset="0"/>
              </a:rPr>
              <a:t>randomization</a:t>
            </a:r>
            <a:r>
              <a:rPr lang="nl-NL" sz="2000" dirty="0">
                <a:ea typeface="Calibri" panose="020F0502020204030204" pitchFamily="34" charset="0"/>
                <a:cs typeface="Times New Roman" panose="02020603050405020304" pitchFamily="18" charset="0"/>
              </a:rPr>
              <a:t> </a:t>
            </a:r>
          </a:p>
        </p:txBody>
      </p:sp>
      <p:sp>
        <p:nvSpPr>
          <p:cNvPr id="21" name="Text Box 2"/>
          <p:cNvSpPr txBox="1">
            <a:spLocks noChangeArrowheads="1"/>
          </p:cNvSpPr>
          <p:nvPr/>
        </p:nvSpPr>
        <p:spPr bwMode="auto">
          <a:xfrm>
            <a:off x="3525319" y="3887715"/>
            <a:ext cx="6083030" cy="108029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rot="0" vert="horz" wrap="square" lIns="91440" tIns="45720" rIns="91440" bIns="45720" anchor="t" anchorCtr="0">
            <a:spAutoFit/>
          </a:bodyPr>
          <a:lstStyle/>
          <a:p>
            <a:pPr>
              <a:lnSpc>
                <a:spcPct val="107000"/>
              </a:lnSpc>
            </a:pPr>
            <a:r>
              <a:rPr lang="nl-NL" sz="2000" dirty="0" err="1">
                <a:ea typeface="Calibri" panose="020F0502020204030204" pitchFamily="34" charset="0"/>
                <a:cs typeface="Times New Roman" panose="02020603050405020304" pitchFamily="18" charset="0"/>
              </a:rPr>
              <a:t>Month</a:t>
            </a:r>
            <a:r>
              <a:rPr lang="nl-NL" sz="2000" dirty="0">
                <a:ea typeface="Calibri" panose="020F0502020204030204" pitchFamily="34" charset="0"/>
                <a:cs typeface="Times New Roman" panose="02020603050405020304" pitchFamily="18" charset="0"/>
              </a:rPr>
              <a:t> 1-3: GMT , RCS 2x/week 45 min</a:t>
            </a:r>
          </a:p>
          <a:p>
            <a:pPr>
              <a:lnSpc>
                <a:spcPct val="107000"/>
              </a:lnSpc>
            </a:pPr>
            <a:r>
              <a:rPr lang="nl-NL" sz="2000" dirty="0" err="1">
                <a:ea typeface="Calibri" panose="020F0502020204030204" pitchFamily="34" charset="0"/>
                <a:cs typeface="Times New Roman" panose="02020603050405020304" pitchFamily="18" charset="0"/>
              </a:rPr>
              <a:t>Month</a:t>
            </a:r>
            <a:r>
              <a:rPr lang="nl-NL" sz="2000" dirty="0">
                <a:ea typeface="Calibri" panose="020F0502020204030204" pitchFamily="34" charset="0"/>
                <a:cs typeface="Times New Roman" panose="02020603050405020304" pitchFamily="18" charset="0"/>
              </a:rPr>
              <a:t> 4-6: GMT , RCS 1x/week 45 min</a:t>
            </a:r>
          </a:p>
          <a:p>
            <a:pPr>
              <a:lnSpc>
                <a:spcPct val="107000"/>
              </a:lnSpc>
            </a:pPr>
            <a:r>
              <a:rPr lang="nl-NL" sz="2000" dirty="0" err="1">
                <a:ea typeface="Calibri" panose="020F0502020204030204" pitchFamily="34" charset="0"/>
                <a:cs typeface="Times New Roman" panose="02020603050405020304" pitchFamily="18" charset="0"/>
              </a:rPr>
              <a:t>Month</a:t>
            </a:r>
            <a:r>
              <a:rPr lang="nl-NL" sz="2000" dirty="0">
                <a:ea typeface="Calibri" panose="020F0502020204030204" pitchFamily="34" charset="0"/>
                <a:cs typeface="Times New Roman" panose="02020603050405020304" pitchFamily="18" charset="0"/>
              </a:rPr>
              <a:t> 6-12: Standard care (extension of GMT </a:t>
            </a:r>
            <a:r>
              <a:rPr lang="nl-NL" sz="2000" dirty="0" err="1">
                <a:ea typeface="Calibri" panose="020F0502020204030204" pitchFamily="34" charset="0"/>
                <a:cs typeface="Times New Roman" panose="02020603050405020304" pitchFamily="18" charset="0"/>
              </a:rPr>
              <a:t>allowed</a:t>
            </a:r>
            <a:r>
              <a:rPr lang="nl-NL" sz="20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998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15000" cy="1325563"/>
          </a:xfrm>
        </p:spPr>
        <p:txBody>
          <a:bodyPr/>
          <a:lstStyle/>
          <a:p>
            <a:r>
              <a:rPr lang="nl-NL" dirty="0" err="1"/>
              <a:t>Encountered</a:t>
            </a:r>
            <a:r>
              <a:rPr lang="nl-NL" dirty="0"/>
              <a:t> </a:t>
            </a:r>
            <a:r>
              <a:rPr lang="nl-NL" dirty="0" err="1"/>
              <a:t>challenges</a:t>
            </a:r>
            <a:endParaRPr lang="nl-NL"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0800" y="6140273"/>
            <a:ext cx="12293600" cy="303277"/>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040" y="213486"/>
            <a:ext cx="1377699" cy="303277"/>
          </a:xfrm>
          <a:prstGeom prst="rect">
            <a:avLst/>
          </a:prstGeom>
        </p:spPr>
      </p:pic>
      <p:sp>
        <p:nvSpPr>
          <p:cNvPr id="7" name="Date Placeholder 6"/>
          <p:cNvSpPr>
            <a:spLocks noGrp="1"/>
          </p:cNvSpPr>
          <p:nvPr>
            <p:ph type="dt" sz="half" idx="10"/>
          </p:nvPr>
        </p:nvSpPr>
        <p:spPr/>
        <p:txBody>
          <a:bodyPr/>
          <a:lstStyle/>
          <a:p>
            <a:fld id="{859AAB8A-70C6-4345-AEA6-C9D4B2E9F9E1}" type="datetime1">
              <a:rPr lang="nl-NL" smtClean="0"/>
              <a:t>26-4-2022</a:t>
            </a:fld>
            <a:endParaRPr lang="nl-NL"/>
          </a:p>
        </p:txBody>
      </p:sp>
      <p:sp>
        <p:nvSpPr>
          <p:cNvPr id="8" name="Footer Placeholder 7"/>
          <p:cNvSpPr>
            <a:spLocks noGrp="1"/>
          </p:cNvSpPr>
          <p:nvPr>
            <p:ph type="ftr" sz="quarter" idx="11"/>
          </p:nvPr>
        </p:nvSpPr>
        <p:spPr/>
        <p:txBody>
          <a:bodyPr/>
          <a:lstStyle/>
          <a:p>
            <a:r>
              <a:rPr lang="nl-NL"/>
              <a:t>https://www.middel-project.eu/</a:t>
            </a:r>
          </a:p>
        </p:txBody>
      </p:sp>
      <p:sp>
        <p:nvSpPr>
          <p:cNvPr id="9" name="Slide Number Placeholder 8"/>
          <p:cNvSpPr>
            <a:spLocks noGrp="1"/>
          </p:cNvSpPr>
          <p:nvPr>
            <p:ph type="sldNum" sz="quarter" idx="12"/>
          </p:nvPr>
        </p:nvSpPr>
        <p:spPr/>
        <p:txBody>
          <a:bodyPr/>
          <a:lstStyle/>
          <a:p>
            <a:fld id="{1B239A73-D676-4A8C-A9E1-410B0816BD4D}" type="slidenum">
              <a:rPr lang="nl-NL" smtClean="0"/>
              <a:t>6</a:t>
            </a:fld>
            <a:endParaRPr lang="nl-NL"/>
          </a:p>
        </p:txBody>
      </p:sp>
      <p:sp>
        <p:nvSpPr>
          <p:cNvPr id="10" name="Rectangle 9"/>
          <p:cNvSpPr/>
          <p:nvPr/>
        </p:nvSpPr>
        <p:spPr>
          <a:xfrm>
            <a:off x="942956" y="1690688"/>
            <a:ext cx="11414028" cy="1200329"/>
          </a:xfrm>
          <a:prstGeom prst="rect">
            <a:avLst/>
          </a:prstGeom>
        </p:spPr>
        <p:txBody>
          <a:bodyPr wrap="square">
            <a:spAutoFit/>
          </a:bodyPr>
          <a:lstStyle/>
          <a:p>
            <a:endParaRPr lang="nl-NL" sz="2400" dirty="0">
              <a:latin typeface="+mj-lt"/>
            </a:endParaRPr>
          </a:p>
          <a:p>
            <a:pPr lvl="1"/>
            <a:endParaRPr lang="en-US" sz="2400" dirty="0">
              <a:latin typeface="+mj-lt"/>
            </a:endParaRPr>
          </a:p>
          <a:p>
            <a:pPr marL="800100" lvl="1" indent="-342900">
              <a:buBlip>
                <a:blip r:embed="rId5"/>
              </a:buBlip>
            </a:pPr>
            <a:endParaRPr lang="en-US" sz="2400" dirty="0">
              <a:latin typeface="+mj-lt"/>
            </a:endParaRPr>
          </a:p>
        </p:txBody>
      </p:sp>
      <p:sp>
        <p:nvSpPr>
          <p:cNvPr id="3" name="TextBox 2"/>
          <p:cNvSpPr txBox="1"/>
          <p:nvPr/>
        </p:nvSpPr>
        <p:spPr>
          <a:xfrm>
            <a:off x="1163782" y="1348569"/>
            <a:ext cx="10190018" cy="5878532"/>
          </a:xfrm>
          <a:prstGeom prst="rect">
            <a:avLst/>
          </a:prstGeom>
          <a:noFill/>
        </p:spPr>
        <p:txBody>
          <a:bodyPr wrap="square" rtlCol="0">
            <a:spAutoFit/>
          </a:bodyPr>
          <a:lstStyle/>
          <a:p>
            <a:r>
              <a:rPr lang="nl-NL" sz="2000" dirty="0" err="1">
                <a:latin typeface="+mj-lt"/>
              </a:rPr>
              <a:t>Covid</a:t>
            </a:r>
            <a:r>
              <a:rPr lang="nl-NL" sz="2000" dirty="0">
                <a:latin typeface="+mj-lt"/>
              </a:rPr>
              <a:t> </a:t>
            </a:r>
            <a:r>
              <a:rPr lang="nl-NL" sz="2000" dirty="0" err="1">
                <a:latin typeface="+mj-lt"/>
              </a:rPr>
              <a:t>related</a:t>
            </a:r>
            <a:r>
              <a:rPr lang="nl-NL" sz="2000" dirty="0">
                <a:latin typeface="+mj-lt"/>
              </a:rPr>
              <a:t>: </a:t>
            </a:r>
          </a:p>
          <a:p>
            <a:pPr marL="285750" indent="-285750">
              <a:buFontTx/>
              <a:buChar char="-"/>
            </a:pPr>
            <a:r>
              <a:rPr lang="nl-NL" dirty="0">
                <a:latin typeface="+mj-lt"/>
              </a:rPr>
              <a:t>Wards are </a:t>
            </a:r>
            <a:r>
              <a:rPr lang="nl-NL" dirty="0" err="1">
                <a:latin typeface="+mj-lt"/>
              </a:rPr>
              <a:t>not</a:t>
            </a:r>
            <a:r>
              <a:rPr lang="nl-NL" dirty="0">
                <a:latin typeface="+mj-lt"/>
              </a:rPr>
              <a:t> </a:t>
            </a:r>
            <a:r>
              <a:rPr lang="nl-NL" dirty="0" err="1">
                <a:latin typeface="+mj-lt"/>
              </a:rPr>
              <a:t>allowed</a:t>
            </a:r>
            <a:r>
              <a:rPr lang="nl-NL" dirty="0">
                <a:latin typeface="+mj-lt"/>
              </a:rPr>
              <a:t> </a:t>
            </a:r>
            <a:r>
              <a:rPr lang="nl-NL" dirty="0" err="1">
                <a:latin typeface="+mj-lt"/>
              </a:rPr>
              <a:t>to</a:t>
            </a:r>
            <a:r>
              <a:rPr lang="nl-NL" dirty="0">
                <a:latin typeface="+mj-lt"/>
              </a:rPr>
              <a:t> mix</a:t>
            </a:r>
          </a:p>
          <a:p>
            <a:pPr marL="285750" indent="-285750">
              <a:buFontTx/>
              <a:buChar char="-"/>
            </a:pPr>
            <a:r>
              <a:rPr lang="nl-NL" dirty="0">
                <a:latin typeface="+mj-lt"/>
              </a:rPr>
              <a:t>Singing prohibited</a:t>
            </a:r>
          </a:p>
          <a:p>
            <a:pPr marL="285750" indent="-285750">
              <a:buFontTx/>
              <a:buChar char="-"/>
            </a:pPr>
            <a:r>
              <a:rPr lang="nl-NL" dirty="0">
                <a:latin typeface="+mj-lt"/>
              </a:rPr>
              <a:t>Group </a:t>
            </a:r>
            <a:r>
              <a:rPr lang="nl-NL" dirty="0" err="1">
                <a:latin typeface="+mj-lt"/>
              </a:rPr>
              <a:t>size</a:t>
            </a:r>
            <a:r>
              <a:rPr lang="nl-NL" dirty="0">
                <a:latin typeface="+mj-lt"/>
              </a:rPr>
              <a:t> </a:t>
            </a:r>
            <a:r>
              <a:rPr lang="nl-NL" dirty="0" err="1">
                <a:latin typeface="+mj-lt"/>
              </a:rPr>
              <a:t>limited</a:t>
            </a:r>
            <a:endParaRPr lang="nl-NL" dirty="0">
              <a:latin typeface="+mj-lt"/>
            </a:endParaRPr>
          </a:p>
          <a:p>
            <a:pPr marL="285750" indent="-285750">
              <a:buFontTx/>
              <a:buChar char="-"/>
            </a:pPr>
            <a:r>
              <a:rPr lang="nl-NL" dirty="0">
                <a:latin typeface="+mj-lt"/>
              </a:rPr>
              <a:t>Timeline </a:t>
            </a:r>
            <a:r>
              <a:rPr lang="nl-NL" dirty="0" err="1">
                <a:latin typeface="+mj-lt"/>
              </a:rPr>
              <a:t>delays</a:t>
            </a:r>
            <a:r>
              <a:rPr lang="nl-NL" dirty="0">
                <a:latin typeface="+mj-lt"/>
              </a:rPr>
              <a:t> (</a:t>
            </a:r>
            <a:r>
              <a:rPr lang="nl-NL" dirty="0" err="1">
                <a:latin typeface="+mj-lt"/>
              </a:rPr>
              <a:t>nursing</a:t>
            </a:r>
            <a:r>
              <a:rPr lang="nl-NL" dirty="0">
                <a:latin typeface="+mj-lt"/>
              </a:rPr>
              <a:t> homes do </a:t>
            </a:r>
            <a:r>
              <a:rPr lang="nl-NL" dirty="0" err="1">
                <a:latin typeface="+mj-lt"/>
              </a:rPr>
              <a:t>not</a:t>
            </a:r>
            <a:r>
              <a:rPr lang="nl-NL" dirty="0">
                <a:latin typeface="+mj-lt"/>
              </a:rPr>
              <a:t> want </a:t>
            </a:r>
            <a:r>
              <a:rPr lang="nl-NL" dirty="0" err="1">
                <a:latin typeface="+mj-lt"/>
              </a:rPr>
              <a:t>to</a:t>
            </a:r>
            <a:r>
              <a:rPr lang="nl-NL" dirty="0">
                <a:latin typeface="+mj-lt"/>
              </a:rPr>
              <a:t> start </a:t>
            </a:r>
            <a:r>
              <a:rPr lang="nl-NL" dirty="0" err="1">
                <a:latin typeface="+mj-lt"/>
              </a:rPr>
              <a:t>during</a:t>
            </a:r>
            <a:r>
              <a:rPr lang="nl-NL" dirty="0">
                <a:latin typeface="+mj-lt"/>
              </a:rPr>
              <a:t> </a:t>
            </a:r>
            <a:r>
              <a:rPr lang="nl-NL" dirty="0" err="1">
                <a:latin typeface="+mj-lt"/>
              </a:rPr>
              <a:t>pandemic</a:t>
            </a:r>
            <a:r>
              <a:rPr lang="nl-NL" dirty="0">
                <a:latin typeface="+mj-lt"/>
              </a:rPr>
              <a:t>)</a:t>
            </a:r>
          </a:p>
          <a:p>
            <a:endParaRPr lang="nl-NL" sz="2000" dirty="0">
              <a:latin typeface="+mj-lt"/>
            </a:endParaRPr>
          </a:p>
          <a:p>
            <a:r>
              <a:rPr lang="nl-NL" sz="2000" dirty="0">
                <a:latin typeface="+mj-lt"/>
              </a:rPr>
              <a:t>Music </a:t>
            </a:r>
            <a:r>
              <a:rPr lang="nl-NL" sz="2000" dirty="0" err="1">
                <a:latin typeface="+mj-lt"/>
              </a:rPr>
              <a:t>interventions</a:t>
            </a:r>
            <a:r>
              <a:rPr lang="nl-NL" sz="2000" dirty="0">
                <a:latin typeface="+mj-lt"/>
              </a:rPr>
              <a:t>:</a:t>
            </a:r>
          </a:p>
          <a:p>
            <a:pPr marL="285750" indent="-285750">
              <a:buFontTx/>
              <a:buChar char="-"/>
            </a:pPr>
            <a:r>
              <a:rPr lang="nl-NL" dirty="0" err="1">
                <a:latin typeface="+mj-lt"/>
              </a:rPr>
              <a:t>Getting</a:t>
            </a:r>
            <a:r>
              <a:rPr lang="nl-NL" dirty="0">
                <a:latin typeface="+mj-lt"/>
              </a:rPr>
              <a:t> </a:t>
            </a:r>
            <a:r>
              <a:rPr lang="nl-NL" dirty="0" err="1">
                <a:latin typeface="+mj-lt"/>
              </a:rPr>
              <a:t>the</a:t>
            </a:r>
            <a:r>
              <a:rPr lang="nl-NL" dirty="0">
                <a:latin typeface="+mj-lt"/>
              </a:rPr>
              <a:t> right </a:t>
            </a:r>
            <a:r>
              <a:rPr lang="nl-NL" dirty="0" err="1">
                <a:latin typeface="+mj-lt"/>
              </a:rPr>
              <a:t>residents</a:t>
            </a:r>
            <a:r>
              <a:rPr lang="nl-NL" dirty="0">
                <a:latin typeface="+mj-lt"/>
              </a:rPr>
              <a:t> </a:t>
            </a:r>
            <a:r>
              <a:rPr lang="nl-NL" dirty="0" err="1">
                <a:latin typeface="+mj-lt"/>
              </a:rPr>
              <a:t>to</a:t>
            </a:r>
            <a:r>
              <a:rPr lang="nl-NL" dirty="0">
                <a:latin typeface="+mj-lt"/>
              </a:rPr>
              <a:t> </a:t>
            </a:r>
            <a:r>
              <a:rPr lang="nl-NL" dirty="0" err="1">
                <a:latin typeface="+mj-lt"/>
              </a:rPr>
              <a:t>the</a:t>
            </a:r>
            <a:r>
              <a:rPr lang="nl-NL" dirty="0">
                <a:latin typeface="+mj-lt"/>
              </a:rPr>
              <a:t> </a:t>
            </a:r>
            <a:r>
              <a:rPr lang="nl-NL" dirty="0" err="1">
                <a:latin typeface="+mj-lt"/>
              </a:rPr>
              <a:t>sessions</a:t>
            </a:r>
            <a:endParaRPr lang="nl-NL" dirty="0">
              <a:latin typeface="+mj-lt"/>
            </a:endParaRPr>
          </a:p>
          <a:p>
            <a:pPr marL="285750" indent="-285750">
              <a:buFontTx/>
              <a:buChar char="-"/>
            </a:pPr>
            <a:r>
              <a:rPr lang="nl-NL" dirty="0">
                <a:latin typeface="+mj-lt"/>
              </a:rPr>
              <a:t>Prioritizing music sessions (vs. physician and familiy visits…)</a:t>
            </a:r>
          </a:p>
          <a:p>
            <a:endParaRPr lang="nl-NL" sz="2000" dirty="0">
              <a:latin typeface="+mj-lt"/>
            </a:endParaRPr>
          </a:p>
          <a:p>
            <a:r>
              <a:rPr lang="nl-NL" sz="2000" dirty="0">
                <a:latin typeface="+mj-lt"/>
              </a:rPr>
              <a:t>Assessments:</a:t>
            </a:r>
          </a:p>
          <a:p>
            <a:pPr marL="285750" indent="-285750">
              <a:buFontTx/>
              <a:buChar char="-"/>
            </a:pPr>
            <a:r>
              <a:rPr lang="nl-NL" dirty="0">
                <a:latin typeface="+mj-lt"/>
              </a:rPr>
              <a:t>Time </a:t>
            </a:r>
            <a:r>
              <a:rPr lang="nl-NL" dirty="0" err="1">
                <a:latin typeface="+mj-lt"/>
              </a:rPr>
              <a:t>consuming</a:t>
            </a:r>
            <a:r>
              <a:rPr lang="nl-NL" dirty="0">
                <a:latin typeface="+mj-lt"/>
              </a:rPr>
              <a:t>/ </a:t>
            </a:r>
            <a:r>
              <a:rPr lang="nl-NL" dirty="0" err="1">
                <a:latin typeface="+mj-lt"/>
              </a:rPr>
              <a:t>staff</a:t>
            </a:r>
            <a:r>
              <a:rPr lang="nl-NL" dirty="0">
                <a:latin typeface="+mj-lt"/>
              </a:rPr>
              <a:t> </a:t>
            </a:r>
            <a:r>
              <a:rPr lang="nl-NL" dirty="0" err="1">
                <a:latin typeface="+mj-lt"/>
              </a:rPr>
              <a:t>burden</a:t>
            </a:r>
            <a:endParaRPr lang="nl-NL" dirty="0">
              <a:latin typeface="+mj-lt"/>
            </a:endParaRPr>
          </a:p>
          <a:p>
            <a:pPr marL="285750" indent="-285750">
              <a:buFontTx/>
              <a:buChar char="-"/>
            </a:pPr>
            <a:r>
              <a:rPr lang="nl-NL" dirty="0">
                <a:latin typeface="+mj-lt"/>
              </a:rPr>
              <a:t>Video </a:t>
            </a:r>
            <a:r>
              <a:rPr lang="nl-NL" dirty="0" err="1">
                <a:latin typeface="+mj-lt"/>
              </a:rPr>
              <a:t>recordings</a:t>
            </a:r>
            <a:r>
              <a:rPr lang="nl-NL" dirty="0">
                <a:latin typeface="+mj-lt"/>
              </a:rPr>
              <a:t> </a:t>
            </a:r>
            <a:r>
              <a:rPr lang="nl-NL" dirty="0" err="1">
                <a:latin typeface="+mj-lt"/>
              </a:rPr>
              <a:t>for</a:t>
            </a:r>
            <a:r>
              <a:rPr lang="nl-NL" dirty="0">
                <a:latin typeface="+mj-lt"/>
              </a:rPr>
              <a:t> </a:t>
            </a:r>
            <a:r>
              <a:rPr lang="nl-NL" dirty="0" err="1">
                <a:latin typeface="+mj-lt"/>
              </a:rPr>
              <a:t>validity</a:t>
            </a:r>
            <a:r>
              <a:rPr lang="nl-NL" dirty="0">
                <a:latin typeface="+mj-lt"/>
              </a:rPr>
              <a:t> checks are </a:t>
            </a:r>
            <a:r>
              <a:rPr lang="nl-NL" dirty="0" err="1">
                <a:latin typeface="+mj-lt"/>
              </a:rPr>
              <a:t>difficult</a:t>
            </a:r>
            <a:endParaRPr lang="nl-NL" dirty="0">
              <a:latin typeface="+mj-lt"/>
            </a:endParaRPr>
          </a:p>
          <a:p>
            <a:pPr marL="285750" indent="-285750">
              <a:buFontTx/>
              <a:buChar char="-"/>
            </a:pPr>
            <a:endParaRPr lang="nl-NL" sz="2000" dirty="0">
              <a:latin typeface="+mj-lt"/>
            </a:endParaRPr>
          </a:p>
          <a:p>
            <a:r>
              <a:rPr lang="nl-NL" sz="2000" dirty="0">
                <a:latin typeface="+mj-lt"/>
              </a:rPr>
              <a:t>Recruitment: </a:t>
            </a:r>
          </a:p>
          <a:p>
            <a:r>
              <a:rPr lang="nl-NL" sz="2000" dirty="0">
                <a:latin typeface="+mj-lt"/>
              </a:rPr>
              <a:t>- </a:t>
            </a:r>
            <a:r>
              <a:rPr lang="nl-NL" dirty="0" err="1">
                <a:latin typeface="+mj-lt"/>
              </a:rPr>
              <a:t>Fear</a:t>
            </a:r>
            <a:r>
              <a:rPr lang="nl-NL" dirty="0">
                <a:latin typeface="+mj-lt"/>
              </a:rPr>
              <a:t> of </a:t>
            </a:r>
            <a:r>
              <a:rPr lang="nl-NL" dirty="0" err="1">
                <a:latin typeface="+mj-lt"/>
              </a:rPr>
              <a:t>being</a:t>
            </a:r>
            <a:r>
              <a:rPr lang="nl-NL" dirty="0">
                <a:latin typeface="+mj-lt"/>
              </a:rPr>
              <a:t> </a:t>
            </a:r>
            <a:r>
              <a:rPr lang="nl-NL" dirty="0" err="1">
                <a:latin typeface="+mj-lt"/>
              </a:rPr>
              <a:t>randomized</a:t>
            </a:r>
            <a:r>
              <a:rPr lang="nl-NL" dirty="0">
                <a:latin typeface="+mj-lt"/>
              </a:rPr>
              <a:t> </a:t>
            </a:r>
            <a:r>
              <a:rPr lang="nl-NL" dirty="0" err="1">
                <a:latin typeface="+mj-lt"/>
              </a:rPr>
              <a:t>into</a:t>
            </a:r>
            <a:r>
              <a:rPr lang="nl-NL" dirty="0">
                <a:latin typeface="+mj-lt"/>
              </a:rPr>
              <a:t> standard care </a:t>
            </a:r>
            <a:r>
              <a:rPr lang="nl-NL" dirty="0" err="1">
                <a:latin typeface="+mj-lt"/>
              </a:rPr>
              <a:t>group</a:t>
            </a:r>
            <a:endParaRPr lang="nl-NL" dirty="0">
              <a:latin typeface="+mj-lt"/>
            </a:endParaRPr>
          </a:p>
          <a:p>
            <a:endParaRPr lang="nl-NL" dirty="0"/>
          </a:p>
          <a:p>
            <a:pPr marL="285750" indent="-285750">
              <a:buFontTx/>
              <a:buChar char="-"/>
            </a:pPr>
            <a:endParaRPr lang="nl-NL" dirty="0"/>
          </a:p>
          <a:p>
            <a:endParaRPr lang="nl-NL" dirty="0"/>
          </a:p>
          <a:p>
            <a:pPr marL="285750" indent="-285750">
              <a:buFontTx/>
              <a:buChar char="-"/>
            </a:pPr>
            <a:endParaRPr lang="nl-NL" dirty="0"/>
          </a:p>
        </p:txBody>
      </p:sp>
      <p:pic>
        <p:nvPicPr>
          <p:cNvPr id="1034" name="Picture 10" descr="https://medcitynews.com/uploads/2021/10/GettyImages-13223115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3" y="-15054263"/>
            <a:ext cx="7019925"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5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8AF73943-2614-EE44-ABB6-1C05B09E05C3}"/>
              </a:ext>
            </a:extLst>
          </p:cNvPr>
          <p:cNvSpPr>
            <a:spLocks noGrp="1"/>
          </p:cNvSpPr>
          <p:nvPr>
            <p:ph type="title"/>
          </p:nvPr>
        </p:nvSpPr>
        <p:spPr>
          <a:xfrm>
            <a:off x="838200" y="1"/>
            <a:ext cx="10515600" cy="1357619"/>
          </a:xfrm>
        </p:spPr>
        <p:txBody>
          <a:bodyPr>
            <a:normAutofit/>
          </a:bodyPr>
          <a:lstStyle/>
          <a:p>
            <a:r>
              <a:rPr lang="en-US" sz="4000" dirty="0">
                <a:solidFill>
                  <a:srgbClr val="2B2E83"/>
                </a:solidFill>
                <a:latin typeface="Source Sans Pro" panose="020B0503030403020204" pitchFamily="34" charset="0"/>
                <a:ea typeface="Source Sans Pro" panose="020B0503030403020204" pitchFamily="34" charset="0"/>
              </a:rPr>
              <a:t>MIDDEL – randomized units (Apr 2022)</a:t>
            </a:r>
          </a:p>
        </p:txBody>
      </p:sp>
      <p:graphicFrame>
        <p:nvGraphicFramePr>
          <p:cNvPr id="7" name="Diagram 6">
            <a:extLst>
              <a:ext uri="{FF2B5EF4-FFF2-40B4-BE49-F238E27FC236}">
                <a16:creationId xmlns:a16="http://schemas.microsoft.com/office/drawing/2014/main" id="{30D08E32-2803-DB44-88DC-FED9754B87D8}"/>
              </a:ext>
            </a:extLst>
          </p:cNvPr>
          <p:cNvGraphicFramePr/>
          <p:nvPr>
            <p:extLst>
              <p:ext uri="{D42A27DB-BD31-4B8C-83A1-F6EECF244321}">
                <p14:modId xmlns:p14="http://schemas.microsoft.com/office/powerpoint/2010/main" val="4004829380"/>
              </p:ext>
            </p:extLst>
          </p:nvPr>
        </p:nvGraphicFramePr>
        <p:xfrm>
          <a:off x="0" y="914400"/>
          <a:ext cx="12192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Sylinder 23">
            <a:extLst>
              <a:ext uri="{FF2B5EF4-FFF2-40B4-BE49-F238E27FC236}">
                <a16:creationId xmlns:a16="http://schemas.microsoft.com/office/drawing/2014/main" id="{56401A96-8D57-4870-B08C-3613746A60A0}"/>
              </a:ext>
            </a:extLst>
          </p:cNvPr>
          <p:cNvSpPr txBox="1"/>
          <p:nvPr/>
        </p:nvSpPr>
        <p:spPr>
          <a:xfrm>
            <a:off x="593053" y="4532942"/>
            <a:ext cx="4706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8" name="TekstSylinder 22">
            <a:extLst>
              <a:ext uri="{FF2B5EF4-FFF2-40B4-BE49-F238E27FC236}">
                <a16:creationId xmlns:a16="http://schemas.microsoft.com/office/drawing/2014/main" id="{518868A9-23FB-4511-BA87-00BB96F4BA4B}"/>
              </a:ext>
            </a:extLst>
          </p:cNvPr>
          <p:cNvSpPr txBox="1"/>
          <p:nvPr/>
        </p:nvSpPr>
        <p:spPr>
          <a:xfrm>
            <a:off x="4196206" y="4337783"/>
            <a:ext cx="300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0" name="TekstSylinder 8">
            <a:extLst>
              <a:ext uri="{FF2B5EF4-FFF2-40B4-BE49-F238E27FC236}">
                <a16:creationId xmlns:a16="http://schemas.microsoft.com/office/drawing/2014/main" id="{AEF84BD6-56C9-495A-AD8C-D4E109813371}"/>
              </a:ext>
            </a:extLst>
          </p:cNvPr>
          <p:cNvSpPr txBox="1"/>
          <p:nvPr/>
        </p:nvSpPr>
        <p:spPr>
          <a:xfrm>
            <a:off x="7081668" y="4114757"/>
            <a:ext cx="3006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cxnSp>
        <p:nvCxnSpPr>
          <p:cNvPr id="11" name="Rett linje 4">
            <a:extLst>
              <a:ext uri="{FF2B5EF4-FFF2-40B4-BE49-F238E27FC236}">
                <a16:creationId xmlns:a16="http://schemas.microsoft.com/office/drawing/2014/main" id="{F9152742-B7A9-4F24-9AD3-1D3BF9B64716}"/>
              </a:ext>
            </a:extLst>
          </p:cNvPr>
          <p:cNvCxnSpPr>
            <a:cxnSpLocks/>
          </p:cNvCxnSpPr>
          <p:nvPr/>
        </p:nvCxnSpPr>
        <p:spPr>
          <a:xfrm flipV="1">
            <a:off x="10924162" y="982493"/>
            <a:ext cx="0" cy="4464996"/>
          </a:xfrm>
          <a:prstGeom prst="line">
            <a:avLst/>
          </a:prstGeom>
          <a:ln w="76200">
            <a:solidFill>
              <a:schemeClr val="tx1"/>
            </a:solidFill>
            <a:prstDash val="sysDash"/>
          </a:ln>
        </p:spPr>
        <p:style>
          <a:lnRef idx="3">
            <a:schemeClr val="accent2"/>
          </a:lnRef>
          <a:fillRef idx="0">
            <a:schemeClr val="accent2"/>
          </a:fillRef>
          <a:effectRef idx="2">
            <a:schemeClr val="accent2"/>
          </a:effectRef>
          <a:fontRef idx="minor">
            <a:schemeClr val="tx1"/>
          </a:fontRef>
        </p:style>
      </p:cxnSp>
      <p:sp>
        <p:nvSpPr>
          <p:cNvPr id="12" name="TekstSylinder 20">
            <a:extLst>
              <a:ext uri="{FF2B5EF4-FFF2-40B4-BE49-F238E27FC236}">
                <a16:creationId xmlns:a16="http://schemas.microsoft.com/office/drawing/2014/main" id="{70A20C0C-4DE9-44D2-9DDB-D061D973C2EF}"/>
              </a:ext>
            </a:extLst>
          </p:cNvPr>
          <p:cNvSpPr txBox="1"/>
          <p:nvPr/>
        </p:nvSpPr>
        <p:spPr>
          <a:xfrm>
            <a:off x="8611139" y="4668304"/>
            <a:ext cx="229572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 months until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end of project period</a:t>
            </a:r>
          </a:p>
        </p:txBody>
      </p:sp>
    </p:spTree>
    <p:extLst>
      <p:ext uri="{BB962C8B-B14F-4D97-AF65-F5344CB8AC3E}">
        <p14:creationId xmlns:p14="http://schemas.microsoft.com/office/powerpoint/2010/main" val="12583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Lessons</a:t>
            </a:r>
            <a:r>
              <a:rPr lang="nl-NL" dirty="0"/>
              <a:t> </a:t>
            </a:r>
            <a:r>
              <a:rPr lang="nl-NL" dirty="0" err="1"/>
              <a:t>learned</a:t>
            </a:r>
            <a:r>
              <a:rPr lang="nl-NL" dirty="0"/>
              <a:t> </a:t>
            </a:r>
            <a:r>
              <a:rPr lang="nl-NL" dirty="0" err="1"/>
              <a:t>from</a:t>
            </a:r>
            <a:r>
              <a:rPr lang="nl-NL" dirty="0"/>
              <a:t> </a:t>
            </a:r>
            <a:r>
              <a:rPr lang="nl-NL" dirty="0" err="1"/>
              <a:t>working</a:t>
            </a:r>
            <a:r>
              <a:rPr lang="nl-NL" dirty="0"/>
              <a:t> </a:t>
            </a:r>
            <a:r>
              <a:rPr lang="nl-NL" dirty="0" err="1"/>
              <a:t>across</a:t>
            </a:r>
            <a:r>
              <a:rPr lang="nl-NL" dirty="0"/>
              <a:t> </a:t>
            </a:r>
            <a:r>
              <a:rPr lang="nl-NL" dirty="0" err="1"/>
              <a:t>countries</a:t>
            </a:r>
            <a:endParaRPr lang="nl-NL" dirty="0"/>
          </a:p>
        </p:txBody>
      </p:sp>
      <p:sp>
        <p:nvSpPr>
          <p:cNvPr id="3" name="Content Placeholder 2"/>
          <p:cNvSpPr>
            <a:spLocks noGrp="1"/>
          </p:cNvSpPr>
          <p:nvPr>
            <p:ph idx="1"/>
          </p:nvPr>
        </p:nvSpPr>
        <p:spPr/>
        <p:txBody>
          <a:bodyPr>
            <a:normAutofit/>
          </a:bodyPr>
          <a:lstStyle/>
          <a:p>
            <a:r>
              <a:rPr lang="nl-NL" dirty="0" err="1"/>
              <a:t>Cultural</a:t>
            </a:r>
            <a:r>
              <a:rPr lang="nl-NL" dirty="0"/>
              <a:t> </a:t>
            </a:r>
            <a:r>
              <a:rPr lang="nl-NL" dirty="0" err="1"/>
              <a:t>differences</a:t>
            </a:r>
            <a:r>
              <a:rPr lang="nl-NL" dirty="0"/>
              <a:t> in </a:t>
            </a:r>
            <a:r>
              <a:rPr lang="nl-NL" dirty="0" err="1"/>
              <a:t>how</a:t>
            </a:r>
            <a:r>
              <a:rPr lang="nl-NL" dirty="0"/>
              <a:t> care homes are set up (e.g. recruitment </a:t>
            </a:r>
            <a:r>
              <a:rPr lang="nl-NL" dirty="0" err="1"/>
              <a:t>strategies</a:t>
            </a:r>
            <a:r>
              <a:rPr lang="nl-NL" dirty="0"/>
              <a:t> </a:t>
            </a:r>
            <a:r>
              <a:rPr lang="nl-NL" dirty="0" err="1"/>
              <a:t>differ</a:t>
            </a:r>
            <a:r>
              <a:rPr lang="nl-NL" dirty="0"/>
              <a:t>)</a:t>
            </a:r>
          </a:p>
          <a:p>
            <a:r>
              <a:rPr lang="nl-NL" dirty="0"/>
              <a:t>Stage of dementia in care homes </a:t>
            </a:r>
            <a:r>
              <a:rPr lang="nl-NL" dirty="0" err="1"/>
              <a:t>differs</a:t>
            </a:r>
            <a:r>
              <a:rPr lang="nl-NL" dirty="0"/>
              <a:t> </a:t>
            </a:r>
            <a:r>
              <a:rPr lang="nl-NL" dirty="0" err="1"/>
              <a:t>between</a:t>
            </a:r>
            <a:r>
              <a:rPr lang="nl-NL" dirty="0"/>
              <a:t> </a:t>
            </a:r>
            <a:r>
              <a:rPr lang="nl-NL" dirty="0" err="1"/>
              <a:t>countries</a:t>
            </a:r>
            <a:endParaRPr lang="nl-NL" dirty="0"/>
          </a:p>
          <a:p>
            <a:r>
              <a:rPr lang="nl-NL" dirty="0" err="1"/>
              <a:t>Role</a:t>
            </a:r>
            <a:r>
              <a:rPr lang="nl-NL" dirty="0"/>
              <a:t> of </a:t>
            </a:r>
            <a:r>
              <a:rPr lang="nl-NL" dirty="0" err="1"/>
              <a:t>music</a:t>
            </a:r>
            <a:r>
              <a:rPr lang="nl-NL" dirty="0"/>
              <a:t> in different cultures (</a:t>
            </a:r>
            <a:r>
              <a:rPr lang="nl-NL" dirty="0" err="1"/>
              <a:t>to</a:t>
            </a:r>
            <a:r>
              <a:rPr lang="nl-NL" dirty="0"/>
              <a:t> </a:t>
            </a:r>
            <a:r>
              <a:rPr lang="nl-NL" dirty="0" err="1"/>
              <a:t>be</a:t>
            </a:r>
            <a:r>
              <a:rPr lang="nl-NL" dirty="0"/>
              <a:t> </a:t>
            </a:r>
            <a:r>
              <a:rPr lang="nl-NL" dirty="0" err="1"/>
              <a:t>explored</a:t>
            </a:r>
            <a:r>
              <a:rPr lang="nl-NL" dirty="0"/>
              <a:t>)</a:t>
            </a:r>
          </a:p>
          <a:p>
            <a:r>
              <a:rPr lang="nl-NL" dirty="0"/>
              <a:t>Team </a:t>
            </a:r>
            <a:r>
              <a:rPr lang="nl-NL" dirty="0" err="1"/>
              <a:t>dynamics</a:t>
            </a:r>
            <a:r>
              <a:rPr lang="nl-NL" dirty="0"/>
              <a:t> via Zoom</a:t>
            </a:r>
          </a:p>
        </p:txBody>
      </p:sp>
      <p:sp>
        <p:nvSpPr>
          <p:cNvPr id="4" name="Date Placeholder 3"/>
          <p:cNvSpPr>
            <a:spLocks noGrp="1"/>
          </p:cNvSpPr>
          <p:nvPr>
            <p:ph type="dt" sz="half" idx="10"/>
          </p:nvPr>
        </p:nvSpPr>
        <p:spPr/>
        <p:txBody>
          <a:bodyPr/>
          <a:lstStyle/>
          <a:p>
            <a:fld id="{9E970F42-F5E6-40F8-94D2-3BE707883611}"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8</a:t>
            </a:fld>
            <a:endParaRPr lang="nl-NL"/>
          </a:p>
        </p:txBody>
      </p:sp>
      <p:pic>
        <p:nvPicPr>
          <p:cNvPr id="10" name="Picture 9"/>
          <p:cNvPicPr/>
          <p:nvPr/>
        </p:nvPicPr>
        <p:blipFill rotWithShape="1">
          <a:blip r:embed="rId2"/>
          <a:srcRect l="9453" t="43667" r="10294"/>
          <a:stretch/>
        </p:blipFill>
        <p:spPr>
          <a:xfrm>
            <a:off x="5867400" y="4467069"/>
            <a:ext cx="5486400" cy="1709894"/>
          </a:xfrm>
          <a:prstGeom prst="rect">
            <a:avLst/>
          </a:prstGeom>
        </p:spPr>
      </p:pic>
    </p:spTree>
    <p:extLst>
      <p:ext uri="{BB962C8B-B14F-4D97-AF65-F5344CB8AC3E}">
        <p14:creationId xmlns:p14="http://schemas.microsoft.com/office/powerpoint/2010/main" val="196245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Dissemination</a:t>
            </a:r>
            <a:r>
              <a:rPr lang="nl-NL" dirty="0"/>
              <a:t> of </a:t>
            </a:r>
            <a:r>
              <a:rPr lang="nl-NL" dirty="0" err="1"/>
              <a:t>results</a:t>
            </a:r>
            <a:endParaRPr lang="nl-NL" dirty="0"/>
          </a:p>
        </p:txBody>
      </p:sp>
      <p:sp>
        <p:nvSpPr>
          <p:cNvPr id="3" name="Content Placeholder 2"/>
          <p:cNvSpPr>
            <a:spLocks noGrp="1"/>
          </p:cNvSpPr>
          <p:nvPr>
            <p:ph idx="1"/>
          </p:nvPr>
        </p:nvSpPr>
        <p:spPr/>
        <p:txBody>
          <a:bodyPr>
            <a:normAutofit/>
          </a:bodyPr>
          <a:lstStyle/>
          <a:p>
            <a:r>
              <a:rPr lang="en-US" sz="3000" dirty="0"/>
              <a:t>Website (</a:t>
            </a:r>
            <a:r>
              <a:rPr lang="en-US" sz="3000" dirty="0">
                <a:hlinkClick r:id="rId3"/>
              </a:rPr>
              <a:t>https://www.middel-project.eu</a:t>
            </a:r>
            <a:r>
              <a:rPr lang="en-US" sz="3000" dirty="0" smtClean="0">
                <a:hlinkClick r:id="rId3"/>
              </a:rPr>
              <a:t>/</a:t>
            </a:r>
            <a:r>
              <a:rPr lang="en-US" sz="3000" dirty="0" smtClean="0"/>
              <a:t>), social media</a:t>
            </a:r>
            <a:endParaRPr lang="nl-NL" sz="3000" dirty="0"/>
          </a:p>
          <a:p>
            <a:r>
              <a:rPr lang="nl-NL" sz="3000" dirty="0" err="1"/>
              <a:t>Scientific</a:t>
            </a:r>
            <a:r>
              <a:rPr lang="nl-NL" sz="3000" dirty="0"/>
              <a:t> </a:t>
            </a:r>
            <a:r>
              <a:rPr lang="nl-NL" sz="3000" dirty="0" err="1" smtClean="0"/>
              <a:t>publications</a:t>
            </a:r>
            <a:endParaRPr lang="nl-NL" sz="3000" dirty="0"/>
          </a:p>
          <a:p>
            <a:r>
              <a:rPr lang="en-US" sz="3000" dirty="0" smtClean="0"/>
              <a:t>National </a:t>
            </a:r>
            <a:r>
              <a:rPr lang="en-US" sz="3000" dirty="0"/>
              <a:t>project newsletters </a:t>
            </a:r>
            <a:endParaRPr lang="en-US" sz="3000" dirty="0" smtClean="0"/>
          </a:p>
          <a:p>
            <a:r>
              <a:rPr lang="en-US" sz="3000" dirty="0"/>
              <a:t>P</a:t>
            </a:r>
            <a:r>
              <a:rPr lang="en-US" sz="3000" dirty="0" smtClean="0"/>
              <a:t>roject </a:t>
            </a:r>
            <a:r>
              <a:rPr lang="en-US" sz="3000" dirty="0"/>
              <a:t>presentations to service providers </a:t>
            </a:r>
            <a:endParaRPr lang="en-US" sz="3000" dirty="0" smtClean="0"/>
          </a:p>
          <a:p>
            <a:r>
              <a:rPr lang="en-US" sz="3000" dirty="0" smtClean="0"/>
              <a:t>Conferences</a:t>
            </a:r>
          </a:p>
          <a:p>
            <a:r>
              <a:rPr lang="en-US" dirty="0" smtClean="0"/>
              <a:t>Video for care providers (developed by PPI group)</a:t>
            </a:r>
            <a:endParaRPr lang="nl-NL" dirty="0"/>
          </a:p>
        </p:txBody>
      </p:sp>
      <p:sp>
        <p:nvSpPr>
          <p:cNvPr id="4" name="Date Placeholder 3"/>
          <p:cNvSpPr>
            <a:spLocks noGrp="1"/>
          </p:cNvSpPr>
          <p:nvPr>
            <p:ph type="dt" sz="half" idx="10"/>
          </p:nvPr>
        </p:nvSpPr>
        <p:spPr/>
        <p:txBody>
          <a:bodyPr/>
          <a:lstStyle/>
          <a:p>
            <a:fld id="{9E970F42-F5E6-40F8-94D2-3BE707883611}" type="datetime1">
              <a:rPr lang="nl-NL" smtClean="0"/>
              <a:t>26-4-2022</a:t>
            </a:fld>
            <a:endParaRPr lang="nl-NL"/>
          </a:p>
        </p:txBody>
      </p:sp>
      <p:sp>
        <p:nvSpPr>
          <p:cNvPr id="5" name="Footer Placeholder 4"/>
          <p:cNvSpPr>
            <a:spLocks noGrp="1"/>
          </p:cNvSpPr>
          <p:nvPr>
            <p:ph type="ftr" sz="quarter" idx="11"/>
          </p:nvPr>
        </p:nvSpPr>
        <p:spPr/>
        <p:txBody>
          <a:bodyPr/>
          <a:lstStyle/>
          <a:p>
            <a:r>
              <a:rPr lang="nl-NL"/>
              <a:t>https://www.middel-project.eu/</a:t>
            </a:r>
          </a:p>
        </p:txBody>
      </p:sp>
      <p:sp>
        <p:nvSpPr>
          <p:cNvPr id="6" name="Slide Number Placeholder 5"/>
          <p:cNvSpPr>
            <a:spLocks noGrp="1"/>
          </p:cNvSpPr>
          <p:nvPr>
            <p:ph type="sldNum" sz="quarter" idx="12"/>
          </p:nvPr>
        </p:nvSpPr>
        <p:spPr/>
        <p:txBody>
          <a:bodyPr/>
          <a:lstStyle/>
          <a:p>
            <a:fld id="{1B239A73-D676-4A8C-A9E1-410B0816BD4D}" type="slidenum">
              <a:rPr lang="nl-NL" smtClean="0"/>
              <a:t>9</a:t>
            </a:fld>
            <a:endParaRPr lang="nl-NL"/>
          </a:p>
        </p:txBody>
      </p:sp>
    </p:spTree>
    <p:extLst>
      <p:ext uri="{BB962C8B-B14F-4D97-AF65-F5344CB8AC3E}">
        <p14:creationId xmlns:p14="http://schemas.microsoft.com/office/powerpoint/2010/main" val="2626945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3111</TotalTime>
  <Words>1409</Words>
  <Application>Microsoft Office PowerPoint</Application>
  <PresentationFormat>Widescreen</PresentationFormat>
  <Paragraphs>162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Source Sans Pro</vt:lpstr>
      <vt:lpstr>Times New Roman</vt:lpstr>
      <vt:lpstr>Office Theme</vt:lpstr>
      <vt:lpstr> </vt:lpstr>
      <vt:lpstr>Content</vt:lpstr>
      <vt:lpstr>Background</vt:lpstr>
      <vt:lpstr>Aims</vt:lpstr>
      <vt:lpstr>PowerPoint Presentation</vt:lpstr>
      <vt:lpstr>Encountered challenges</vt:lpstr>
      <vt:lpstr>MIDDEL – randomized units (Apr 2022)</vt:lpstr>
      <vt:lpstr>Lessons learned from working across countries</vt:lpstr>
      <vt:lpstr>Dissemination of results</vt:lpstr>
      <vt:lpstr>Thank you for your attention!</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intervention providers Part I: T</dc:title>
  <dc:creator>N.L. Rasing</dc:creator>
  <cp:lastModifiedBy>S.I.M. Janus</cp:lastModifiedBy>
  <cp:revision>234</cp:revision>
  <dcterms:created xsi:type="dcterms:W3CDTF">2020-11-02T14:11:44Z</dcterms:created>
  <dcterms:modified xsi:type="dcterms:W3CDTF">2022-04-26T08:33:38Z</dcterms:modified>
</cp:coreProperties>
</file>