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0" r:id="rId6"/>
    <p:sldId id="277" r:id="rId7"/>
    <p:sldId id="264" r:id="rId8"/>
    <p:sldId id="271" r:id="rId9"/>
    <p:sldId id="279" r:id="rId10"/>
    <p:sldId id="280" r:id="rId11"/>
    <p:sldId id="281" r:id="rId12"/>
    <p:sldId id="278" r:id="rId13"/>
    <p:sldId id="274" r:id="rId14"/>
    <p:sldId id="282" r:id="rId15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AF3BA-CF03-4D9A-B9F8-376A8A7AFA9D}" v="4" dt="2021-09-23T16:45:22.647"/>
    <p1510:client id="{B39721E4-5BF0-49DF-A1BC-EDDB2817C5CF}" v="40" dt="2021-09-24T10:23:18.391"/>
    <p1510:client id="{B9BA98C4-9EB1-4D6C-9FAF-F1FCB66806EB}" v="59" dt="2021-09-24T12:09:17.8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647" autoAdjust="0"/>
    <p:restoredTop sz="94660"/>
  </p:normalViewPr>
  <p:slideViewPr>
    <p:cSldViewPr>
      <p:cViewPr varScale="1">
        <p:scale>
          <a:sx n="72" d="100"/>
          <a:sy n="72" d="100"/>
        </p:scale>
        <p:origin x="762" y="39"/>
      </p:cViewPr>
      <p:guideLst>
        <p:guide orient="horz" pos="287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210" d="100"/>
          <a:sy n="210" d="100"/>
        </p:scale>
        <p:origin x="666" y="1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7084B-AD6A-45FC-AD94-B981C2D65D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D7F3189-2B9B-4BDC-886B-962D9687B8C7}">
      <dgm:prSet phldrT="[Text]"/>
      <dgm:spPr/>
      <dgm:t>
        <a:bodyPr/>
        <a:lstStyle/>
        <a:p>
          <a:r>
            <a:rPr lang="en-US" dirty="0"/>
            <a:t> Designed FOR</a:t>
          </a:r>
        </a:p>
      </dgm:t>
    </dgm:pt>
    <dgm:pt modelId="{574BB212-7D1A-4984-904F-41621B3C5AAF}" type="parTrans" cxnId="{91539DBB-1F79-40E7-A4F0-0BD44C27F70A}">
      <dgm:prSet/>
      <dgm:spPr/>
      <dgm:t>
        <a:bodyPr/>
        <a:lstStyle/>
        <a:p>
          <a:endParaRPr lang="en-US"/>
        </a:p>
      </dgm:t>
    </dgm:pt>
    <dgm:pt modelId="{07852212-D5D0-4632-8BE7-69EE907CA554}" type="sibTrans" cxnId="{91539DBB-1F79-40E7-A4F0-0BD44C27F70A}">
      <dgm:prSet/>
      <dgm:spPr/>
      <dgm:t>
        <a:bodyPr/>
        <a:lstStyle/>
        <a:p>
          <a:endParaRPr lang="en-US"/>
        </a:p>
      </dgm:t>
    </dgm:pt>
    <dgm:pt modelId="{063683A2-8E65-4E23-9DFB-9340F76F8776}">
      <dgm:prSet phldrT="[Text]"/>
      <dgm:spPr/>
      <dgm:t>
        <a:bodyPr/>
        <a:lstStyle/>
        <a:p>
          <a:r>
            <a:rPr lang="en-US" dirty="0"/>
            <a:t>- Persons with dementia</a:t>
          </a:r>
        </a:p>
        <a:p>
          <a:r>
            <a:rPr lang="en-US" dirty="0"/>
            <a:t>- Family &amp; friend care partners</a:t>
          </a:r>
        </a:p>
        <a:p>
          <a:r>
            <a:rPr lang="en-US" dirty="0"/>
            <a:t> - Health &amp; social care providers</a:t>
          </a:r>
        </a:p>
      </dgm:t>
    </dgm:pt>
    <dgm:pt modelId="{85B97C5C-9AB1-415A-8950-A5158495AEE4}" type="parTrans" cxnId="{8DC1DDB5-0A5A-40BB-BD69-731ABBBFA44D}">
      <dgm:prSet/>
      <dgm:spPr/>
      <dgm:t>
        <a:bodyPr/>
        <a:lstStyle/>
        <a:p>
          <a:endParaRPr lang="en-US"/>
        </a:p>
      </dgm:t>
    </dgm:pt>
    <dgm:pt modelId="{909AB287-FDE3-4A60-8CEC-A98188359A38}" type="sibTrans" cxnId="{8DC1DDB5-0A5A-40BB-BD69-731ABBBFA44D}">
      <dgm:prSet/>
      <dgm:spPr/>
      <dgm:t>
        <a:bodyPr/>
        <a:lstStyle/>
        <a:p>
          <a:endParaRPr lang="en-US"/>
        </a:p>
      </dgm:t>
    </dgm:pt>
    <dgm:pt modelId="{063F35BE-6D55-44DA-801B-FA4B43C143B3}">
      <dgm:prSet phldrT="[Text]"/>
      <dgm:spPr/>
      <dgm:t>
        <a:bodyPr/>
        <a:lstStyle/>
        <a:p>
          <a:r>
            <a:rPr lang="en-US" dirty="0"/>
            <a:t>Designed BY</a:t>
          </a:r>
        </a:p>
      </dgm:t>
    </dgm:pt>
    <dgm:pt modelId="{66F26317-56B8-44EA-98F6-A5468EA86FF4}" type="sibTrans" cxnId="{2BDEC94E-5BCD-4E45-9ED9-04747F21A8C4}">
      <dgm:prSet/>
      <dgm:spPr/>
      <dgm:t>
        <a:bodyPr/>
        <a:lstStyle/>
        <a:p>
          <a:endParaRPr lang="en-US"/>
        </a:p>
      </dgm:t>
    </dgm:pt>
    <dgm:pt modelId="{29149548-0414-47DE-960A-E7338304BE00}" type="parTrans" cxnId="{2BDEC94E-5BCD-4E45-9ED9-04747F21A8C4}">
      <dgm:prSet/>
      <dgm:spPr/>
      <dgm:t>
        <a:bodyPr/>
        <a:lstStyle/>
        <a:p>
          <a:endParaRPr lang="en-US"/>
        </a:p>
      </dgm:t>
    </dgm:pt>
    <dgm:pt modelId="{E382877A-FF77-422D-908A-9D5BC08E7509}" type="pres">
      <dgm:prSet presAssocID="{B9F7084B-AD6A-45FC-AD94-B981C2D65D0F}" presName="CompostProcess" presStyleCnt="0">
        <dgm:presLayoutVars>
          <dgm:dir/>
          <dgm:resizeHandles val="exact"/>
        </dgm:presLayoutVars>
      </dgm:prSet>
      <dgm:spPr/>
    </dgm:pt>
    <dgm:pt modelId="{C4306A3D-B8FA-49CE-8985-2747E78FFE39}" type="pres">
      <dgm:prSet presAssocID="{B9F7084B-AD6A-45FC-AD94-B981C2D65D0F}" presName="arrow" presStyleLbl="bgShp" presStyleIdx="0" presStyleCnt="1" custLinFactNeighborX="6841"/>
      <dgm:spPr>
        <a:solidFill>
          <a:srgbClr val="F0B332"/>
        </a:solidFill>
      </dgm:spPr>
    </dgm:pt>
    <dgm:pt modelId="{0F3364D2-2950-4B9F-982F-D44573094569}" type="pres">
      <dgm:prSet presAssocID="{B9F7084B-AD6A-45FC-AD94-B981C2D65D0F}" presName="linearProcess" presStyleCnt="0"/>
      <dgm:spPr/>
    </dgm:pt>
    <dgm:pt modelId="{556873A7-C793-4124-8529-F57D75198B7D}" type="pres">
      <dgm:prSet presAssocID="{063F35BE-6D55-44DA-801B-FA4B43C143B3}" presName="textNode" presStyleLbl="node1" presStyleIdx="0" presStyleCnt="3" custScaleX="54128" custScaleY="70784" custLinFactNeighborX="-9136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660DC-D84F-4A0B-9AC9-FFB9B0282C64}" type="pres">
      <dgm:prSet presAssocID="{66F26317-56B8-44EA-98F6-A5468EA86FF4}" presName="sibTrans" presStyleCnt="0"/>
      <dgm:spPr/>
    </dgm:pt>
    <dgm:pt modelId="{E646DFA8-0CB5-420E-BD3E-E060CF327ADC}" type="pres">
      <dgm:prSet presAssocID="{2D7F3189-2B9B-4BDC-886B-962D9687B8C7}" presName="textNode" presStyleLbl="node1" presStyleIdx="1" presStyleCnt="3" custScaleX="54542" custScaleY="76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2F53F-5D91-4455-9DA1-D1026057FC8B}" type="pres">
      <dgm:prSet presAssocID="{07852212-D5D0-4632-8BE7-69EE907CA554}" presName="sibTrans" presStyleCnt="0"/>
      <dgm:spPr/>
    </dgm:pt>
    <dgm:pt modelId="{B1E35486-5EA1-40FA-B214-5363815E02B9}" type="pres">
      <dgm:prSet presAssocID="{063683A2-8E65-4E23-9DFB-9340F76F8776}" presName="textNode" presStyleLbl="node1" presStyleIdx="2" presStyleCnt="3" custScaleX="111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826FF-1A31-4D56-9817-2A07189B2171}" type="presOf" srcId="{B9F7084B-AD6A-45FC-AD94-B981C2D65D0F}" destId="{E382877A-FF77-422D-908A-9D5BC08E7509}" srcOrd="0" destOrd="0" presId="urn:microsoft.com/office/officeart/2005/8/layout/hProcess9"/>
    <dgm:cxn modelId="{2BDEC94E-5BCD-4E45-9ED9-04747F21A8C4}" srcId="{B9F7084B-AD6A-45FC-AD94-B981C2D65D0F}" destId="{063F35BE-6D55-44DA-801B-FA4B43C143B3}" srcOrd="0" destOrd="0" parTransId="{29149548-0414-47DE-960A-E7338304BE00}" sibTransId="{66F26317-56B8-44EA-98F6-A5468EA86FF4}"/>
    <dgm:cxn modelId="{B642072D-5136-4AB1-BC73-9CE16ED86127}" type="presOf" srcId="{063683A2-8E65-4E23-9DFB-9340F76F8776}" destId="{B1E35486-5EA1-40FA-B214-5363815E02B9}" srcOrd="0" destOrd="0" presId="urn:microsoft.com/office/officeart/2005/8/layout/hProcess9"/>
    <dgm:cxn modelId="{CF8D5B3E-27CB-4B22-8F0D-601A1047F6FD}" type="presOf" srcId="{063F35BE-6D55-44DA-801B-FA4B43C143B3}" destId="{556873A7-C793-4124-8529-F57D75198B7D}" srcOrd="0" destOrd="0" presId="urn:microsoft.com/office/officeart/2005/8/layout/hProcess9"/>
    <dgm:cxn modelId="{8DC1DDB5-0A5A-40BB-BD69-731ABBBFA44D}" srcId="{B9F7084B-AD6A-45FC-AD94-B981C2D65D0F}" destId="{063683A2-8E65-4E23-9DFB-9340F76F8776}" srcOrd="2" destOrd="0" parTransId="{85B97C5C-9AB1-415A-8950-A5158495AEE4}" sibTransId="{909AB287-FDE3-4A60-8CEC-A98188359A38}"/>
    <dgm:cxn modelId="{0DEF6BB5-1E43-4C74-AF9B-D2CE7E3758D3}" type="presOf" srcId="{2D7F3189-2B9B-4BDC-886B-962D9687B8C7}" destId="{E646DFA8-0CB5-420E-BD3E-E060CF327ADC}" srcOrd="0" destOrd="0" presId="urn:microsoft.com/office/officeart/2005/8/layout/hProcess9"/>
    <dgm:cxn modelId="{91539DBB-1F79-40E7-A4F0-0BD44C27F70A}" srcId="{B9F7084B-AD6A-45FC-AD94-B981C2D65D0F}" destId="{2D7F3189-2B9B-4BDC-886B-962D9687B8C7}" srcOrd="1" destOrd="0" parTransId="{574BB212-7D1A-4984-904F-41621B3C5AAF}" sibTransId="{07852212-D5D0-4632-8BE7-69EE907CA554}"/>
    <dgm:cxn modelId="{B44C14FF-AE1F-49B1-A275-E24D63B0E8B1}" type="presParOf" srcId="{E382877A-FF77-422D-908A-9D5BC08E7509}" destId="{C4306A3D-B8FA-49CE-8985-2747E78FFE39}" srcOrd="0" destOrd="0" presId="urn:microsoft.com/office/officeart/2005/8/layout/hProcess9"/>
    <dgm:cxn modelId="{7CE1D382-CB5B-4C20-8816-BA10E28365FD}" type="presParOf" srcId="{E382877A-FF77-422D-908A-9D5BC08E7509}" destId="{0F3364D2-2950-4B9F-982F-D44573094569}" srcOrd="1" destOrd="0" presId="urn:microsoft.com/office/officeart/2005/8/layout/hProcess9"/>
    <dgm:cxn modelId="{20D1E71C-BFFF-46B2-9DBB-3DF9F06AE689}" type="presParOf" srcId="{0F3364D2-2950-4B9F-982F-D44573094569}" destId="{556873A7-C793-4124-8529-F57D75198B7D}" srcOrd="0" destOrd="0" presId="urn:microsoft.com/office/officeart/2005/8/layout/hProcess9"/>
    <dgm:cxn modelId="{F6767042-9547-4E62-83D2-DA6B0F438E56}" type="presParOf" srcId="{0F3364D2-2950-4B9F-982F-D44573094569}" destId="{41F660DC-D84F-4A0B-9AC9-FFB9B0282C64}" srcOrd="1" destOrd="0" presId="urn:microsoft.com/office/officeart/2005/8/layout/hProcess9"/>
    <dgm:cxn modelId="{A63606B8-567B-4E55-A920-A910F4590045}" type="presParOf" srcId="{0F3364D2-2950-4B9F-982F-D44573094569}" destId="{E646DFA8-0CB5-420E-BD3E-E060CF327ADC}" srcOrd="2" destOrd="0" presId="urn:microsoft.com/office/officeart/2005/8/layout/hProcess9"/>
    <dgm:cxn modelId="{86390E68-CEC6-4460-A243-B780D5A58C3E}" type="presParOf" srcId="{0F3364D2-2950-4B9F-982F-D44573094569}" destId="{7292F53F-5D91-4455-9DA1-D1026057FC8B}" srcOrd="3" destOrd="0" presId="urn:microsoft.com/office/officeart/2005/8/layout/hProcess9"/>
    <dgm:cxn modelId="{0B6B3919-527D-4326-80EC-FF7EDA0EE87E}" type="presParOf" srcId="{0F3364D2-2950-4B9F-982F-D44573094569}" destId="{B1E35486-5EA1-40FA-B214-5363815E02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06A3D-B8FA-49CE-8985-2747E78FFE39}">
      <dsp:nvSpPr>
        <dsp:cNvPr id="0" name=""/>
        <dsp:cNvSpPr/>
      </dsp:nvSpPr>
      <dsp:spPr>
        <a:xfrm>
          <a:off x="902986" y="0"/>
          <a:ext cx="5764530" cy="4234250"/>
        </a:xfrm>
        <a:prstGeom prst="rightArrow">
          <a:avLst/>
        </a:prstGeom>
        <a:solidFill>
          <a:srgbClr val="F0B3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873A7-C793-4124-8529-F57D75198B7D}">
      <dsp:nvSpPr>
        <dsp:cNvPr id="0" name=""/>
        <dsp:cNvSpPr/>
      </dsp:nvSpPr>
      <dsp:spPr>
        <a:xfrm>
          <a:off x="219641" y="1517690"/>
          <a:ext cx="1414927" cy="1198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Designed BY</a:t>
          </a:r>
        </a:p>
      </dsp:txBody>
      <dsp:txXfrm>
        <a:off x="278165" y="1576214"/>
        <a:ext cx="1297879" cy="1081820"/>
      </dsp:txXfrm>
    </dsp:sp>
    <dsp:sp modelId="{E646DFA8-0CB5-420E-BD3E-E060CF327ADC}">
      <dsp:nvSpPr>
        <dsp:cNvPr id="0" name=""/>
        <dsp:cNvSpPr/>
      </dsp:nvSpPr>
      <dsp:spPr>
        <a:xfrm>
          <a:off x="1924476" y="1467032"/>
          <a:ext cx="1425749" cy="130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Designed FOR</a:t>
          </a:r>
        </a:p>
      </dsp:txBody>
      <dsp:txXfrm>
        <a:off x="1987946" y="1530502"/>
        <a:ext cx="1298809" cy="1173245"/>
      </dsp:txXfrm>
    </dsp:sp>
    <dsp:sp modelId="{B1E35486-5EA1-40FA-B214-5363815E02B9}">
      <dsp:nvSpPr>
        <dsp:cNvPr id="0" name=""/>
        <dsp:cNvSpPr/>
      </dsp:nvSpPr>
      <dsp:spPr>
        <a:xfrm>
          <a:off x="3501723" y="1270274"/>
          <a:ext cx="2922025" cy="169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- Persons with dementia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- Family &amp; friend care partners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- Health &amp; social care providers</a:t>
          </a:r>
        </a:p>
      </dsp:txBody>
      <dsp:txXfrm>
        <a:off x="3584403" y="1352954"/>
        <a:ext cx="2756665" cy="152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0276-3AB0-423C-B76A-08922555E3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7BBBF-AF1E-44B8-B866-0088D234BB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1B010-BDC3-4354-A976-1F021BBE0E3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4C259-97A0-4977-8FB1-CADA2B5715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9E6D2-9C95-42C5-90C8-A2C6A1AE1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8446-A16D-47DE-95E4-957C68B6D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5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868A-9C55-4864-AA46-A5D56B00952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72C9A-8EE0-44C9-9269-5DA97F28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4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3DE20E5-CB0D-44A9-843B-ED54AA0AA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" b="12552"/>
          <a:stretch/>
        </p:blipFill>
        <p:spPr>
          <a:xfrm>
            <a:off x="0" y="-4128"/>
            <a:ext cx="9144000" cy="5158106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0A7FD69-42BC-426A-9035-F2C1EC519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/>
          <a:stretch/>
        </p:blipFill>
        <p:spPr>
          <a:xfrm>
            <a:off x="0" y="227108"/>
            <a:ext cx="2619761" cy="890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B59C7-53F5-460D-90CA-A0D5A83B0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75" y="1431925"/>
            <a:ext cx="3489718" cy="1002839"/>
          </a:xfrm>
        </p:spPr>
        <p:txBody>
          <a:bodyPr vert="horz" wrap="square" lIns="0" tIns="78740" rIns="0" bIns="0" rtlCol="0">
            <a:spAutoFit/>
          </a:bodyPr>
          <a:lstStyle>
            <a:lvl1pPr>
              <a:defRPr lang="en-GB" sz="3400" dirty="0">
                <a:solidFill>
                  <a:srgbClr val="FFFFFF"/>
                </a:solidFill>
                <a:ea typeface="+mn-ea"/>
              </a:defRPr>
            </a:lvl1pPr>
          </a:lstStyle>
          <a:p>
            <a:pPr marL="12700" marR="5080" lvl="0">
              <a:lnSpc>
                <a:spcPts val="36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7DE67B3-F692-49C9-A325-2CA3265C7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996320"/>
            <a:ext cx="3486150" cy="422360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1pPr>
            <a:lvl2pPr marL="0" indent="0"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2pPr>
            <a:lvl3pPr marL="0" indent="0"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3pPr>
            <a:lvl4pPr marL="0" indent="0"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4pPr>
            <a:lvl5pPr marL="0" indent="0">
              <a:buFontTx/>
              <a:buNone/>
              <a:defRPr lang="en-GB" sz="1400" kern="1200" dirty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01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A3EF7802-254B-463B-900B-B52DB91C7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6351" r="1569"/>
          <a:stretch/>
        </p:blipFill>
        <p:spPr>
          <a:xfrm>
            <a:off x="0" y="-1"/>
            <a:ext cx="9144000" cy="5149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B59C7-53F5-460D-90CA-A0D5A83B0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22375"/>
            <a:ext cx="3489718" cy="1002839"/>
          </a:xfrm>
        </p:spPr>
        <p:txBody>
          <a:bodyPr vert="horz" wrap="square" lIns="0" tIns="78740" rIns="0" bIns="0" rtlCol="0">
            <a:spAutoFit/>
          </a:bodyPr>
          <a:lstStyle>
            <a:lvl1pPr>
              <a:defRPr lang="en-GB" sz="3400" dirty="0">
                <a:solidFill>
                  <a:srgbClr val="FFFFFF"/>
                </a:solidFill>
                <a:ea typeface="+mn-ea"/>
              </a:defRPr>
            </a:lvl1pPr>
          </a:lstStyle>
          <a:p>
            <a:pPr marL="12700" marR="5080" lvl="0">
              <a:lnSpc>
                <a:spcPts val="36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7DE67B3-F692-49C9-A325-2CA3265C7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568" y="2996842"/>
            <a:ext cx="3486150" cy="42236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1pPr>
            <a:lvl2pPr marL="0" indent="0"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2pPr>
            <a:lvl3pPr marL="0" indent="0"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3pPr>
            <a:lvl4pPr marL="0" indent="0"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4pPr>
            <a:lvl5pPr marL="0" indent="0">
              <a:buFontTx/>
              <a:buNone/>
              <a:defRPr lang="en-GB" sz="1400" kern="1200" dirty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CF1E36-B7DD-4FEC-A8BF-EF1547DA3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4650" y="301625"/>
            <a:ext cx="2095500" cy="304800"/>
          </a:xfrm>
        </p:spPr>
        <p:txBody>
          <a:bodyPr>
            <a:noAutofit/>
          </a:bodyPr>
          <a:lstStyle>
            <a:lvl1pPr marL="12700" marR="5080" indent="0" algn="l" defTabSz="914400" rtl="0" eaLnBrk="1" latinLnBrk="0" hangingPunct="1">
              <a:lnSpc>
                <a:spcPts val="1400"/>
              </a:lnSpc>
              <a:spcBef>
                <a:spcPts val="180"/>
              </a:spcBef>
              <a:buFontTx/>
              <a:buNone/>
              <a:defRPr lang="en-GB" sz="1200" kern="1200" dirty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1pPr>
            <a:lvl2pPr marL="0" indent="0">
              <a:buFontTx/>
              <a:buNone/>
              <a:defRPr sz="1200">
                <a:solidFill>
                  <a:schemeClr val="accent4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accent4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4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add additional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055194-D0D9-49AF-9549-5BDB5A393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9"/>
            <a:ext cx="9144000" cy="5148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8EF2-F4C1-44DC-8CF7-667E9F1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57225"/>
            <a:ext cx="3603626" cy="777135"/>
          </a:xfrm>
        </p:spPr>
        <p:txBody>
          <a:bodyPr vert="horz" wrap="square" lIns="0" tIns="58419" rIns="0" bIns="0" rtlCol="0">
            <a:spAutoFit/>
          </a:bodyPr>
          <a:lstStyle>
            <a:lvl1pPr algn="l">
              <a:spcBef>
                <a:spcPts val="0"/>
              </a:spcBef>
              <a:defRPr lang="en-GB" sz="2600" dirty="0">
                <a:solidFill>
                  <a:srgbClr val="FFFFFF"/>
                </a:solidFill>
                <a:ea typeface="+mn-ea"/>
              </a:defRPr>
            </a:lvl1pPr>
          </a:lstStyle>
          <a:p>
            <a:pPr marL="12700" marR="5080" lvl="0">
              <a:lnSpc>
                <a:spcPts val="2800"/>
              </a:lnSpc>
              <a:spcBef>
                <a:spcPts val="459"/>
              </a:spcBef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3DA2F-6B1C-4BB2-A5F5-57910DBC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2382109"/>
            <a:ext cx="3603626" cy="1127125"/>
          </a:xfrm>
        </p:spPr>
        <p:txBody>
          <a:bodyPr>
            <a:normAutofit/>
          </a:bodyPr>
          <a:lstStyle>
            <a:lvl1pPr marL="12700" marR="508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77D629-A1C8-45FC-A151-51FCBE327E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433"/>
            <a:ext cx="2020828" cy="652273"/>
          </a:xfrm>
          <a:prstGeom prst="rect">
            <a:avLst/>
          </a:prstGeom>
        </p:spPr>
      </p:pic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B79F75C8-159C-469B-A44F-3BBF81207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03712" y="272161"/>
            <a:ext cx="4572000" cy="45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GB" dirty="0"/>
            </a:lvl1pPr>
          </a:lstStyle>
          <a:p>
            <a:pPr marL="177800" lvl="0" indent="-177800" algn="ctr"/>
            <a:r>
              <a:rPr lang="en-US" dirty="0"/>
              <a:t>Click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5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055194-D0D9-49AF-9549-5BDB5A393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9"/>
            <a:ext cx="9144000" cy="5148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8EF2-F4C1-44DC-8CF7-667E9F1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57225"/>
            <a:ext cx="3603626" cy="777135"/>
          </a:xfrm>
        </p:spPr>
        <p:txBody>
          <a:bodyPr vert="horz" wrap="square" lIns="0" tIns="58419" rIns="0" bIns="0" rtlCol="0">
            <a:spAutoFit/>
          </a:bodyPr>
          <a:lstStyle>
            <a:lvl1pPr algn="l">
              <a:spcBef>
                <a:spcPts val="0"/>
              </a:spcBef>
              <a:defRPr lang="en-GB" sz="2600" dirty="0">
                <a:solidFill>
                  <a:srgbClr val="FFFFFF"/>
                </a:solidFill>
                <a:ea typeface="+mn-ea"/>
              </a:defRPr>
            </a:lvl1pPr>
          </a:lstStyle>
          <a:p>
            <a:pPr marL="12700" marR="5080" lvl="0">
              <a:lnSpc>
                <a:spcPts val="2800"/>
              </a:lnSpc>
              <a:spcBef>
                <a:spcPts val="459"/>
              </a:spcBef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3DA2F-6B1C-4BB2-A5F5-57910DBC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2382109"/>
            <a:ext cx="3603626" cy="1127125"/>
          </a:xfrm>
        </p:spPr>
        <p:txBody>
          <a:bodyPr>
            <a:normAutofit/>
          </a:bodyPr>
          <a:lstStyle>
            <a:lvl1pPr marL="12700" marR="508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77D629-A1C8-45FC-A151-51FCBE327E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433"/>
            <a:ext cx="202082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9CC3-E039-46A9-99FC-70BF6F67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8E16-4AA4-4660-8FF0-5832CA7C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A55567-284D-4F83-A676-5D41A1147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675" y="4943253"/>
            <a:ext cx="1482725" cy="10341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78A830F3-7104-4B30-99A1-30A2F7FE6415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0E346A-8A8B-4719-BE92-DE28A5A50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4943253"/>
            <a:ext cx="3390900" cy="103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101263-BC78-4D12-A1EE-3F93488C1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700" y="4943253"/>
            <a:ext cx="2057400" cy="103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51BC01-A84D-4CCF-B0E3-A179F9AD8F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8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9CC3-E039-46A9-99FC-70BF6F67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372675"/>
            <a:ext cx="5791200" cy="276999"/>
          </a:xfrm>
        </p:spPr>
        <p:txBody>
          <a:bodyPr wrap="square" lIns="0" tIns="0" rIns="0" bIns="0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8E16-4AA4-4660-8FF0-5832CA7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727"/>
            <a:ext cx="579120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C74A129-9A7F-4F94-BD60-E34AB9E8B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675" y="4943253"/>
            <a:ext cx="1482725" cy="10341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78A830F3-7104-4B30-99A1-30A2F7FE6415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DC4BCB-F9C9-42C7-9693-C9ACA263D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4943253"/>
            <a:ext cx="3390900" cy="103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0224371-F412-4124-A3FF-B15C8AF2F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700" y="4943253"/>
            <a:ext cx="2057400" cy="103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51BC01-A84D-4CCF-B0E3-A179F9AD8F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EBEB-2906-4657-BA0D-4A3CE7968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83400" y="1981200"/>
            <a:ext cx="1885950" cy="16700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6826D9-DEE9-4BCF-93CE-3E6C29C972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76" y="979993"/>
            <a:ext cx="274321" cy="79248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4EF5DB-F831-44C9-BF06-1364233CD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5" y="1125538"/>
            <a:ext cx="1895475" cy="687387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buFontTx/>
              <a:buNone/>
              <a:defRPr sz="1700"/>
            </a:lvl1pPr>
            <a:lvl2pPr marL="0" indent="0">
              <a:lnSpc>
                <a:spcPts val="1900"/>
              </a:lnSpc>
              <a:buFontTx/>
              <a:buNone/>
              <a:defRPr sz="1700"/>
            </a:lvl2pPr>
            <a:lvl3pPr marL="0" indent="0">
              <a:lnSpc>
                <a:spcPts val="1900"/>
              </a:lnSpc>
              <a:buFontTx/>
              <a:buNone/>
              <a:defRPr sz="1700"/>
            </a:lvl3pPr>
            <a:lvl4pPr marL="0" indent="0">
              <a:lnSpc>
                <a:spcPts val="1900"/>
              </a:lnSpc>
              <a:buFontTx/>
              <a:buNone/>
              <a:defRPr sz="1700"/>
            </a:lvl4pPr>
            <a:lvl5pPr marL="0" indent="0">
              <a:lnSpc>
                <a:spcPts val="1900"/>
              </a:lnSpc>
              <a:buFontTx/>
              <a:buNone/>
              <a:defRPr sz="1700"/>
            </a:lvl5pPr>
          </a:lstStyle>
          <a:p>
            <a:pPr lvl="0"/>
            <a:r>
              <a:rPr lang="en-US" dirty="0"/>
              <a:t>Pull out quote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57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F7B1-A4E6-4EAA-AFC1-CD5568FE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D2648C-FC1F-4346-8957-F2E392DF3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675" y="4943253"/>
            <a:ext cx="1482725" cy="10341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78A830F3-7104-4B30-99A1-30A2F7FE6415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54367AE-5AB0-4B46-AB63-7AEAB677A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4943253"/>
            <a:ext cx="3390900" cy="103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866734-A4D2-4504-8794-D9BF59897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700" y="4943253"/>
            <a:ext cx="2057400" cy="103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51BC01-A84D-4CCF-B0E3-A179F9AD8F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0DBF0-496D-4CD0-BAAA-6C7EAB64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  <a:prstGeom prst="rect">
            <a:avLst/>
          </a:prstGeom>
        </p:spPr>
        <p:txBody>
          <a:bodyPr/>
          <a:lstStyle/>
          <a:p>
            <a:fld id="{E5C2963F-045F-4B8F-8A6B-184DFCFED07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186AD-4910-43EB-AB31-8365F76C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ABA2F-1ACB-4FA0-9349-7C58851A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  <a:prstGeom prst="rect">
            <a:avLst/>
          </a:prstGeom>
        </p:spPr>
        <p:txBody>
          <a:bodyPr/>
          <a:lstStyle/>
          <a:p>
            <a:fld id="{3C3650DA-2760-4794-84EA-18D2C621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9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57EB4-DA7F-4A60-8E1D-6B20C82D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372675"/>
            <a:ext cx="69532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CA731-2707-491B-BCF1-398046232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25727"/>
            <a:ext cx="6953250" cy="3267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92F4AC-FC2F-4D85-AE72-B393F377B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675" y="4943253"/>
            <a:ext cx="1482725" cy="10341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78A830F3-7104-4B30-99A1-30A2F7FE6415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F9A798-97A7-48DF-AC51-0C48BF156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4943253"/>
            <a:ext cx="3390900" cy="103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60830-3D8D-4944-9903-3A2CD3D5E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700" y="4943253"/>
            <a:ext cx="2057400" cy="103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51BC01-A84D-4CCF-B0E3-A179F9AD8F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1F760A22-3404-4BBC-B301-38CBE08A4B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"/>
            <a:ext cx="9144000" cy="176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77E91B-B174-49C1-9C92-D15472AFEEA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9817"/>
            <a:ext cx="7568199" cy="262129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1A34A344-CC14-45A0-9259-E49B7A486A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33" y="4596923"/>
            <a:ext cx="2336063" cy="4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83" r:id="rId3"/>
    <p:sldLayoutId id="2147483698" r:id="rId4"/>
    <p:sldLayoutId id="2147483682" r:id="rId5"/>
    <p:sldLayoutId id="2147483695" r:id="rId6"/>
    <p:sldLayoutId id="2147483686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i="0" kern="1200">
          <a:solidFill>
            <a:srgbClr val="2C247C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914400" rtl="0" eaLnBrk="1" latinLnBrk="0" hangingPunct="1">
        <a:lnSpc>
          <a:spcPts val="1680"/>
        </a:lnSpc>
        <a:spcBef>
          <a:spcPts val="0"/>
        </a:spcBef>
        <a:buSzPct val="90000"/>
        <a:buFontTx/>
        <a:buBlip>
          <a:blip r:embed="rId13"/>
        </a:buBlip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7800" indent="-177800" algn="l" defTabSz="914400" rtl="0" eaLnBrk="1" latinLnBrk="0" hangingPunct="1">
        <a:lnSpc>
          <a:spcPts val="1680"/>
        </a:lnSpc>
        <a:spcBef>
          <a:spcPts val="0"/>
        </a:spcBef>
        <a:buSzPct val="90000"/>
        <a:buFontTx/>
        <a:buBlip>
          <a:blip r:embed="rId13"/>
        </a:buBlip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7800" indent="-177800" algn="l" defTabSz="914400" rtl="0" eaLnBrk="1" latinLnBrk="0" hangingPunct="1">
        <a:lnSpc>
          <a:spcPts val="1680"/>
        </a:lnSpc>
        <a:spcBef>
          <a:spcPts val="0"/>
        </a:spcBef>
        <a:buSzPct val="90000"/>
        <a:buFontTx/>
        <a:buBlip>
          <a:blip r:embed="rId13"/>
        </a:buBlip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800" indent="-177800" algn="l" defTabSz="914400" rtl="0" eaLnBrk="1" latinLnBrk="0" hangingPunct="1">
        <a:lnSpc>
          <a:spcPts val="1680"/>
        </a:lnSpc>
        <a:spcBef>
          <a:spcPts val="0"/>
        </a:spcBef>
        <a:buSzPct val="90000"/>
        <a:buFontTx/>
        <a:buBlip>
          <a:blip r:embed="rId13"/>
        </a:buBlip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7800" indent="-177800" algn="l" defTabSz="914400" rtl="0" eaLnBrk="1" latinLnBrk="0" hangingPunct="1">
        <a:lnSpc>
          <a:spcPts val="1680"/>
        </a:lnSpc>
        <a:spcBef>
          <a:spcPts val="0"/>
        </a:spcBef>
        <a:buSzPct val="90000"/>
        <a:buFontTx/>
        <a:buBlip>
          <a:blip r:embed="rId13"/>
        </a:buBlip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3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le.vedel@mcgill.ca" TargetMode="External"/><Relationship Id="rId2" Type="http://schemas.openxmlformats.org/officeDocument/2006/relationships/hyperlink" Target="mailto:h.brodaty@unsw.edu.a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68DC168-61A3-4229-AD59-344A7AAA9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4325"/>
            <a:ext cx="4918295" cy="2434000"/>
          </a:xfrm>
        </p:spPr>
        <p:txBody>
          <a:bodyPr/>
          <a:lstStyle/>
          <a:p>
            <a:pPr algn="ctr"/>
            <a:r>
              <a:rPr lang="en-US" dirty="0"/>
              <a:t>COGNISANCE</a:t>
            </a:r>
            <a:br>
              <a:rPr lang="en-US" dirty="0"/>
            </a:br>
            <a:r>
              <a:rPr lang="en-US" dirty="0"/>
              <a:t>(Co-designing dementia diagnosis and post-diagnostic care)</a:t>
            </a:r>
            <a:r>
              <a:rPr lang="en-US" dirty="0"/>
              <a:t/>
            </a:r>
            <a:br>
              <a:rPr lang="en-US" dirty="0"/>
            </a:br>
            <a:endParaRPr lang="en-GB" b="0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052E74F7-514F-4C16-91A3-6EF7AE0DE7A6}"/>
              </a:ext>
            </a:extLst>
          </p:cNvPr>
          <p:cNvSpPr txBox="1">
            <a:spLocks/>
          </p:cNvSpPr>
          <p:nvPr/>
        </p:nvSpPr>
        <p:spPr>
          <a:xfrm>
            <a:off x="914400" y="3108325"/>
            <a:ext cx="4572000" cy="87203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None/>
              <a:defRPr lang="en-US" sz="1400" kern="1200" dirty="0" smtClean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None/>
              <a:defRPr lang="en-GB" sz="1400" kern="1200" dirty="0">
                <a:solidFill>
                  <a:srgbClr val="FCB53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Presented by:</a:t>
            </a:r>
          </a:p>
          <a:p>
            <a:r>
              <a:rPr lang="en-US" sz="1200" b="1" dirty="0" smtClean="0"/>
              <a:t>Isabelle </a:t>
            </a:r>
            <a:r>
              <a:rPr lang="en-US" sz="1200" b="1" dirty="0" err="1" smtClean="0"/>
              <a:t>Vedel</a:t>
            </a:r>
            <a:r>
              <a:rPr lang="en-US" sz="1200" b="1" dirty="0" smtClean="0"/>
              <a:t>, MD-PhD, McGill University, Canada</a:t>
            </a:r>
            <a:endParaRPr lang="en-US" b="1" dirty="0"/>
          </a:p>
          <a:p>
            <a:endParaRPr lang="en-US" sz="1200" b="1" dirty="0"/>
          </a:p>
          <a:p>
            <a:r>
              <a:rPr lang="en-US" sz="1200" b="1" dirty="0" smtClean="0"/>
              <a:t>On behalf of Henry </a:t>
            </a:r>
            <a:r>
              <a:rPr lang="en-US" sz="1200" b="1" dirty="0" err="1" smtClean="0"/>
              <a:t>Brodaty</a:t>
            </a:r>
            <a:r>
              <a:rPr lang="en-US" sz="1200" b="1" dirty="0" smtClean="0"/>
              <a:t> and the </a:t>
            </a:r>
            <a:r>
              <a:rPr lang="en-US" sz="1200" b="1" dirty="0" err="1" smtClean="0"/>
              <a:t>Cognisance</a:t>
            </a:r>
            <a:r>
              <a:rPr lang="en-US" sz="1200" b="1" dirty="0" smtClean="0"/>
              <a:t> team</a:t>
            </a:r>
            <a:endParaRPr lang="en-US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0C6F16-A1A7-4E06-87CD-9F6E4BBB2900}"/>
              </a:ext>
            </a:extLst>
          </p:cNvPr>
          <p:cNvSpPr/>
          <p:nvPr/>
        </p:nvSpPr>
        <p:spPr>
          <a:xfrm>
            <a:off x="0" y="4403725"/>
            <a:ext cx="9144000" cy="74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74" y="372675"/>
            <a:ext cx="7299325" cy="276999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Examples of ‘Forward with Dementia’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B0BF4-4C33-4C51-9011-CFECD25F2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154257"/>
            <a:ext cx="7391400" cy="2841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1562C-942F-4E63-A989-ADC304FAD522}"/>
              </a:ext>
            </a:extLst>
          </p:cNvPr>
          <p:cNvSpPr txBox="1"/>
          <p:nvPr/>
        </p:nvSpPr>
        <p:spPr>
          <a:xfrm>
            <a:off x="320674" y="4251325"/>
            <a:ext cx="493712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* This is an example of a ‘practical action’ that would appear at bottom of an article on the website. Also positioned at the end of articles are ‘print’ and ‘email’ buttons.</a:t>
            </a:r>
          </a:p>
        </p:txBody>
      </p:sp>
    </p:spTree>
    <p:extLst>
      <p:ext uri="{BB962C8B-B14F-4D97-AF65-F5344CB8AC3E}">
        <p14:creationId xmlns:p14="http://schemas.microsoft.com/office/powerpoint/2010/main" val="229878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20675" y="1431925"/>
            <a:ext cx="4175126" cy="1002839"/>
          </a:xfrm>
        </p:spPr>
        <p:txBody>
          <a:bodyPr vert="horz" wrap="square" lIns="0" tIns="0" rIns="0" bIns="0" rtlCol="0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Thank you for your time today.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We </a:t>
            </a:r>
            <a:r>
              <a:rPr lang="en-US" sz="2400" dirty="0"/>
              <a:t>are always happy to make new connections!</a:t>
            </a:r>
            <a:br>
              <a:rPr lang="en-US" sz="2400" dirty="0"/>
            </a:br>
            <a:r>
              <a:rPr lang="fr-CA" sz="2400" dirty="0"/>
              <a:t/>
            </a:r>
            <a:br>
              <a:rPr lang="fr-CA" sz="2400" dirty="0"/>
            </a:b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Henry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Brodaty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h.brodaty@unsw.edu.au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fr-CA" sz="1800" dirty="0">
                <a:solidFill>
                  <a:schemeClr val="accent4">
                    <a:lumMod val="75000"/>
                  </a:schemeClr>
                </a:solidFill>
              </a:rPr>
              <a:t>Isabelle Vedel : </a:t>
            </a:r>
            <a:r>
              <a:rPr lang="fr-CA" sz="18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isabelle.vedel@mcgill.ca</a:t>
            </a:r>
            <a:endParaRPr lang="fr-CA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142E1-E29F-A846-A696-291388669E43}"/>
              </a:ext>
            </a:extLst>
          </p:cNvPr>
          <p:cNvSpPr txBox="1"/>
          <p:nvPr/>
        </p:nvSpPr>
        <p:spPr>
          <a:xfrm>
            <a:off x="284322" y="1660525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0B332"/>
                </a:solidFill>
              </a:rPr>
              <a:t>http://forward-</a:t>
            </a:r>
            <a:r>
              <a:rPr lang="en-CA" dirty="0" err="1">
                <a:solidFill>
                  <a:srgbClr val="F0B332"/>
                </a:solidFill>
              </a:rPr>
              <a:t>avancer.ca</a:t>
            </a:r>
            <a:r>
              <a:rPr lang="en-CA" dirty="0">
                <a:solidFill>
                  <a:srgbClr val="F0B332"/>
                </a:solidFill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24175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COGNISANCE - 5 Countries, 5 Phases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13F3CF-910C-448B-9045-7BDAB2A7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98525"/>
            <a:ext cx="6838950" cy="326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COGNSIANCE </a:t>
            </a:r>
            <a:r>
              <a:rPr lang="en-US" dirty="0" smtClean="0"/>
              <a:t>project </a:t>
            </a:r>
            <a:r>
              <a:rPr lang="en-US" dirty="0"/>
              <a:t>is part of a </a:t>
            </a:r>
            <a:r>
              <a:rPr lang="en-US" dirty="0" smtClean="0"/>
              <a:t>large </a:t>
            </a:r>
            <a:r>
              <a:rPr lang="en-US" dirty="0"/>
              <a:t>international project.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Participating countries include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Australia</a:t>
            </a:r>
            <a:r>
              <a:rPr lang="en-US" dirty="0"/>
              <a:t>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Netherlands,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UK,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Poland</a:t>
            </a:r>
            <a:r>
              <a:rPr lang="en-US" dirty="0"/>
              <a:t>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and </a:t>
            </a:r>
            <a:r>
              <a:rPr lang="en-US" dirty="0"/>
              <a:t>Canada </a:t>
            </a:r>
            <a:r>
              <a:rPr lang="en-US" dirty="0" smtClean="0"/>
              <a:t>(3 Provinces: New Brunswick, Ontario, Quebec).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country is a ‘lead’ for one of the five phases.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ree, outdoor, grass, person&#10;&#10;Description automatically generated">
            <a:extLst>
              <a:ext uri="{FF2B5EF4-FFF2-40B4-BE49-F238E27FC236}">
                <a16:creationId xmlns:a16="http://schemas.microsoft.com/office/drawing/2014/main" id="{B456F544-F783-466C-85C2-D4D37DEF8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89125"/>
            <a:ext cx="3630715" cy="24216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14576" y="358775"/>
            <a:ext cx="6829425" cy="27699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ountries and work packages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576019"/>
            <a:ext cx="7461088" cy="38322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000" dirty="0" smtClean="0"/>
              <a:t>WP </a:t>
            </a:r>
            <a:r>
              <a:rPr lang="en-GB" sz="2000" dirty="0"/>
              <a:t>1 </a:t>
            </a:r>
            <a:r>
              <a:rPr lang="en-US" sz="2000" b="1" dirty="0"/>
              <a:t>Needs Assessment </a:t>
            </a:r>
            <a:endParaRPr lang="en-US" sz="2000" b="1" dirty="0" smtClean="0"/>
          </a:p>
          <a:p>
            <a:pPr marL="0" indent="0">
              <a:buNone/>
            </a:pPr>
            <a:r>
              <a:rPr lang="en-GB" sz="2000" dirty="0" smtClean="0"/>
              <a:t>Surveys </a:t>
            </a:r>
            <a:r>
              <a:rPr lang="en-GB" sz="2000" dirty="0"/>
              <a:t>and focus groups to explore current experiences </a:t>
            </a:r>
            <a:r>
              <a:rPr lang="en-GB" sz="2000" dirty="0" smtClean="0"/>
              <a:t>of dementia </a:t>
            </a:r>
            <a:r>
              <a:rPr lang="en-GB" sz="2000" dirty="0"/>
              <a:t>diagnosis and support (barriers and facilitators)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WP2 </a:t>
            </a:r>
            <a:r>
              <a:rPr lang="en-US" sz="2000" b="1" dirty="0"/>
              <a:t>Co-design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GB" sz="2000" dirty="0" smtClean="0"/>
              <a:t>Develop </a:t>
            </a:r>
            <a:r>
              <a:rPr lang="en-GB" sz="2000" dirty="0"/>
              <a:t>internationally applicable toolkits supporting </a:t>
            </a:r>
            <a:r>
              <a:rPr lang="en-GB" sz="2000" dirty="0" smtClean="0"/>
              <a:t>guideline implementation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WP3 </a:t>
            </a:r>
            <a:r>
              <a:rPr lang="en-US" sz="2000" b="1" dirty="0"/>
              <a:t>Implementation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GB" sz="2000" dirty="0"/>
              <a:t>D</a:t>
            </a:r>
            <a:r>
              <a:rPr lang="en-GB" sz="2000" dirty="0" smtClean="0"/>
              <a:t>evise </a:t>
            </a:r>
            <a:r>
              <a:rPr lang="en-GB" sz="2000" dirty="0"/>
              <a:t>and delivery behaviour change campaigns to related </a:t>
            </a:r>
            <a:r>
              <a:rPr lang="en-GB" sz="2000" dirty="0" smtClean="0"/>
              <a:t>to the tool kits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WP4 </a:t>
            </a:r>
            <a:r>
              <a:rPr lang="en-US" sz="2000" b="1" dirty="0"/>
              <a:t>Evaluation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GB" sz="2000" dirty="0" smtClean="0"/>
              <a:t>Evaluate </a:t>
            </a:r>
            <a:r>
              <a:rPr lang="en-GB" sz="2000" dirty="0"/>
              <a:t>the campaign</a:t>
            </a:r>
          </a:p>
          <a:p>
            <a:pPr marL="0" indent="0">
              <a:buNone/>
            </a:pPr>
            <a:r>
              <a:rPr lang="en-GB" sz="2000" dirty="0"/>
              <a:t>	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WP5 </a:t>
            </a:r>
            <a:r>
              <a:rPr lang="en-US" sz="2000" b="1" dirty="0"/>
              <a:t>Sustainability </a:t>
            </a:r>
            <a:r>
              <a:rPr lang="en-US" sz="2000" b="1" dirty="0" smtClean="0"/>
              <a:t>and scaling-up</a:t>
            </a:r>
          </a:p>
          <a:p>
            <a:pPr marL="0" indent="0">
              <a:buNone/>
            </a:pPr>
            <a:r>
              <a:rPr lang="en-GB" sz="2000" dirty="0" smtClean="0"/>
              <a:t>Develop </a:t>
            </a:r>
            <a:r>
              <a:rPr lang="en-GB" sz="2000" dirty="0"/>
              <a:t>and implementation playbook to delivery campaigns </a:t>
            </a:r>
            <a:r>
              <a:rPr lang="en-GB" sz="2000" dirty="0" smtClean="0"/>
              <a:t>in other </a:t>
            </a:r>
            <a:r>
              <a:rPr lang="en-GB" sz="2000" dirty="0"/>
              <a:t>countries</a:t>
            </a:r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441325"/>
            <a:ext cx="885555" cy="3830917"/>
            <a:chOff x="316027" y="1209406"/>
            <a:chExt cx="885555" cy="3830917"/>
          </a:xfrm>
        </p:grpSpPr>
        <p:pic>
          <p:nvPicPr>
            <p:cNvPr id="7" name="Content Placeholder 4" descr="Image result for uk flag image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49" y="2025945"/>
              <a:ext cx="872710" cy="5219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" name="Content Placeholder 7" descr="Image result for Australian flag image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60" y="2797613"/>
              <a:ext cx="875489" cy="5637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" name="Content Placeholder 9" descr="C:\Users\nmb49\AppData\Local\Microsoft\Windows\INetCache\Content.MSO\7075C54D.tmp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60" y="1209406"/>
              <a:ext cx="875489" cy="5668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" name="Content Placeholder 11" descr="C:\Users\nmb49\AppData\Local\Microsoft\Windows\INetCache\Content.MSO\57A93171.tmp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60" y="3611045"/>
              <a:ext cx="875488" cy="547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1" name="Content Placeholder 14" descr="C:\Users\nmb49\AppData\Local\Microsoft\Windows\INetCache\Content.MSO\A49851E3.tmp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27" y="4408244"/>
              <a:ext cx="885555" cy="6320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7683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COGNISANCE - Progress to </a:t>
            </a:r>
            <a:r>
              <a:rPr lang="en-US" dirty="0" smtClean="0"/>
              <a:t>date (1)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13F3CF-910C-448B-9045-7BDAB2A7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727"/>
            <a:ext cx="6610350" cy="3354198"/>
          </a:xfrm>
        </p:spPr>
        <p:txBody>
          <a:bodyPr>
            <a:noAutofit/>
          </a:bodyPr>
          <a:lstStyle/>
          <a:p>
            <a:r>
              <a:rPr lang="en-US" dirty="0"/>
              <a:t>Phase 1: Needs Assessment – </a:t>
            </a:r>
            <a:r>
              <a:rPr lang="en-US" dirty="0">
                <a:solidFill>
                  <a:schemeClr val="tx1"/>
                </a:solidFill>
              </a:rPr>
              <a:t>Data collection (interviews, focus groups, surveys</a:t>
            </a:r>
            <a:r>
              <a:rPr lang="en-US" dirty="0" smtClean="0">
                <a:solidFill>
                  <a:schemeClr val="tx1"/>
                </a:solidFill>
              </a:rPr>
              <a:t>); analysis </a:t>
            </a:r>
            <a:r>
              <a:rPr lang="en-US" dirty="0">
                <a:solidFill>
                  <a:schemeClr val="tx1"/>
                </a:solidFill>
              </a:rPr>
              <a:t>and reports. </a:t>
            </a:r>
            <a:r>
              <a:rPr lang="en-US" dirty="0" smtClean="0">
                <a:solidFill>
                  <a:schemeClr val="tx1"/>
                </a:solidFill>
              </a:rPr>
              <a:t>Completed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Phase 2: Co-design – </a:t>
            </a:r>
            <a:r>
              <a:rPr lang="en-US" dirty="0">
                <a:solidFill>
                  <a:schemeClr val="tx1"/>
                </a:solidFill>
              </a:rPr>
              <a:t>Four ‘co-design’ meetings and several rounds of user testing were completed; ‘stories’ were created with co-design members;   ‘Forward with Dementia’ chosen as preferred website/campaign title. Completed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A7BF8-AEC4-42B0-B015-76B17C48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79" y="3377074"/>
            <a:ext cx="2911721" cy="647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263C22-32FB-4A42-B836-58E3F2DEE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651125"/>
            <a:ext cx="2620284" cy="700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DEB8C9-B08D-417C-985F-30FE04AF7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328" y="3541827"/>
            <a:ext cx="2602141" cy="82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10B4A8-90AF-420E-AEB2-3BE70C43F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212" y="2893152"/>
            <a:ext cx="1171575" cy="5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COGNISANCE - Progress to </a:t>
            </a:r>
            <a:r>
              <a:rPr lang="en-US" dirty="0" smtClean="0"/>
              <a:t>date (2)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13F3CF-910C-448B-9045-7BDAB2A7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727"/>
            <a:ext cx="8411391" cy="335419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Phase 3: Implementation –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Website/campaign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was launched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in October 2021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runs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until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spring 2022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Phase 4: Evaluation – </a:t>
            </a:r>
            <a:r>
              <a:rPr lang="en-US" dirty="0">
                <a:solidFill>
                  <a:schemeClr val="tx1"/>
                </a:solidFill>
              </a:rPr>
              <a:t>Data collection (surveys, interviews, focus groups, </a:t>
            </a:r>
            <a:r>
              <a:rPr lang="en-US" dirty="0" smtClean="0">
                <a:solidFill>
                  <a:schemeClr val="tx1"/>
                </a:solidFill>
              </a:rPr>
              <a:t>web analytics). Ongoing.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Phase 5: Sustainability – </a:t>
            </a:r>
            <a:r>
              <a:rPr lang="en-US" dirty="0">
                <a:solidFill>
                  <a:schemeClr val="tx1"/>
                </a:solidFill>
              </a:rPr>
              <a:t>An ‘implementation playbook’ (how to guide) will be developed and a plan for sustainability will be created post-implementation and evaluation</a:t>
            </a:r>
            <a:r>
              <a:rPr lang="en-US" dirty="0" smtClean="0">
                <a:solidFill>
                  <a:schemeClr val="tx1"/>
                </a:solidFill>
              </a:rPr>
              <a:t>. Ongoing.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7887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75" y="372675"/>
            <a:ext cx="6953250" cy="332399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 smtClean="0"/>
              <a:t>Results of WP1 (Need assessment)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13F3CF-910C-448B-9045-7BDAB2A7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728"/>
            <a:ext cx="7219950" cy="332399"/>
          </a:xfrm>
        </p:spPr>
        <p:txBody>
          <a:bodyPr>
            <a:noAutofit/>
          </a:bodyPr>
          <a:lstStyle/>
          <a:p>
            <a:r>
              <a:rPr lang="en-CA" sz="1800" dirty="0"/>
              <a:t>When a diagnosis of dementia is made, people living with dementia &amp; family care partners have shared:</a:t>
            </a:r>
          </a:p>
          <a:p>
            <a:pPr marL="0" lvl="3" indent="0">
              <a:buNone/>
            </a:pPr>
            <a:endParaRPr lang="en-CA" dirty="0"/>
          </a:p>
          <a:p>
            <a:pPr marL="0" lvl="3" indent="0">
              <a:buNone/>
            </a:pPr>
            <a:endParaRPr lang="en-CA" dirty="0"/>
          </a:p>
          <a:p>
            <a:pPr marL="0" lvl="3" indent="0">
              <a:buNone/>
            </a:pPr>
            <a:endParaRPr lang="en-CA" dirty="0"/>
          </a:p>
          <a:p>
            <a:pPr marL="0" lvl="1" indent="0">
              <a:buNone/>
            </a:pPr>
            <a:endParaRPr lang="en-CA" sz="1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8A73F54D-8FC7-47E1-86E5-598E1CEFF403}"/>
              </a:ext>
            </a:extLst>
          </p:cNvPr>
          <p:cNvSpPr txBox="1">
            <a:spLocks/>
          </p:cNvSpPr>
          <p:nvPr/>
        </p:nvSpPr>
        <p:spPr>
          <a:xfrm>
            <a:off x="473075" y="1663102"/>
            <a:ext cx="7296150" cy="496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Font typeface="Wingdings" pitchFamily="2" charset="2"/>
              <a:buChar char="Ø"/>
            </a:pPr>
            <a:r>
              <a:rPr lang="en-CA" sz="1500" dirty="0"/>
              <a:t>Not often given a sense of hope about living with dementia</a:t>
            </a:r>
          </a:p>
          <a:p>
            <a:pPr lvl="3">
              <a:buFont typeface="Wingdings" pitchFamily="2" charset="2"/>
              <a:buChar char="Ø"/>
            </a:pPr>
            <a:r>
              <a:rPr lang="en-CA" sz="1500" dirty="0"/>
              <a:t>More supports are needed following diagnosis</a:t>
            </a:r>
          </a:p>
          <a:p>
            <a:pPr marL="0" lvl="3" indent="0">
              <a:buFontTx/>
              <a:buNone/>
            </a:pPr>
            <a:endParaRPr lang="en-CA" sz="1500" dirty="0"/>
          </a:p>
          <a:p>
            <a:pPr marL="0" lvl="3" indent="0">
              <a:buFontTx/>
              <a:buNone/>
            </a:pPr>
            <a:endParaRPr lang="en-CA" sz="1500" dirty="0"/>
          </a:p>
          <a:p>
            <a:pPr marL="0" lvl="3" indent="0">
              <a:buFontTx/>
              <a:buNone/>
            </a:pPr>
            <a:endParaRPr lang="en-CA" sz="1500" dirty="0"/>
          </a:p>
          <a:p>
            <a:pPr marL="0" indent="0">
              <a:buNone/>
            </a:pPr>
            <a:endParaRPr lang="en-CA" sz="1500" dirty="0"/>
          </a:p>
          <a:p>
            <a:endParaRPr lang="en-CA" sz="1500" dirty="0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4B060041-71E0-42D6-8A3C-B2377DE298F3}"/>
              </a:ext>
            </a:extLst>
          </p:cNvPr>
          <p:cNvSpPr txBox="1">
            <a:spLocks/>
          </p:cNvSpPr>
          <p:nvPr/>
        </p:nvSpPr>
        <p:spPr>
          <a:xfrm>
            <a:off x="320675" y="2159970"/>
            <a:ext cx="7600950" cy="1945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CA" sz="1800" dirty="0"/>
          </a:p>
          <a:p>
            <a:pPr lvl="1"/>
            <a:r>
              <a:rPr lang="en-CA" sz="1800" dirty="0"/>
              <a:t>It can be difficult for health care providers to share </a:t>
            </a:r>
          </a:p>
          <a:p>
            <a:pPr marL="0" lvl="1" indent="0">
              <a:buNone/>
            </a:pPr>
            <a:r>
              <a:rPr lang="en-CA" sz="1800" dirty="0"/>
              <a:t>   a diagnosis of dementia </a:t>
            </a:r>
          </a:p>
          <a:p>
            <a:pPr marL="0" lvl="1" indent="0">
              <a:buNone/>
            </a:pPr>
            <a:endParaRPr lang="en-CA" sz="1800" dirty="0"/>
          </a:p>
          <a:p>
            <a:pPr marL="0" lvl="1" indent="0">
              <a:buNone/>
            </a:pPr>
            <a:endParaRPr lang="en-CA" sz="1800" dirty="0"/>
          </a:p>
          <a:p>
            <a:pPr lvl="1"/>
            <a:r>
              <a:rPr lang="en-CA" sz="1800" dirty="0"/>
              <a:t>The </a:t>
            </a:r>
            <a:r>
              <a:rPr lang="en-CA" sz="1800" dirty="0">
                <a:solidFill>
                  <a:schemeClr val="accent2">
                    <a:lumMod val="75000"/>
                  </a:schemeClr>
                </a:solidFill>
              </a:rPr>
              <a:t>Forward with Dementia </a:t>
            </a:r>
            <a:r>
              <a:rPr lang="en-CA" sz="1800" dirty="0"/>
              <a:t>initiative aims to:</a:t>
            </a:r>
          </a:p>
          <a:p>
            <a:pPr marL="0" indent="0">
              <a:buFontTx/>
              <a:buNone/>
            </a:pPr>
            <a:endParaRPr lang="en-CA" sz="1800" dirty="0"/>
          </a:p>
          <a:p>
            <a:endParaRPr lang="en-CA" sz="1800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37F939DB-2C8A-4B57-B0D0-E7E0CBB01AA7}"/>
              </a:ext>
            </a:extLst>
          </p:cNvPr>
          <p:cNvSpPr txBox="1">
            <a:spLocks/>
          </p:cNvSpPr>
          <p:nvPr/>
        </p:nvSpPr>
        <p:spPr>
          <a:xfrm>
            <a:off x="451304" y="3520087"/>
            <a:ext cx="7296150" cy="961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lnSpc>
                <a:spcPts val="168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CA" sz="1500" dirty="0"/>
              <a:t>Provide suggestions on communicating a diagnosis</a:t>
            </a:r>
          </a:p>
          <a:p>
            <a:pPr lvl="1">
              <a:buFont typeface="Wingdings" pitchFamily="2" charset="2"/>
              <a:buChar char="Ø"/>
            </a:pPr>
            <a:r>
              <a:rPr lang="en-CA" sz="1500" dirty="0"/>
              <a:t>Enhance the supports provided following a diagnosis </a:t>
            </a:r>
          </a:p>
          <a:p>
            <a:pPr lvl="1">
              <a:buFont typeface="Wingdings" pitchFamily="2" charset="2"/>
              <a:buChar char="Ø"/>
            </a:pPr>
            <a:r>
              <a:rPr lang="en-CA" sz="1500" dirty="0"/>
              <a:t>Provide </a:t>
            </a:r>
            <a:r>
              <a:rPr lang="en-CA" sz="1500" u="sng" dirty="0"/>
              <a:t>hope</a:t>
            </a:r>
            <a:r>
              <a:rPr lang="en-CA" sz="1500" dirty="0"/>
              <a:t> that persons with dementia can live well </a:t>
            </a:r>
          </a:p>
          <a:p>
            <a:endParaRPr lang="en-CA" sz="1500" dirty="0"/>
          </a:p>
          <a:p>
            <a:endParaRPr lang="en-CA" sz="1500" dirty="0"/>
          </a:p>
        </p:txBody>
      </p:sp>
      <p:pic>
        <p:nvPicPr>
          <p:cNvPr id="5" name="Picture 4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27B29452-F33D-46D0-AEB8-EBA39C9FA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27" y="2608036"/>
            <a:ext cx="2810669" cy="18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75" y="372675"/>
            <a:ext cx="6953250" cy="332399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 smtClean="0"/>
              <a:t>Results of WP 2&amp;3 (co-design)</a:t>
            </a:r>
            <a:endParaRPr lang="en-US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36F2F81-8C6D-4202-A2C1-6770A4E1A7DA}"/>
              </a:ext>
            </a:extLst>
          </p:cNvPr>
          <p:cNvGraphicFramePr/>
          <p:nvPr>
            <p:extLst/>
          </p:nvPr>
        </p:nvGraphicFramePr>
        <p:xfrm>
          <a:off x="1181100" y="372675"/>
          <a:ext cx="6781800" cy="423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99212A9-2640-4274-BE34-E93E4B36C638}"/>
              </a:ext>
            </a:extLst>
          </p:cNvPr>
          <p:cNvSpPr txBox="1"/>
          <p:nvPr/>
        </p:nvSpPr>
        <p:spPr>
          <a:xfrm>
            <a:off x="2743200" y="21177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&amp;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CA270-03FF-410B-B51B-806CA40AEE01}"/>
              </a:ext>
            </a:extLst>
          </p:cNvPr>
          <p:cNvSpPr txBox="1"/>
          <p:nvPr/>
        </p:nvSpPr>
        <p:spPr>
          <a:xfrm>
            <a:off x="2743200" y="210556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4286B"/>
                </a:solidFill>
              </a:rPr>
              <a:t>&amp;</a:t>
            </a:r>
            <a:endParaRPr lang="en-US" sz="2800" dirty="0">
              <a:solidFill>
                <a:srgbClr val="342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75" y="372675"/>
            <a:ext cx="6953250" cy="332399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/>
              <a:t>Forward with Dementia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13F3CF-910C-448B-9045-7BDAB2A7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728"/>
            <a:ext cx="7600950" cy="1830198"/>
          </a:xfrm>
        </p:spPr>
        <p:txBody>
          <a:bodyPr>
            <a:noAutofit/>
          </a:bodyPr>
          <a:lstStyle/>
          <a:p>
            <a:r>
              <a:rPr lang="en-CA" sz="1800" dirty="0"/>
              <a:t>Forward with Dementia includes a website &amp; a campaign</a:t>
            </a:r>
          </a:p>
          <a:p>
            <a:endParaRPr lang="en-CA" sz="1000" dirty="0"/>
          </a:p>
          <a:p>
            <a:pPr marL="0" indent="0">
              <a:buNone/>
            </a:pPr>
            <a:endParaRPr lang="en-CA" sz="1000" dirty="0"/>
          </a:p>
          <a:p>
            <a:r>
              <a:rPr lang="en-CA" sz="1800" dirty="0"/>
              <a:t>The website includes: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C888F-E496-420E-82A0-207AA9306066}"/>
              </a:ext>
            </a:extLst>
          </p:cNvPr>
          <p:cNvSpPr txBox="1"/>
          <p:nvPr/>
        </p:nvSpPr>
        <p:spPr>
          <a:xfrm>
            <a:off x="457200" y="1991559"/>
            <a:ext cx="594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2" indent="-28575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322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Articles about dementia</a:t>
            </a:r>
          </a:p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322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Practical resources (e.g., checklists, worksheets)</a:t>
            </a:r>
          </a:p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322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Stories from people living with dementia and family care partners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8D52C-C90E-4335-907A-02FBB0F7574E}"/>
              </a:ext>
            </a:extLst>
          </p:cNvPr>
          <p:cNvSpPr txBox="1"/>
          <p:nvPr/>
        </p:nvSpPr>
        <p:spPr>
          <a:xfrm>
            <a:off x="459059" y="3322433"/>
            <a:ext cx="45720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322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Webinars and presentations</a:t>
            </a:r>
          </a:p>
          <a:p>
            <a:pPr marL="285750" lvl="0" indent="-285750">
              <a:lnSpc>
                <a:spcPts val="1680"/>
              </a:lnSpc>
              <a:buSzPct val="90000"/>
              <a:buFont typeface="Wingdings" pitchFamily="2" charset="2"/>
              <a:buChar char="Ø"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322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 </a:t>
            </a:r>
            <a:r>
              <a:rPr lang="en-CA" sz="1500" dirty="0">
                <a:solidFill>
                  <a:srgbClr val="322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newspapers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322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radio)</a:t>
            </a:r>
          </a:p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322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media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3221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886E6-3113-4EC2-8038-124C1B73870E}"/>
              </a:ext>
            </a:extLst>
          </p:cNvPr>
          <p:cNvSpPr txBox="1"/>
          <p:nvPr/>
        </p:nvSpPr>
        <p:spPr>
          <a:xfrm>
            <a:off x="228600" y="2794083"/>
            <a:ext cx="7924800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3221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322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campaign raises awareness of the website &amp; living well with dementia:</a:t>
            </a:r>
          </a:p>
        </p:txBody>
      </p:sp>
    </p:spTree>
    <p:extLst>
      <p:ext uri="{BB962C8B-B14F-4D97-AF65-F5344CB8AC3E}">
        <p14:creationId xmlns:p14="http://schemas.microsoft.com/office/powerpoint/2010/main" val="202578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0C6F16-A1A7-4E06-87CD-9F6E4BBB2900}"/>
              </a:ext>
            </a:extLst>
          </p:cNvPr>
          <p:cNvSpPr/>
          <p:nvPr/>
        </p:nvSpPr>
        <p:spPr>
          <a:xfrm>
            <a:off x="0" y="4403725"/>
            <a:ext cx="9144000" cy="74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74" y="372675"/>
            <a:ext cx="7299325" cy="276999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 smtClean="0"/>
              <a:t>Forward </a:t>
            </a:r>
            <a:r>
              <a:rPr lang="en-US" dirty="0"/>
              <a:t>with </a:t>
            </a:r>
            <a:r>
              <a:rPr lang="en-US" dirty="0" smtClean="0"/>
              <a:t>Dementia </a:t>
            </a:r>
            <a:r>
              <a:rPr lang="en-US" dirty="0"/>
              <a:t>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9AC7B-4B2E-4FFF-88D8-7657531A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18542"/>
            <a:ext cx="7391400" cy="31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770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Forward With Dementia">
      <a:dk1>
        <a:sysClr val="windowText" lastClr="000000"/>
      </a:dk1>
      <a:lt1>
        <a:sysClr val="window" lastClr="FFFFFF"/>
      </a:lt1>
      <a:dk2>
        <a:srgbClr val="322172"/>
      </a:dk2>
      <a:lt2>
        <a:srgbClr val="EEECE1"/>
      </a:lt2>
      <a:accent1>
        <a:srgbClr val="322172"/>
      </a:accent1>
      <a:accent2>
        <a:srgbClr val="E62645"/>
      </a:accent2>
      <a:accent3>
        <a:srgbClr val="F39000"/>
      </a:accent3>
      <a:accent4>
        <a:srgbClr val="FAB72D"/>
      </a:accent4>
      <a:accent5>
        <a:srgbClr val="1E1246"/>
      </a:accent5>
      <a:accent6>
        <a:srgbClr val="61207A"/>
      </a:accent6>
      <a:hlink>
        <a:srgbClr val="61207A"/>
      </a:hlink>
      <a:folHlink>
        <a:srgbClr val="61207A"/>
      </a:folHlink>
    </a:clrScheme>
    <a:fontScheme name="Forward with Dement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v1" id="{C4A41456-62AB-4D6B-8900-DD3AEEEB5EB3}" vid="{8B4825B5-2DDD-484A-8D0D-BE66231F83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30452C3A56B4F870EF4E6778CE9C8" ma:contentTypeVersion="15" ma:contentTypeDescription="Create a new document." ma:contentTypeScope="" ma:versionID="3c8d000f57c7497748a48ed30170a2a1">
  <xsd:schema xmlns:xsd="http://www.w3.org/2001/XMLSchema" xmlns:xs="http://www.w3.org/2001/XMLSchema" xmlns:p="http://schemas.microsoft.com/office/2006/metadata/properties" xmlns:ns2="0761f02b-620d-4fbf-8894-7d7eee9fee58" xmlns:ns3="b12091fe-df4c-4ad5-a47e-9307728d81fd" targetNamespace="http://schemas.microsoft.com/office/2006/metadata/properties" ma:root="true" ma:fieldsID="861b55de2ee3136ce81b9c61e09f3a7f" ns2:_="" ns3:_="">
    <xsd:import namespace="0761f02b-620d-4fbf-8894-7d7eee9fee58"/>
    <xsd:import namespace="b12091fe-df4c-4ad5-a47e-9307728d81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1f02b-620d-4fbf-8894-7d7eee9fe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af6f982-594c-4b58-ae44-b83faed3c2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091fe-df4c-4ad5-a47e-9307728d81f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bdffdd-12ae-43ff-894b-49688f8283ca}" ma:internalName="TaxCatchAll" ma:showField="CatchAllData" ma:web="b12091fe-df4c-4ad5-a47e-9307728d8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61f02b-620d-4fbf-8894-7d7eee9fee58">
      <Terms xmlns="http://schemas.microsoft.com/office/infopath/2007/PartnerControls"/>
    </lcf76f155ced4ddcb4097134ff3c332f>
    <TaxCatchAll xmlns="b12091fe-df4c-4ad5-a47e-9307728d81fd" xsi:nil="true"/>
  </documentManagement>
</p:properties>
</file>

<file path=customXml/itemProps1.xml><?xml version="1.0" encoding="utf-8"?>
<ds:datastoreItem xmlns:ds="http://schemas.openxmlformats.org/officeDocument/2006/customXml" ds:itemID="{864D0231-5251-49CF-9826-B57A0FA849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7A6E3-2F43-4EAA-8BC6-BDB458B21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61f02b-620d-4fbf-8894-7d7eee9fee58"/>
    <ds:schemaRef ds:uri="b12091fe-df4c-4ad5-a47e-9307728d81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6EE88A-860B-4804-9D4E-B6881D492022}">
  <ds:schemaRefs>
    <ds:schemaRef ds:uri="http://purl.org/dc/dcmitype/"/>
    <ds:schemaRef ds:uri="0761f02b-620d-4fbf-8894-7d7eee9fee5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12091fe-df4c-4ad5-a47e-9307728d81f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FWD_PowerPoint_Template_v1</Template>
  <TotalTime>332</TotalTime>
  <Words>527</Words>
  <Application>Microsoft Office PowerPoint</Application>
  <PresentationFormat>Custom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1_Custom Design</vt:lpstr>
      <vt:lpstr>COGNISANCE (Co-designing dementia diagnosis and post-diagnostic care) </vt:lpstr>
      <vt:lpstr>COGNISANCE - 5 Countries, 5 Phases</vt:lpstr>
      <vt:lpstr>Countries and work packages</vt:lpstr>
      <vt:lpstr>COGNISANCE - Progress to date (1)</vt:lpstr>
      <vt:lpstr>COGNISANCE - Progress to date (2)</vt:lpstr>
      <vt:lpstr>Results of WP1 (Need assessment)</vt:lpstr>
      <vt:lpstr>Results of WP 2&amp;3 (co-design)</vt:lpstr>
      <vt:lpstr>Forward with Dementia</vt:lpstr>
      <vt:lpstr>Forward with Dementia website</vt:lpstr>
      <vt:lpstr>Examples of ‘Forward with Dementia’ website</vt:lpstr>
      <vt:lpstr>Thank you for your time today.   We are always happy to make new connections!  Henry Brodaty : h.brodaty@unsw.edu.au Isabelle Vedel : isabelle.vedel@mcgill.ca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COGNISANCE Project update in New Brunswick</dc:title>
  <dc:creator>Amy Reid</dc:creator>
  <cp:lastModifiedBy>Isabelle Vedel</cp:lastModifiedBy>
  <cp:revision>40</cp:revision>
  <dcterms:created xsi:type="dcterms:W3CDTF">2021-07-22T12:27:40Z</dcterms:created>
  <dcterms:modified xsi:type="dcterms:W3CDTF">2022-04-25T17:01:14Z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2021-06-03T00:00:00Z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2021-06-07T00:00:00Z</vt:filetime>
  </property>
  <property fmtid="{D5CDD505-2E9C-101B-9397-08002B2CF9AE}" pid="5" name="ContentTypeId">
    <vt:lpwstr>0x01010093030452C3A56B4F870EF4E6778CE9C8</vt:lpwstr>
  </property>
</Properties>
</file>