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56" r:id="rId4"/>
    <p:sldId id="471" r:id="rId5"/>
    <p:sldId id="473" r:id="rId6"/>
    <p:sldId id="268" r:id="rId7"/>
    <p:sldId id="440" r:id="rId8"/>
    <p:sldId id="269" r:id="rId9"/>
    <p:sldId id="281" r:id="rId10"/>
    <p:sldId id="472" r:id="rId11"/>
    <p:sldId id="444" r:id="rId12"/>
    <p:sldId id="450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ago Mestre" initials="TM" lastIdx="1" clrIdx="0">
    <p:extLst>
      <p:ext uri="{19B8F6BF-5375-455C-9EA6-DF929625EA0E}">
        <p15:presenceInfo xmlns:p15="http://schemas.microsoft.com/office/powerpoint/2012/main" userId="S::tmestre@toh.ca::55a4f39e-23c7-491e-b92b-6fd541343a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8"/>
    <p:restoredTop sz="76620"/>
  </p:normalViewPr>
  <p:slideViewPr>
    <p:cSldViewPr snapToGrid="0" snapToObjects="1">
      <p:cViewPr varScale="1">
        <p:scale>
          <a:sx n="74" d="100"/>
          <a:sy n="74" d="100"/>
        </p:scale>
        <p:origin x="309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BBF4-0FEB-9F4D-AA54-A3E1C5CD4808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A7DF2-82C2-4440-8C58-452E4BB46DC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1C1EC-5F6F-E740-A429-33C8699779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0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>
                <a:latin typeface="Helvetica" pitchFamily="2" charset="0"/>
              </a:rPr>
              <a:t>Multidisciplinary team of internationally recognized PD researchers, social scientists, health geographers, health economists, engineers, computer scientists, experts in law/ethics, patient-centred design, and complex interventions</a:t>
            </a:r>
            <a:endParaRPr lang="en-CA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1C1EC-5F6F-E740-A429-33C8699779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 What are/were the successes and challenges of your project?</a:t>
            </a:r>
          </a:p>
          <a:p>
            <a:pPr lvl="1"/>
            <a:r>
              <a:rPr lang="en-CA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 Lessons learned from working together across institutions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A7DF2-82C2-4440-8C58-452E4BB46D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1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3FAE-CA3D-B240-96E4-D192BFD86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962412-C742-6549-8720-C384D76C4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68469-94BA-2B4B-A8F5-9978BA8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205DF-DDB2-A443-B0E4-C17E1335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2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A457-07A0-E443-9E35-AECC6E81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E628E-9FDE-654B-9059-BB90CBA46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1A157-1501-4241-995F-F4C9400E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1DF8-CB49-2447-A7C4-1D077504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5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F2096E-FFC6-1D44-ADD8-58249573E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56334-9895-2143-A473-89EEE4823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4FD99-5276-F049-8753-238BDD6F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C0DF9-EB7F-2546-8C85-C17C546D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59CC-D8AE-1B47-857C-3FDB7F99B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5E48A-68DC-AB4B-9B0E-A0B2798B3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803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54D2-1610-FE41-AACD-42AFDFED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7A2C2-7D2B-4341-8653-EF10CD643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566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CE4D-56FF-7642-9845-E6A7441B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FE21E-DD0E-6040-AA41-72C8336FA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661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4A92-F77C-0B4A-A863-454B59AA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AB05E-0BCD-B340-80DF-5B5452C13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D1C0C-5E76-D94A-B2DE-DD8E7832E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5069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30174-9141-A144-9069-A19F6FFD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16521-6657-424B-A161-DF6246D7F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56064-9FE4-8845-A4E2-31B2465C7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5871E-BDF9-1146-8123-97817D230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CF023-0D88-4444-A62F-C46D0CD9F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543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4B34-4D23-6347-A9A5-E440B3984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7707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712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8AB2-8CF0-A340-AF38-F7DC1E89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DAEF0-CDFD-3740-8EBC-D7E66BC51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80A5B-02E4-E645-BF2D-71D3790CC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77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1CDB-5D61-9044-9FBF-A28259E5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9246-6F2A-E74F-9166-40DD8EE68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B1C02-A164-4545-8739-0B6F728B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8681D-B617-1340-BD83-A6B996EBB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08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89C6-6AFF-E146-85D0-17D2AF8F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8DF9A2-DDA2-BC48-A150-5BF9BEA30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23391-2B81-CF44-979A-534948E29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025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1A2D-1804-3A4F-ACAC-3B481884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8CE6A-7638-C845-98FC-2603D4FB6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286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E0B3F3-C74D-734A-ADC5-FAA547F21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EE5F9-0DFC-9C43-B310-77DD50EC0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8146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3FAE-CA3D-B240-96E4-D192BFD86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962412-C742-6549-8720-C384D76C4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68469-94BA-2B4B-A8F5-9978BA8F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205DF-DDB2-A443-B0E4-C17E1335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49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1CDB-5D61-9044-9FBF-A28259E5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9246-6F2A-E74F-9166-40DD8EE68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B1C02-A164-4545-8739-0B6F728B4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8681D-B617-1340-BD83-A6B996EBB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94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F07BD-63F8-C846-9536-9E1705108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614A6-C4D4-6947-AC39-7AC626224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E004D-40A9-3E41-9A7B-9AFCF16C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53C8B-513F-6F40-BBA8-B86FC8FF2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69E1D-716A-B24C-BDD2-482BACBA9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06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93CBE-E287-E04E-BD94-A7392CA9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0149C-6EFB-FD4F-B450-2B27A53F7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5BC08-4857-5745-8DED-0A027AB42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8DE6-C5D5-1A41-A5E7-81E12AE9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415A1-0A8C-5147-89C0-2D3433AF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83A47-755A-D14F-9738-0685DC44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61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4C8F8-9E22-DA40-8D89-65633ADC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5C668-AB48-CC40-881C-EF1982B93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BA61D-55C2-F747-B79D-69F63EE5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45B6A-85C7-8343-852E-4CE22F286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5B525A-3C8B-9D41-8505-DCFFACD4F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A5BCD-ED8B-5640-8F5D-45BA92EE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C8A27D-F99F-644E-A068-E68AE4B3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4C339-F594-8947-9046-2295E303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95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A816B-6E6D-1D42-84CC-7C5897FA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F109F-2F25-5A42-A5E2-6D57C2F0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D2704-B61C-C64A-B25F-1EBE7FEE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41EC5-9D1A-FC4F-88DE-D19A4F2C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9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C4F39-EF79-654F-98B7-A1FED90E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CA5ED-D608-C244-BDD2-DD30C7EA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ECED-CF3E-A54D-88E4-4479EEF3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136460-5229-D446-9A3B-A4DBF331070A}"/>
              </a:ext>
            </a:extLst>
          </p:cNvPr>
          <p:cNvGrpSpPr/>
          <p:nvPr userDrawn="1"/>
        </p:nvGrpSpPr>
        <p:grpSpPr>
          <a:xfrm>
            <a:off x="4559526" y="6348412"/>
            <a:ext cx="2855326" cy="369332"/>
            <a:chOff x="4589948" y="6121563"/>
            <a:chExt cx="2855326" cy="3693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EFA144-2731-C042-9F05-4DF79FF0438A}"/>
                </a:ext>
              </a:extLst>
            </p:cNvPr>
            <p:cNvSpPr/>
            <p:nvPr/>
          </p:nvSpPr>
          <p:spPr>
            <a:xfrm>
              <a:off x="5414397" y="6121563"/>
              <a:ext cx="20308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+mj-lt"/>
                </a:rPr>
                <a:t>HESOCARE-329-073</a:t>
              </a:r>
              <a:endParaRPr lang="en-US" dirty="0">
                <a:latin typeface="+mj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C7AD6A-9AC0-8743-91DF-128590D6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948" y="6121563"/>
              <a:ext cx="715580" cy="369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099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F07BD-63F8-C846-9536-9E1705108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614A6-C4D4-6947-AC39-7AC626224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E004D-40A9-3E41-9A7B-9AFCF16C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53C8B-513F-6F40-BBA8-B86FC8FF2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69E1D-716A-B24C-BDD2-482BACBA9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45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33A2-40BA-B04C-A647-257AD230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FDC0-C291-BB49-8884-65D6C43F2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F503E-2B0E-E649-985F-89A9690BB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38CBF-0BB6-1A46-B3C7-CF891852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09E08-F86F-9449-9FDC-833EE9BC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F1F3-2D23-C944-8A3D-805D91E3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6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ACED-5D5E-7B48-96C7-0E46DBE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CE5F8E-E6D3-0147-8E95-CEBA3BB88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4F2E0-0F6E-FF49-A496-0B232D2EC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FBE91-59D4-F344-9C9A-0D98DBD1C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FC383-09DD-C849-B4DA-AAE4363EB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9D85A-2A66-2F43-8DAD-58F39ED3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47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1A457-07A0-E443-9E35-AECC6E81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1E628E-9FDE-654B-9059-BB90CBA46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1A157-1501-4241-995F-F4C9400E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68DBE-AC94-6341-9E50-DE1088AC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1DF8-CB49-2447-A7C4-1D077504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67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F2096E-FFC6-1D44-ADD8-58249573E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56334-9895-2143-A473-89EEE4823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4FD99-5276-F049-8753-238BDD6F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F3643-C027-AA4F-B3F7-7F402C09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C0DF9-EB7F-2546-8C85-C17C546D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4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93CBE-E287-E04E-BD94-A7392CA9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0149C-6EFB-FD4F-B450-2B27A53F7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5BC08-4857-5745-8DED-0A027AB42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8DE6-C5D5-1A41-A5E7-81E12AE9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415A1-0A8C-5147-89C0-2D3433AF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83A47-755A-D14F-9738-0685DC44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4C8F8-9E22-DA40-8D89-65633ADC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5C668-AB48-CC40-881C-EF1982B93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BA61D-55C2-F747-B79D-69F63EE5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45B6A-85C7-8343-852E-4CE22F286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5B525A-3C8B-9D41-8505-DCFFACD4F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A5BCD-ED8B-5640-8F5D-45BA92EE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C8A27D-F99F-644E-A068-E68AE4B3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4C339-F594-8947-9046-2295E303D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5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A816B-6E6D-1D42-84CC-7C5897FA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F109F-2F25-5A42-A5E2-6D57C2F05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D2704-B61C-C64A-B25F-1EBE7FEE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41EC5-9D1A-FC4F-88DE-D19A4F2C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9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C4F39-EF79-654F-98B7-A1FED90E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CA5ED-D608-C244-BDD2-DD30C7EA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ECED-CF3E-A54D-88E4-4479EEF3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0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33A2-40BA-B04C-A647-257AD2303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FDC0-C291-BB49-8884-65D6C43F2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F503E-2B0E-E649-985F-89A9690BB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38CBF-0BB6-1A46-B3C7-CF891852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09E08-F86F-9449-9FDC-833EE9BC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BF1F3-2D23-C944-8A3D-805D91E3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36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ACED-5D5E-7B48-96C7-0E46DBE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CE5F8E-E6D3-0147-8E95-CEBA3BB88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4F2E0-0F6E-FF49-A496-0B232D2EC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FBE91-59D4-F344-9C9A-0D98DBD1C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0FC383-09DD-C849-B4DA-AAE4363EB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9D85A-2A66-2F43-8DAD-58F39ED3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7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4F684-731E-0A4F-B14C-23A1C088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1834C-8C10-6F47-A951-CB0859E5B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AB5B7-FDCA-2A48-A122-70C75209DB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F1A11-6678-4D44-AB4C-9924614DD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C084-4460-E649-80A4-520128354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C3BF444-3812-3D4F-9942-D2B49FD288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75058" y="5852160"/>
            <a:ext cx="1540760" cy="92445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6566DE5-DBF2-EC48-AA9E-312B873E3965}"/>
              </a:ext>
            </a:extLst>
          </p:cNvPr>
          <p:cNvGrpSpPr/>
          <p:nvPr userDrawn="1"/>
        </p:nvGrpSpPr>
        <p:grpSpPr>
          <a:xfrm>
            <a:off x="4475395" y="6348412"/>
            <a:ext cx="2855326" cy="369332"/>
            <a:chOff x="4589948" y="6121563"/>
            <a:chExt cx="2855326" cy="3693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C26483-0E2E-B942-B163-555BE783C1A5}"/>
                </a:ext>
              </a:extLst>
            </p:cNvPr>
            <p:cNvSpPr/>
            <p:nvPr/>
          </p:nvSpPr>
          <p:spPr>
            <a:xfrm>
              <a:off x="5414397" y="6121563"/>
              <a:ext cx="20308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+mj-lt"/>
                </a:rPr>
                <a:t>HESOCARE-329-073</a:t>
              </a:r>
              <a:endParaRPr lang="en-US" dirty="0">
                <a:latin typeface="+mj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C6FA52-E350-E144-8A50-0733E797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948" y="6121563"/>
              <a:ext cx="715580" cy="369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764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91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4F684-731E-0A4F-B14C-23A1C0886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1834C-8C10-6F47-A951-CB0859E5B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AB5B7-FDCA-2A48-A122-70C75209DB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A60A6-5FB2-5E4B-B716-F95D5D559D5A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F1A11-6678-4D44-AB4C-9924614DD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C084-4460-E649-80A4-520128354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304E8-AA15-AA49-BF72-5783866D1EB6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C3BF444-3812-3D4F-9942-D2B49FD288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75058" y="5852160"/>
            <a:ext cx="1540760" cy="924456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220059-D4D3-FC46-A5A0-FA40BACEBEA3}"/>
              </a:ext>
            </a:extLst>
          </p:cNvPr>
          <p:cNvGrpSpPr/>
          <p:nvPr userDrawn="1"/>
        </p:nvGrpSpPr>
        <p:grpSpPr>
          <a:xfrm>
            <a:off x="4475395" y="6356350"/>
            <a:ext cx="2855326" cy="369332"/>
            <a:chOff x="4589948" y="6121563"/>
            <a:chExt cx="2855326" cy="3693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AC2D45-CF41-D140-B2B3-86A3830741C5}"/>
                </a:ext>
              </a:extLst>
            </p:cNvPr>
            <p:cNvSpPr/>
            <p:nvPr/>
          </p:nvSpPr>
          <p:spPr>
            <a:xfrm>
              <a:off x="5414397" y="6121563"/>
              <a:ext cx="20308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+mj-lt"/>
                </a:rPr>
                <a:t>HESOCARE-329-073</a:t>
              </a:r>
              <a:endParaRPr lang="en-US" dirty="0">
                <a:latin typeface="+mj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2D2913-D706-8140-AF70-9AE7DE01C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948" y="6121563"/>
              <a:ext cx="715580" cy="369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4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jpg"/><Relationship Id="rId5" Type="http://schemas.openxmlformats.org/officeDocument/2006/relationships/image" Target="../media/image7.jpg"/><Relationship Id="rId10" Type="http://schemas.openxmlformats.org/officeDocument/2006/relationships/image" Target="../media/image4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34A1-A4FB-A74C-9825-9C5555D6C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28</a:t>
            </a:r>
            <a:r>
              <a:rPr lang="en-US" sz="800" b="1" kern="1200" baseline="30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April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233472-2F86-2B4E-966F-0ADBC9F1A512}"/>
              </a:ext>
            </a:extLst>
          </p:cNvPr>
          <p:cNvSpPr txBox="1"/>
          <p:nvPr/>
        </p:nvSpPr>
        <p:spPr>
          <a:xfrm>
            <a:off x="5822950" y="2672494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b="1" i="0" u="none" strike="noStrike" dirty="0">
                <a:solidFill>
                  <a:srgbClr val="202124"/>
                </a:solidFill>
                <a:effectLst/>
                <a:latin typeface="+mj-lt"/>
              </a:rPr>
              <a:t>JPND/JPco-fuND-2 Symposium </a:t>
            </a:r>
          </a:p>
          <a:p>
            <a:pPr algn="ctr"/>
            <a:r>
              <a:rPr lang="en-CA" sz="2400" b="1" dirty="0">
                <a:solidFill>
                  <a:srgbClr val="202124"/>
                </a:solidFill>
                <a:latin typeface="+mj-lt"/>
              </a:rPr>
              <a:t>Project pitch session - Health and Social Care</a:t>
            </a:r>
          </a:p>
          <a:p>
            <a:pPr algn="ctr"/>
            <a:endParaRPr lang="en-CA" sz="2400" b="0" i="0" u="none" strike="noStrike" dirty="0">
              <a:solidFill>
                <a:srgbClr val="202124"/>
              </a:solidFill>
              <a:effectLst/>
              <a:latin typeface="+mj-lt"/>
            </a:endParaRPr>
          </a:p>
          <a:p>
            <a:pPr algn="ctr"/>
            <a:r>
              <a:rPr lang="en-CA" sz="2400" b="0" i="0" u="none" strike="noStrike" dirty="0">
                <a:solidFill>
                  <a:srgbClr val="202124"/>
                </a:solidFill>
                <a:effectLst/>
                <a:latin typeface="+mj-lt"/>
              </a:rPr>
              <a:t>28</a:t>
            </a:r>
            <a:r>
              <a:rPr lang="en-CA" sz="2400" b="0" i="0" u="none" strike="noStrike" baseline="30000" dirty="0">
                <a:solidFill>
                  <a:srgbClr val="202124"/>
                </a:solidFill>
                <a:effectLst/>
                <a:latin typeface="+mj-lt"/>
              </a:rPr>
              <a:t>th</a:t>
            </a:r>
            <a:r>
              <a:rPr lang="en-CA" sz="2400" b="0" i="0" u="none" strike="noStrike" dirty="0">
                <a:solidFill>
                  <a:srgbClr val="202124"/>
                </a:solidFill>
                <a:effectLst/>
                <a:latin typeface="+mj-lt"/>
              </a:rPr>
              <a:t> April 2022</a:t>
            </a:r>
          </a:p>
          <a:p>
            <a:pPr algn="ctr"/>
            <a:br>
              <a:rPr lang="en-CA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8BFD855-CB3B-154A-9E71-F89EAB02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37"/>
          <a:stretch/>
        </p:blipFill>
        <p:spPr>
          <a:xfrm>
            <a:off x="1084495" y="2141125"/>
            <a:ext cx="4738455" cy="303867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38A35A-04E6-074F-9A01-A0F449C0C823}"/>
              </a:ext>
            </a:extLst>
          </p:cNvPr>
          <p:cNvSpPr txBox="1">
            <a:spLocks/>
          </p:cNvSpPr>
          <p:nvPr/>
        </p:nvSpPr>
        <p:spPr>
          <a:xfrm>
            <a:off x="4031148" y="1321212"/>
            <a:ext cx="3255116" cy="7988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2019 - 2022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C5C27D-8209-D247-8A9F-99D9B99F003F}"/>
              </a:ext>
            </a:extLst>
          </p:cNvPr>
          <p:cNvSpPr/>
          <p:nvPr/>
        </p:nvSpPr>
        <p:spPr>
          <a:xfrm>
            <a:off x="177800" y="367105"/>
            <a:ext cx="11290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>
                <a:latin typeface="+mj-lt"/>
                <a:cs typeface="Times New Roman" panose="02020603050405020304" pitchFamily="18" charset="0"/>
              </a:rPr>
              <a:t>Integrated Parkinson Care Networks: </a:t>
            </a:r>
          </a:p>
          <a:p>
            <a:pPr algn="ctr"/>
            <a:r>
              <a:rPr lang="en-CA" sz="2800" dirty="0">
                <a:latin typeface="+mj-lt"/>
                <a:cs typeface="Times New Roman" panose="02020603050405020304" pitchFamily="18" charset="0"/>
              </a:rPr>
              <a:t>addressing complex care in Parkinson disease in contemporary society</a:t>
            </a:r>
            <a:endParaRPr lang="en-CA" sz="2800" dirty="0"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7B30D5-1CEB-5649-B387-752D99D82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36" y="0"/>
            <a:ext cx="849242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0AE290-A8E8-7942-826D-434676115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65" y="0"/>
            <a:ext cx="880648" cy="707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AD15C4-B283-6341-9B43-DE3218488197}"/>
              </a:ext>
            </a:extLst>
          </p:cNvPr>
          <p:cNvSpPr txBox="1"/>
          <p:nvPr/>
        </p:nvSpPr>
        <p:spPr>
          <a:xfrm>
            <a:off x="10375664" y="5254172"/>
            <a:ext cx="175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www.icare-pd.ca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0643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BDC4-8B69-F54F-97E9-41C7A9E29D7E}"/>
              </a:ext>
            </a:extLst>
          </p:cNvPr>
          <p:cNvSpPr txBox="1">
            <a:spLocks/>
          </p:cNvSpPr>
          <p:nvPr/>
        </p:nvSpPr>
        <p:spPr>
          <a:xfrm>
            <a:off x="1524000" y="774796"/>
            <a:ext cx="9144000" cy="6911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iCARE-PD Annual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A4ACA-478B-1449-8342-E54FF7AC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42" y="2142672"/>
            <a:ext cx="10011229" cy="30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E3B6-3C11-2B4B-8C68-F513860B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WHY iCARE-PD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23D3B-E439-F540-9234-8EA5580D9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Parkinson disease (PD) is a non-curable neurodegenerative disease with complex motor and non-motor care needs. </a:t>
            </a:r>
          </a:p>
          <a:p>
            <a:r>
              <a:rPr lang="en-US" dirty="0">
                <a:latin typeface="+mj-lt"/>
              </a:rPr>
              <a:t>PD is the second most common neurodegenerative disorder and its incidence is expected to double by 2030.</a:t>
            </a:r>
          </a:p>
          <a:p>
            <a:r>
              <a:rPr lang="en-US" dirty="0">
                <a:latin typeface="+mj-lt"/>
              </a:rPr>
              <a:t>PD is one of the top 10 most costly brain disorders in EU. </a:t>
            </a:r>
          </a:p>
          <a:p>
            <a:r>
              <a:rPr lang="en-US" dirty="0">
                <a:latin typeface="+mj-lt"/>
              </a:rPr>
              <a:t>The need for services will increase and consequently the burden for healthcare systems.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26873-4AF1-704D-9BC2-633531450512}"/>
              </a:ext>
            </a:extLst>
          </p:cNvPr>
          <p:cNvSpPr txBox="1"/>
          <p:nvPr/>
        </p:nvSpPr>
        <p:spPr>
          <a:xfrm>
            <a:off x="1531257" y="5126950"/>
            <a:ext cx="91294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solidFill>
                  <a:srgbClr val="FF0000"/>
                </a:solidFill>
              </a:rPr>
              <a:t>HOW CAN WE ADDRESS COMPLEX CARE DELIVERY IN A MANNER THAT IS COST-EFFECTIVE AND SUSTAINABLE </a:t>
            </a:r>
            <a:r>
              <a:rPr lang="en-CA" sz="2400" b="1" dirty="0">
                <a:solidFill>
                  <a:srgbClr val="FF0000"/>
                </a:solidFill>
              </a:rPr>
              <a:t>NOW</a:t>
            </a:r>
            <a:r>
              <a:rPr lang="en-CA" sz="2400" dirty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31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7F9B-BD2A-034C-B7A4-C808EBD3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iCARE-PD proposition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FD574-A3C0-AD47-953D-050E04F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370" y="1825517"/>
            <a:ext cx="5315857" cy="3679598"/>
          </a:xfrm>
        </p:spPr>
        <p:txBody>
          <a:bodyPr>
            <a:normAutofit/>
          </a:bodyPr>
          <a:lstStyle/>
          <a:p>
            <a:r>
              <a:rPr lang="en-CA" dirty="0">
                <a:latin typeface="+mj-lt"/>
              </a:rPr>
              <a:t>Shift from “(in)outpatient care” to “home-based community centred integrated health care” </a:t>
            </a:r>
          </a:p>
          <a:p>
            <a:pPr lvl="1"/>
            <a:endParaRPr lang="en-CA" dirty="0">
              <a:latin typeface="+mj-lt"/>
            </a:endParaRPr>
          </a:p>
          <a:p>
            <a:r>
              <a:rPr lang="en-CA" dirty="0">
                <a:latin typeface="+mj-lt"/>
              </a:rPr>
              <a:t>Built from and by patients and care partners </a:t>
            </a:r>
          </a:p>
          <a:p>
            <a:endParaRPr lang="en-CA" dirty="0">
              <a:latin typeface="+mj-lt"/>
            </a:endParaRPr>
          </a:p>
          <a:p>
            <a:r>
              <a:rPr lang="en-CA" dirty="0">
                <a:latin typeface="+mj-lt"/>
              </a:rPr>
              <a:t>Sustainability</a:t>
            </a:r>
          </a:p>
          <a:p>
            <a:endParaRPr lang="en-CA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E6075-632A-4843-93D5-5353FD96E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4" r="15335" b="18527"/>
          <a:stretch/>
        </p:blipFill>
        <p:spPr>
          <a:xfrm>
            <a:off x="6487886" y="1825517"/>
            <a:ext cx="4997221" cy="33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BCE4-FA64-744A-B2CD-CC2A03521599}"/>
              </a:ext>
            </a:extLst>
          </p:cNvPr>
          <p:cNvSpPr txBox="1">
            <a:spLocks/>
          </p:cNvSpPr>
          <p:nvPr/>
        </p:nvSpPr>
        <p:spPr>
          <a:xfrm>
            <a:off x="2007079" y="270660"/>
            <a:ext cx="9144000" cy="6818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Research Questions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0D708-18A8-BC47-8ED0-7BD98D6E44D7}"/>
              </a:ext>
            </a:extLst>
          </p:cNvPr>
          <p:cNvSpPr/>
          <p:nvPr/>
        </p:nvSpPr>
        <p:spPr>
          <a:xfrm>
            <a:off x="558800" y="1194931"/>
            <a:ext cx="111887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A)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ASSESSING</a:t>
            </a:r>
            <a:r>
              <a:rPr lang="en-US" sz="28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NEEDS AND BARRIERS for CARE in PD:</a:t>
            </a:r>
          </a:p>
          <a:p>
            <a:r>
              <a:rPr lang="en-US" sz="2400" dirty="0">
                <a:latin typeface="+mj-lt"/>
              </a:rPr>
              <a:t># 1- 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WHAT are the views and needs of </a:t>
            </a:r>
            <a:r>
              <a:rPr lang="en-CA" sz="2400" b="1" dirty="0" err="1">
                <a:solidFill>
                  <a:schemeClr val="accent2"/>
                </a:solidFill>
                <a:latin typeface="+mj-lt"/>
              </a:rPr>
              <a:t>PwP</a:t>
            </a:r>
            <a:r>
              <a:rPr lang="en-CA" sz="2400" b="1" dirty="0">
                <a:solidFill>
                  <a:schemeClr val="accent2"/>
                </a:solidFill>
                <a:latin typeface="+mj-lt"/>
              </a:rPr>
              <a:t>, caregivers </a:t>
            </a:r>
            <a:r>
              <a:rPr lang="en-US" sz="2400" dirty="0">
                <a:latin typeface="+mj-lt"/>
              </a:rPr>
              <a:t>in a care delivery model based at home/community?</a:t>
            </a:r>
          </a:p>
          <a:p>
            <a:r>
              <a:rPr lang="en-US" sz="2400" dirty="0">
                <a:latin typeface="+mj-lt"/>
              </a:rPr>
              <a:t># 2- </a:t>
            </a:r>
            <a:r>
              <a:rPr lang="en-US" sz="2400" b="1" dirty="0">
                <a:latin typeface="+mj-lt"/>
              </a:rPr>
              <a:t>HOW </a:t>
            </a:r>
            <a:r>
              <a:rPr lang="en-US" sz="2400" dirty="0">
                <a:latin typeface="+mj-lt"/>
              </a:rPr>
              <a:t>can the implementation of care delivery model based at home/community be successful </a:t>
            </a:r>
            <a:r>
              <a:rPr lang="en-US" sz="2400" b="1" dirty="0">
                <a:solidFill>
                  <a:schemeClr val="accent2"/>
                </a:solidFill>
                <a:latin typeface="+mj-lt"/>
              </a:rPr>
              <a:t>in different social geographies and health-economical contexts</a:t>
            </a:r>
            <a:r>
              <a:rPr lang="en-US" sz="2400" dirty="0">
                <a:latin typeface="+mj-lt"/>
              </a:rPr>
              <a:t>?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B)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DEVELOPING </a:t>
            </a:r>
            <a:r>
              <a:rPr lang="en-US" sz="1600" dirty="0">
                <a:latin typeface="+mj-lt"/>
              </a:rPr>
              <a:t>TOOLS TO ADDRESS NEEDS AND OVERCOME BARRIERS:</a:t>
            </a:r>
            <a:endParaRPr lang="en-US" sz="2800" dirty="0">
              <a:latin typeface="+mj-lt"/>
            </a:endParaRPr>
          </a:p>
          <a:p>
            <a:r>
              <a:rPr lang="en-CA" sz="2400" dirty="0">
                <a:latin typeface="+mj-lt"/>
              </a:rPr>
              <a:t>#3 - How can </a:t>
            </a:r>
            <a:r>
              <a:rPr lang="en-CA" sz="2400" b="1" dirty="0">
                <a:solidFill>
                  <a:schemeClr val="accent1"/>
                </a:solidFill>
                <a:latin typeface="+mj-lt"/>
              </a:rPr>
              <a:t>state-of-the-art TEC optimize complex care delivery</a:t>
            </a:r>
            <a:r>
              <a:rPr lang="en-CA" sz="2400" b="1" dirty="0">
                <a:latin typeface="+mj-lt"/>
              </a:rPr>
              <a:t> </a:t>
            </a:r>
            <a:r>
              <a:rPr lang="en-CA" sz="2400" dirty="0">
                <a:latin typeface="+mj-lt"/>
              </a:rPr>
              <a:t>in PD?</a:t>
            </a:r>
          </a:p>
          <a:p>
            <a:r>
              <a:rPr lang="en-CA" sz="2400" dirty="0">
                <a:latin typeface="+mj-lt"/>
              </a:rPr>
              <a:t>#4 - How do we </a:t>
            </a:r>
            <a:r>
              <a:rPr lang="en-CA" sz="2400" b="1" dirty="0">
                <a:solidFill>
                  <a:schemeClr val="accent1"/>
                </a:solidFill>
                <a:latin typeface="+mj-lt"/>
              </a:rPr>
              <a:t>capture the overall impact of care </a:t>
            </a:r>
            <a:r>
              <a:rPr lang="en-CA" sz="2400" dirty="0">
                <a:latin typeface="+mj-lt"/>
              </a:rPr>
              <a:t>in the lives of </a:t>
            </a:r>
            <a:r>
              <a:rPr lang="en-CA" sz="2400" dirty="0" err="1">
                <a:latin typeface="+mj-lt"/>
              </a:rPr>
              <a:t>PwP</a:t>
            </a:r>
            <a:r>
              <a:rPr lang="en-CA" sz="2400" dirty="0">
                <a:latin typeface="+mj-lt"/>
              </a:rPr>
              <a:t>?</a:t>
            </a:r>
          </a:p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C)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IMPLEMENTING</a:t>
            </a:r>
            <a:r>
              <a:rPr lang="en-US" sz="28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THE RESULTING PD CARE DELIVERY MODEL IN REAL LIFE:</a:t>
            </a:r>
            <a:endParaRPr lang="en-CA" sz="1600" dirty="0">
              <a:latin typeface="+mj-lt"/>
            </a:endParaRPr>
          </a:p>
          <a:p>
            <a:r>
              <a:rPr lang="en-CA" sz="2400" dirty="0">
                <a:latin typeface="+mj-lt"/>
              </a:rPr>
              <a:t># 5 - What is the </a:t>
            </a:r>
            <a:r>
              <a:rPr lang="en-CA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real-life feasibility of a patient-centred multi-national integrated care delivery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B1E1E-B846-7C4A-8BA8-AED0B5A7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589" y="206669"/>
            <a:ext cx="930151" cy="7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14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BCE4-FA64-744A-B2CD-CC2A03521599}"/>
              </a:ext>
            </a:extLst>
          </p:cNvPr>
          <p:cNvSpPr txBox="1">
            <a:spLocks/>
          </p:cNvSpPr>
          <p:nvPr/>
        </p:nvSpPr>
        <p:spPr>
          <a:xfrm>
            <a:off x="517961" y="267304"/>
            <a:ext cx="11270377" cy="6818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Work Packages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0D708-18A8-BC47-8ED0-7BD98D6E44D7}"/>
              </a:ext>
            </a:extLst>
          </p:cNvPr>
          <p:cNvSpPr/>
          <p:nvPr/>
        </p:nvSpPr>
        <p:spPr>
          <a:xfrm>
            <a:off x="558800" y="1194931"/>
            <a:ext cx="111887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A)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ASSESSING</a:t>
            </a:r>
            <a:r>
              <a:rPr lang="en-US" sz="28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NEEDS AND BARRIERS for CARE in PD:</a:t>
            </a:r>
          </a:p>
          <a:p>
            <a:endParaRPr lang="en-US" sz="24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B) </a:t>
            </a:r>
            <a:r>
              <a:rPr lang="en-US" sz="2800" b="1" dirty="0">
                <a:latin typeface="+mj-lt"/>
                <a:cs typeface="Arial" panose="020B0604020202020204" pitchFamily="34" charset="0"/>
              </a:rPr>
              <a:t>DEVELOPING </a:t>
            </a:r>
            <a:r>
              <a:rPr lang="en-US" sz="1600" dirty="0">
                <a:latin typeface="+mj-lt"/>
              </a:rPr>
              <a:t>TOOLS TO ADDRESS NEEDS AND OVERCOME BARRIERS:</a:t>
            </a:r>
            <a:endParaRPr lang="en-US" sz="2800" dirty="0">
              <a:latin typeface="+mj-lt"/>
            </a:endParaRPr>
          </a:p>
          <a:p>
            <a:endParaRPr lang="en-CA" sz="2400" dirty="0">
              <a:latin typeface="+mj-lt"/>
            </a:endParaRPr>
          </a:p>
          <a:p>
            <a:endParaRPr lang="en-CA" sz="2400" dirty="0">
              <a:latin typeface="+mj-lt"/>
            </a:endParaRPr>
          </a:p>
          <a:p>
            <a:endParaRPr lang="en-US" sz="2800" b="1" dirty="0">
              <a:latin typeface="+mj-lt"/>
            </a:endParaRPr>
          </a:p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C) IMPLEMENTING</a:t>
            </a:r>
            <a:r>
              <a:rPr lang="en-US" sz="28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THE RESULTING PD CARE DELIVERY MODEL IN REAL LIFE:</a:t>
            </a:r>
            <a:endParaRPr lang="en-CA" sz="1600" dirty="0"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A09048E-8CA3-F241-9485-6E79F2442E77}"/>
              </a:ext>
            </a:extLst>
          </p:cNvPr>
          <p:cNvSpPr/>
          <p:nvPr/>
        </p:nvSpPr>
        <p:spPr>
          <a:xfrm>
            <a:off x="1166157" y="1854279"/>
            <a:ext cx="1864659" cy="9681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HEALTH</a:t>
            </a:r>
          </a:p>
          <a:p>
            <a:pPr algn="ctr"/>
            <a:r>
              <a:rPr lang="en-US" dirty="0"/>
              <a:t>ECONOMY</a:t>
            </a:r>
          </a:p>
        </p:txBody>
      </p:sp>
      <p:pic>
        <p:nvPicPr>
          <p:cNvPr id="14" name="Image 3">
            <a:extLst>
              <a:ext uri="{FF2B5EF4-FFF2-40B4-BE49-F238E27FC236}">
                <a16:creationId xmlns:a16="http://schemas.microsoft.com/office/drawing/2014/main" id="{89D0B389-9524-4C40-A744-7EB9B96DB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1" r="3695" b="31751"/>
          <a:stretch/>
        </p:blipFill>
        <p:spPr>
          <a:xfrm>
            <a:off x="3159606" y="1919318"/>
            <a:ext cx="874576" cy="7505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2D10CC-A420-7245-A76E-29E2C0349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835" y="1919318"/>
            <a:ext cx="685293" cy="7373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EE36229-CEB4-BE43-A8E3-E9CA8C7771A5}"/>
              </a:ext>
            </a:extLst>
          </p:cNvPr>
          <p:cNvGrpSpPr/>
          <p:nvPr/>
        </p:nvGrpSpPr>
        <p:grpSpPr>
          <a:xfrm>
            <a:off x="7544690" y="3438599"/>
            <a:ext cx="3769488" cy="968188"/>
            <a:chOff x="4871399" y="3417431"/>
            <a:chExt cx="3769488" cy="96818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2AD119F-3996-E747-9E35-D56E4538BEA4}"/>
                </a:ext>
              </a:extLst>
            </p:cNvPr>
            <p:cNvSpPr/>
            <p:nvPr/>
          </p:nvSpPr>
          <p:spPr>
            <a:xfrm>
              <a:off x="4871399" y="3417431"/>
              <a:ext cx="1864659" cy="96818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HOLISTIC MEASURES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9D0592-607E-8E4C-88E1-0BB6A45B5DDA}"/>
                </a:ext>
              </a:extLst>
            </p:cNvPr>
            <p:cNvSpPr/>
            <p:nvPr/>
          </p:nvSpPr>
          <p:spPr>
            <a:xfrm>
              <a:off x="7680368" y="3500886"/>
              <a:ext cx="96051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600" dirty="0">
                  <a:latin typeface="Helvetica" pitchFamily="2" charset="0"/>
                </a:rPr>
                <a:t>Carsten </a:t>
              </a:r>
            </a:p>
            <a:p>
              <a:r>
                <a:rPr lang="en-CA" sz="1600" dirty="0">
                  <a:latin typeface="Helvetica" pitchFamily="2" charset="0"/>
                </a:rPr>
                <a:t>Eggers</a:t>
              </a:r>
              <a:endParaRPr lang="en-CA" sz="1600" dirty="0">
                <a:effectLst/>
                <a:latin typeface="Helvetica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C08074-AEE9-1048-8DB7-29B61E14C30C}"/>
              </a:ext>
            </a:extLst>
          </p:cNvPr>
          <p:cNvGrpSpPr/>
          <p:nvPr/>
        </p:nvGrpSpPr>
        <p:grpSpPr>
          <a:xfrm>
            <a:off x="1166159" y="3470869"/>
            <a:ext cx="5882193" cy="968188"/>
            <a:chOff x="1166159" y="3417431"/>
            <a:chExt cx="5882193" cy="96818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30FFE90-2A6D-6A40-B540-78C4B497D2BE}"/>
                </a:ext>
              </a:extLst>
            </p:cNvPr>
            <p:cNvSpPr/>
            <p:nvPr/>
          </p:nvSpPr>
          <p:spPr>
            <a:xfrm>
              <a:off x="1166159" y="3417431"/>
              <a:ext cx="1864659" cy="96818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TEHCNOLOGY ENABLED CARE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14A1A56-7B69-0A44-B332-363CEBF13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646" r="29704" b="56660"/>
            <a:stretch/>
          </p:blipFill>
          <p:spPr>
            <a:xfrm>
              <a:off x="3159606" y="3483264"/>
              <a:ext cx="646242" cy="73767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C361184-B652-C444-8E13-4E740943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2835" y="3501186"/>
              <a:ext cx="728849" cy="73613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4A7112A-8AB0-474E-9A4D-CBAB78321017}"/>
                </a:ext>
              </a:extLst>
            </p:cNvPr>
            <p:cNvSpPr/>
            <p:nvPr/>
          </p:nvSpPr>
          <p:spPr>
            <a:xfrm>
              <a:off x="3805848" y="3468617"/>
              <a:ext cx="15408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600" dirty="0">
                  <a:latin typeface="Helvetica" pitchFamily="2" charset="0"/>
                </a:rPr>
                <a:t>Álvaro </a:t>
              </a:r>
            </a:p>
            <a:p>
              <a:r>
                <a:rPr lang="en-CA" sz="1600" dirty="0">
                  <a:latin typeface="Helvetica" pitchFamily="2" charset="0"/>
                </a:rPr>
                <a:t>Sanchez-Ferro</a:t>
              </a:r>
              <a:endParaRPr lang="en-CA" sz="1600" dirty="0">
                <a:effectLst/>
                <a:latin typeface="Helvetica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AECFD21-D2C9-794F-B19C-453C32B7705C}"/>
                </a:ext>
              </a:extLst>
            </p:cNvPr>
            <p:cNvSpPr/>
            <p:nvPr/>
          </p:nvSpPr>
          <p:spPr>
            <a:xfrm>
              <a:off x="6124701" y="3487268"/>
              <a:ext cx="9236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600" dirty="0">
                  <a:latin typeface="Helvetica" pitchFamily="2" charset="0"/>
                </a:rPr>
                <a:t>Angelo </a:t>
              </a:r>
            </a:p>
            <a:p>
              <a:r>
                <a:rPr lang="en-CA" sz="1600" dirty="0" err="1">
                  <a:latin typeface="Helvetica" pitchFamily="2" charset="0"/>
                </a:rPr>
                <a:t>Antonini</a:t>
              </a:r>
              <a:endParaRPr lang="en-CA" sz="1600" dirty="0">
                <a:effectLst/>
                <a:latin typeface="Helvetica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78D203-3A8D-B64E-A08B-FE23F6374CCD}"/>
              </a:ext>
            </a:extLst>
          </p:cNvPr>
          <p:cNvGrpSpPr/>
          <p:nvPr/>
        </p:nvGrpSpPr>
        <p:grpSpPr>
          <a:xfrm>
            <a:off x="1166157" y="5376342"/>
            <a:ext cx="5811670" cy="968188"/>
            <a:chOff x="1166158" y="5115403"/>
            <a:chExt cx="5811670" cy="96818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5DC8A00-A451-6349-8FA1-30F3FFD178EA}"/>
                </a:ext>
              </a:extLst>
            </p:cNvPr>
            <p:cNvSpPr/>
            <p:nvPr/>
          </p:nvSpPr>
          <p:spPr>
            <a:xfrm>
              <a:off x="1166158" y="5115403"/>
              <a:ext cx="1864659" cy="96818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CARE MODEL EVALUATION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0A966E6-6ADD-6941-9727-845B9A4AC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2835" y="5234794"/>
              <a:ext cx="813667" cy="813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4A27A50-E804-8F49-8BC2-1D52319BF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800" t="3595" r="68182" b="48869"/>
            <a:stretch/>
          </p:blipFill>
          <p:spPr>
            <a:xfrm>
              <a:off x="3176739" y="5258377"/>
              <a:ext cx="717082" cy="79008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1AB16E-92E2-EB4B-B62F-DFF48D20CEB2}"/>
                </a:ext>
              </a:extLst>
            </p:cNvPr>
            <p:cNvSpPr/>
            <p:nvPr/>
          </p:nvSpPr>
          <p:spPr>
            <a:xfrm>
              <a:off x="6155167" y="5257042"/>
              <a:ext cx="8226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600" dirty="0">
                  <a:latin typeface="Helvetica" pitchFamily="2" charset="0"/>
                </a:rPr>
                <a:t>Olivier </a:t>
              </a:r>
            </a:p>
            <a:p>
              <a:r>
                <a:rPr lang="en-CA" sz="1600" dirty="0" err="1">
                  <a:latin typeface="Helvetica" pitchFamily="2" charset="0"/>
                </a:rPr>
                <a:t>Rascol</a:t>
              </a:r>
              <a:endParaRPr lang="en-CA" sz="1600" dirty="0">
                <a:effectLst/>
                <a:latin typeface="Helvetica" pitchFamily="2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8B2748C-5C64-9541-9ABB-8EED8A439C73}"/>
                </a:ext>
              </a:extLst>
            </p:cNvPr>
            <p:cNvSpPr/>
            <p:nvPr/>
          </p:nvSpPr>
          <p:spPr>
            <a:xfrm>
              <a:off x="3814220" y="5258378"/>
              <a:ext cx="8130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600" dirty="0">
                  <a:latin typeface="Helvetica" pitchFamily="2" charset="0"/>
                </a:rPr>
                <a:t>Tiago </a:t>
              </a:r>
            </a:p>
            <a:p>
              <a:r>
                <a:rPr lang="en-CA" sz="1600" dirty="0">
                  <a:latin typeface="Helvetica" pitchFamily="2" charset="0"/>
                </a:rPr>
                <a:t>Mestre</a:t>
              </a:r>
              <a:endParaRPr lang="en-CA" sz="1600" dirty="0">
                <a:effectLst/>
                <a:latin typeface="Helvetica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0DB62E-0CCD-D343-93D3-F0564C73BC84}"/>
              </a:ext>
            </a:extLst>
          </p:cNvPr>
          <p:cNvGrpSpPr/>
          <p:nvPr/>
        </p:nvGrpSpPr>
        <p:grpSpPr>
          <a:xfrm>
            <a:off x="7544690" y="1882524"/>
            <a:ext cx="3760073" cy="968188"/>
            <a:chOff x="7544690" y="1784016"/>
            <a:chExt cx="3760073" cy="9681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41CC5DB-4CD0-804F-806C-E5B3D0068890}"/>
                </a:ext>
              </a:extLst>
            </p:cNvPr>
            <p:cNvSpPr/>
            <p:nvPr/>
          </p:nvSpPr>
          <p:spPr>
            <a:xfrm>
              <a:off x="7544690" y="1784016"/>
              <a:ext cx="1864659" cy="96818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HEALTH</a:t>
              </a:r>
            </a:p>
            <a:p>
              <a:pPr algn="ctr"/>
              <a:r>
                <a:rPr lang="en-US" dirty="0"/>
                <a:t>GEOGRAPHY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DA2C78-3FDB-A947-811C-05442558D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2616" r="43766" b="38506"/>
            <a:stretch/>
          </p:blipFill>
          <p:spPr>
            <a:xfrm>
              <a:off x="9514178" y="1842185"/>
              <a:ext cx="837515" cy="861743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41CE94-D861-0C43-9DD8-08447D308446}"/>
                </a:ext>
              </a:extLst>
            </p:cNvPr>
            <p:cNvSpPr/>
            <p:nvPr/>
          </p:nvSpPr>
          <p:spPr>
            <a:xfrm>
              <a:off x="10345846" y="1842185"/>
              <a:ext cx="95891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600" dirty="0">
                  <a:latin typeface="Helvetica" pitchFamily="2" charset="0"/>
                </a:rPr>
                <a:t>Eric </a:t>
              </a:r>
            </a:p>
            <a:p>
              <a:r>
                <a:rPr lang="en-CA" sz="1600" dirty="0" err="1">
                  <a:latin typeface="Helvetica" pitchFamily="2" charset="0"/>
                </a:rPr>
                <a:t>Crighton</a:t>
              </a:r>
              <a:endParaRPr lang="en-CA" sz="1600" dirty="0">
                <a:effectLst/>
                <a:latin typeface="Helvetica" pitchFamily="2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1B7D334-C173-DF44-8B1F-522A9EE3FD3F}"/>
              </a:ext>
            </a:extLst>
          </p:cNvPr>
          <p:cNvSpPr/>
          <p:nvPr/>
        </p:nvSpPr>
        <p:spPr>
          <a:xfrm>
            <a:off x="6140221" y="1886217"/>
            <a:ext cx="9476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dirty="0">
                <a:effectLst/>
                <a:latin typeface="Helvetica" pitchFamily="2" charset="0"/>
              </a:rPr>
              <a:t>Richard </a:t>
            </a:r>
          </a:p>
          <a:p>
            <a:r>
              <a:rPr lang="en-CA" sz="1600" dirty="0" err="1">
                <a:effectLst/>
                <a:latin typeface="Helvetica" pitchFamily="2" charset="0"/>
              </a:rPr>
              <a:t>Dodel</a:t>
            </a:r>
            <a:endParaRPr lang="en-CA" sz="1600" dirty="0">
              <a:effectLst/>
              <a:latin typeface="Helvetica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A6602F-A83A-9A4A-888A-2E58BA0955F5}"/>
              </a:ext>
            </a:extLst>
          </p:cNvPr>
          <p:cNvSpPr/>
          <p:nvPr/>
        </p:nvSpPr>
        <p:spPr>
          <a:xfrm>
            <a:off x="4034182" y="1866439"/>
            <a:ext cx="945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err="1">
                <a:effectLst/>
                <a:latin typeface="Helvetica" pitchFamily="2" charset="0"/>
              </a:rPr>
              <a:t>Nadége</a:t>
            </a:r>
            <a:r>
              <a:rPr lang="en-CA" sz="1600" dirty="0">
                <a:effectLst/>
                <a:latin typeface="Helvetica" pitchFamily="2" charset="0"/>
              </a:rPr>
              <a:t> Costa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27B490-DCEB-A045-982D-B6D3B10B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0589" y="206669"/>
            <a:ext cx="930151" cy="769577"/>
          </a:xfrm>
          <a:prstGeom prst="rect">
            <a:avLst/>
          </a:prstGeom>
        </p:spPr>
      </p:pic>
      <p:pic>
        <p:nvPicPr>
          <p:cNvPr id="31" name="Picture 3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4FA8482-5251-8241-8E9F-5275D63762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56392" y="3502484"/>
            <a:ext cx="788278" cy="78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9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6DEC348-0B2A-B047-AC32-8557E5EE7DE8}"/>
              </a:ext>
            </a:extLst>
          </p:cNvPr>
          <p:cNvSpPr/>
          <p:nvPr/>
        </p:nvSpPr>
        <p:spPr>
          <a:xfrm>
            <a:off x="2723952" y="1049680"/>
            <a:ext cx="1469258" cy="368764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HEALTH –ECONOMY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64DA72A-6C13-1F42-805F-2531DC510352}"/>
              </a:ext>
            </a:extLst>
          </p:cNvPr>
          <p:cNvSpPr/>
          <p:nvPr/>
        </p:nvSpPr>
        <p:spPr>
          <a:xfrm>
            <a:off x="5962091" y="1080535"/>
            <a:ext cx="1864659" cy="367739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TECHNOLOGY ENABLED CARE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885737A-5447-324B-B029-E6E500E552FA}"/>
              </a:ext>
            </a:extLst>
          </p:cNvPr>
          <p:cNvSpPr/>
          <p:nvPr/>
        </p:nvSpPr>
        <p:spPr>
          <a:xfrm>
            <a:off x="9749662" y="1049680"/>
            <a:ext cx="1775011" cy="367739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CARE MODEL EVALUATION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7608AC3-6D14-DC4E-97EE-5744A68907E1}"/>
              </a:ext>
            </a:extLst>
          </p:cNvPr>
          <p:cNvSpPr/>
          <p:nvPr/>
        </p:nvSpPr>
        <p:spPr>
          <a:xfrm>
            <a:off x="7846168" y="1058203"/>
            <a:ext cx="1864659" cy="367739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HOLISTIC MEASURE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50ACFE-6CDC-984E-85A8-23E79757A835}"/>
              </a:ext>
            </a:extLst>
          </p:cNvPr>
          <p:cNvSpPr/>
          <p:nvPr/>
        </p:nvSpPr>
        <p:spPr>
          <a:xfrm>
            <a:off x="4270878" y="1080535"/>
            <a:ext cx="1652377" cy="368764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HEALTH –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GEOGRAPHY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340DF80-F29A-3641-9DAB-C07F3D07C664}"/>
              </a:ext>
            </a:extLst>
          </p:cNvPr>
          <p:cNvSpPr/>
          <p:nvPr/>
        </p:nvSpPr>
        <p:spPr>
          <a:xfrm>
            <a:off x="1024734" y="1058203"/>
            <a:ext cx="1586769" cy="106669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WORK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PACKAGES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F76A0-6F3C-5548-936E-8A5F2AE20CA7}"/>
              </a:ext>
            </a:extLst>
          </p:cNvPr>
          <p:cNvSpPr txBox="1"/>
          <p:nvPr/>
        </p:nvSpPr>
        <p:spPr>
          <a:xfrm>
            <a:off x="1006938" y="195631"/>
            <a:ext cx="10922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algn="ctr"/>
            <a:r>
              <a:rPr lang="en-US" sz="3600" dirty="0">
                <a:solidFill>
                  <a:schemeClr val="accent1"/>
                </a:solidFill>
                <a:latin typeface="+mj-lt"/>
                <a:cs typeface="Arial Narrow" panose="020B0604020202020204" pitchFamily="34" charset="0"/>
              </a:rPr>
              <a:t>Matrix-based organization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DFBA8B7-0429-624B-990D-C10FEAC5F3F7}"/>
              </a:ext>
            </a:extLst>
          </p:cNvPr>
          <p:cNvSpPr/>
          <p:nvPr/>
        </p:nvSpPr>
        <p:spPr>
          <a:xfrm>
            <a:off x="4138537" y="5024752"/>
            <a:ext cx="3748736" cy="77504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STEERING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COMMITTEE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85EECFF-D280-714D-A9BD-CA5994211DFA}"/>
              </a:ext>
            </a:extLst>
          </p:cNvPr>
          <p:cNvSpPr/>
          <p:nvPr/>
        </p:nvSpPr>
        <p:spPr>
          <a:xfrm>
            <a:off x="8064366" y="5022499"/>
            <a:ext cx="3499142" cy="775045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COORDINATOR SITE (CANADA)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C93DF30-768B-C544-89DA-FBB03067747E}"/>
              </a:ext>
            </a:extLst>
          </p:cNvPr>
          <p:cNvSpPr/>
          <p:nvPr/>
        </p:nvSpPr>
        <p:spPr>
          <a:xfrm>
            <a:off x="1024734" y="5003517"/>
            <a:ext cx="2936711" cy="79402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INTERNATIONAL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ADVISORY  BOARD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77F952-0929-014A-8653-C9658C596574}"/>
              </a:ext>
            </a:extLst>
          </p:cNvPr>
          <p:cNvGrpSpPr/>
          <p:nvPr/>
        </p:nvGrpSpPr>
        <p:grpSpPr>
          <a:xfrm>
            <a:off x="1012931" y="2265506"/>
            <a:ext cx="10582565" cy="2386062"/>
            <a:chOff x="980943" y="2265506"/>
            <a:chExt cx="10582565" cy="2386062"/>
          </a:xfrm>
          <a:solidFill>
            <a:srgbClr val="C00000"/>
          </a:solidFill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CD3787E-A3DE-8847-BF26-DC2A4F20F8AE}"/>
                </a:ext>
              </a:extLst>
            </p:cNvPr>
            <p:cNvSpPr/>
            <p:nvPr/>
          </p:nvSpPr>
          <p:spPr>
            <a:xfrm>
              <a:off x="980943" y="2265506"/>
              <a:ext cx="1617074" cy="238606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CROSS-CUTTING GROUPS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82E66C3-253A-FE47-AD8C-4D0CD325C424}"/>
                </a:ext>
              </a:extLst>
            </p:cNvPr>
            <p:cNvSpPr/>
            <p:nvPr/>
          </p:nvSpPr>
          <p:spPr>
            <a:xfrm>
              <a:off x="2675686" y="3145957"/>
              <a:ext cx="8887822" cy="6926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bg1"/>
                  </a:solidFill>
                </a:rPr>
                <a:t>ETHICAL/LEGAL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5432F9F-C519-6B43-81C1-52D839BC1F10}"/>
                </a:ext>
              </a:extLst>
            </p:cNvPr>
            <p:cNvSpPr/>
            <p:nvPr/>
          </p:nvSpPr>
          <p:spPr>
            <a:xfrm>
              <a:off x="2675686" y="2326756"/>
              <a:ext cx="8887821" cy="71794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bg1"/>
                  </a:solidFill>
                </a:rPr>
                <a:t>CO-DESIGN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EFE7832-1327-4B47-9112-71F9A91BFDDD}"/>
                </a:ext>
              </a:extLst>
            </p:cNvPr>
            <p:cNvSpPr/>
            <p:nvPr/>
          </p:nvSpPr>
          <p:spPr>
            <a:xfrm>
              <a:off x="2675685" y="3958910"/>
              <a:ext cx="8887823" cy="69265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chemeClr val="bg1"/>
                  </a:solidFill>
                </a:rPr>
                <a:t>TRAINING AND MENTORING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3DAB972-CB06-B247-A10D-428CAE7CF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2949" y="2364908"/>
              <a:ext cx="646242" cy="646242"/>
            </a:xfrm>
            <a:prstGeom prst="rect">
              <a:avLst/>
            </a:prstGeom>
            <a:grpFill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D9BEB8-C884-F64B-83AD-450E630F6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6123" y="3966920"/>
              <a:ext cx="666647" cy="677063"/>
            </a:xfrm>
            <a:prstGeom prst="rect">
              <a:avLst/>
            </a:prstGeom>
            <a:grp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CE5C01-BE59-8B40-A96D-8BC4D23FD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520" r="34823" b="14699"/>
            <a:stretch/>
          </p:blipFill>
          <p:spPr>
            <a:xfrm>
              <a:off x="8416552" y="3958910"/>
              <a:ext cx="690954" cy="692174"/>
            </a:xfrm>
            <a:prstGeom prst="rect">
              <a:avLst/>
            </a:prstGeom>
            <a:grp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73A1E9-9AEB-6140-A343-3A355E986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12949" y="3145131"/>
              <a:ext cx="692658" cy="692658"/>
            </a:xfrm>
            <a:prstGeom prst="rect">
              <a:avLst/>
            </a:prstGeom>
            <a:grpFill/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A63A92A-8E9E-5E45-9539-32DEBB11D2BD}"/>
              </a:ext>
            </a:extLst>
          </p:cNvPr>
          <p:cNvSpPr/>
          <p:nvPr/>
        </p:nvSpPr>
        <p:spPr>
          <a:xfrm>
            <a:off x="9129951" y="3997068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 err="1">
                <a:solidFill>
                  <a:schemeClr val="bg1"/>
                </a:solidFill>
                <a:latin typeface="Helvetica" pitchFamily="2" charset="0"/>
              </a:rPr>
              <a:t>Evžen</a:t>
            </a:r>
            <a:r>
              <a:rPr lang="en-CA" sz="16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r>
              <a:rPr lang="en-CA" sz="1600" b="1" dirty="0" err="1">
                <a:solidFill>
                  <a:schemeClr val="bg1"/>
                </a:solidFill>
                <a:latin typeface="Helvetica" pitchFamily="2" charset="0"/>
              </a:rPr>
              <a:t>Růžička</a:t>
            </a:r>
            <a:endParaRPr lang="en-CA" sz="1600" b="1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095A6A-F755-094D-A8DE-40C0BD457BA4}"/>
              </a:ext>
            </a:extLst>
          </p:cNvPr>
          <p:cNvSpPr/>
          <p:nvPr/>
        </p:nvSpPr>
        <p:spPr>
          <a:xfrm>
            <a:off x="6771657" y="3997068"/>
            <a:ext cx="1085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Helvetica" pitchFamily="2" charset="0"/>
              </a:rPr>
              <a:t>Joaquim </a:t>
            </a:r>
          </a:p>
          <a:p>
            <a:r>
              <a:rPr lang="en-CA" sz="1600" b="1" dirty="0">
                <a:solidFill>
                  <a:schemeClr val="bg1"/>
                </a:solidFill>
                <a:latin typeface="Helvetica" pitchFamily="2" charset="0"/>
              </a:rPr>
              <a:t>Ferreira</a:t>
            </a:r>
            <a:endParaRPr lang="en-CA" sz="1600" b="1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A657E9C-0AA6-9F4A-A72D-CEE390E171D5}"/>
              </a:ext>
            </a:extLst>
          </p:cNvPr>
          <p:cNvSpPr/>
          <p:nvPr/>
        </p:nvSpPr>
        <p:spPr>
          <a:xfrm>
            <a:off x="9072909" y="3151713"/>
            <a:ext cx="1566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Helvetica" pitchFamily="2" charset="0"/>
              </a:rPr>
              <a:t>Bjorn Schmidt-Lund</a:t>
            </a:r>
            <a:endParaRPr lang="en-CA" sz="1600" b="1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E588209-3599-FD4B-86B6-B08C0DF7C218}"/>
              </a:ext>
            </a:extLst>
          </p:cNvPr>
          <p:cNvSpPr/>
          <p:nvPr/>
        </p:nvSpPr>
        <p:spPr>
          <a:xfrm>
            <a:off x="6814758" y="3149268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Helvetica" pitchFamily="2" charset="0"/>
              </a:rPr>
              <a:t>Jennifer </a:t>
            </a:r>
          </a:p>
          <a:p>
            <a:r>
              <a:rPr lang="en-CA" sz="1600" b="1" dirty="0">
                <a:solidFill>
                  <a:schemeClr val="bg1"/>
                </a:solidFill>
                <a:effectLst/>
                <a:latin typeface="Helvetica" pitchFamily="2" charset="0"/>
              </a:rPr>
              <a:t>Chandler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FCB7BC-F083-A740-A1E4-83348560B31F}"/>
              </a:ext>
            </a:extLst>
          </p:cNvPr>
          <p:cNvSpPr/>
          <p:nvPr/>
        </p:nvSpPr>
        <p:spPr>
          <a:xfrm>
            <a:off x="6773948" y="2356164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  <a:latin typeface="Helvetica" pitchFamily="2" charset="0"/>
              </a:rPr>
              <a:t>Sylvie </a:t>
            </a:r>
          </a:p>
          <a:p>
            <a:r>
              <a:rPr lang="en-CA" sz="1600" b="1" dirty="0">
                <a:solidFill>
                  <a:schemeClr val="bg1"/>
                </a:solidFill>
                <a:effectLst/>
                <a:latin typeface="Helvetica" pitchFamily="2" charset="0"/>
              </a:rPr>
              <a:t>Grosjean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BBC5D9E-8AAC-AB4B-A34B-57A8F3143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294" y="143021"/>
            <a:ext cx="930151" cy="7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657F-F4D8-DA47-93F7-755B9FABC85B}"/>
              </a:ext>
            </a:extLst>
          </p:cNvPr>
          <p:cNvSpPr txBox="1">
            <a:spLocks/>
          </p:cNvSpPr>
          <p:nvPr/>
        </p:nvSpPr>
        <p:spPr>
          <a:xfrm>
            <a:off x="838200" y="1770996"/>
            <a:ext cx="11353800" cy="25156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Toolkit to develop and sustain Integrated Parkinson Networks for home-based community-centered care delivery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Development of a formal iCARE-PD nurse training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Integrated digital health technologies validated by end-user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Comprehensive white paper on ethical issues and legal principles</a:t>
            </a:r>
          </a:p>
          <a:p>
            <a:pPr marL="514350" indent="-514350">
              <a:buFont typeface="+mj-lt"/>
              <a:buAutoNum type="arabicPeriod"/>
            </a:pPr>
            <a:endParaRPr lang="en-CA" sz="2400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CA" sz="2400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87B526-45BD-B74D-AF64-916F54463F03}"/>
              </a:ext>
            </a:extLst>
          </p:cNvPr>
          <p:cNvSpPr txBox="1">
            <a:spLocks/>
          </p:cNvSpPr>
          <p:nvPr/>
        </p:nvSpPr>
        <p:spPr>
          <a:xfrm>
            <a:off x="838200" y="503093"/>
            <a:ext cx="11099800" cy="7794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Expected deliverables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3130A-C35E-CA4A-8E18-D22ECEBE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09" y="242133"/>
            <a:ext cx="1338400" cy="1107349"/>
          </a:xfrm>
          <a:prstGeom prst="rect">
            <a:avLst/>
          </a:prstGeom>
        </p:spPr>
      </p:pic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477EB74-6DF9-564D-A30A-003752F7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867" y="4611431"/>
            <a:ext cx="2307815" cy="153292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83BB15-7011-1C49-A73C-2E1F2B78B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086" y="4628637"/>
            <a:ext cx="1979719" cy="1515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A293C-8E5C-3244-B486-792E1B49F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484" y="4611431"/>
            <a:ext cx="2433038" cy="15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657F-F4D8-DA47-93F7-755B9FABC85B}"/>
              </a:ext>
            </a:extLst>
          </p:cNvPr>
          <p:cNvSpPr txBox="1">
            <a:spLocks/>
          </p:cNvSpPr>
          <p:nvPr/>
        </p:nvSpPr>
        <p:spPr>
          <a:xfrm>
            <a:off x="752972" y="1969306"/>
            <a:ext cx="11353800" cy="30526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CA" sz="2400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CA" sz="2400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987B526-45BD-B74D-AF64-916F54463F03}"/>
              </a:ext>
            </a:extLst>
          </p:cNvPr>
          <p:cNvSpPr txBox="1">
            <a:spLocks/>
          </p:cNvSpPr>
          <p:nvPr/>
        </p:nvSpPr>
        <p:spPr>
          <a:xfrm>
            <a:off x="2177142" y="490660"/>
            <a:ext cx="8969829" cy="7794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Successes and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3130A-C35E-CA4A-8E18-D22ECEBEC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981" y="240500"/>
            <a:ext cx="1338400" cy="1107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61FBE-6999-8F42-B80D-B937C473DACA}"/>
              </a:ext>
            </a:extLst>
          </p:cNvPr>
          <p:cNvSpPr txBox="1"/>
          <p:nvPr/>
        </p:nvSpPr>
        <p:spPr>
          <a:xfrm>
            <a:off x="752972" y="1969306"/>
            <a:ext cx="121484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327025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Building a pan European-Canadian multi-disciplinary research network</a:t>
            </a:r>
          </a:p>
          <a:p>
            <a:pPr marL="57150"/>
            <a:endParaRPr lang="en-US" sz="2800" i="1" dirty="0">
              <a:latin typeface="+mj-lt"/>
            </a:endParaRPr>
          </a:p>
          <a:p>
            <a:pPr marL="514350" indent="-284163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Virtualization of research practices with COVID-19 pandemic</a:t>
            </a:r>
          </a:p>
          <a:p>
            <a:pPr marL="514350" indent="-284163"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  <a:p>
            <a:pPr marL="514350" indent="-284163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Care model implementation in COVID-19 pandemic</a:t>
            </a:r>
          </a:p>
        </p:txBody>
      </p:sp>
    </p:spTree>
    <p:extLst>
      <p:ext uri="{BB962C8B-B14F-4D97-AF65-F5344CB8AC3E}">
        <p14:creationId xmlns:p14="http://schemas.microsoft.com/office/powerpoint/2010/main" val="9076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D80C-C514-604A-8CAC-47804F15D082}"/>
              </a:ext>
            </a:extLst>
          </p:cNvPr>
          <p:cNvSpPr txBox="1">
            <a:spLocks/>
          </p:cNvSpPr>
          <p:nvPr/>
        </p:nvSpPr>
        <p:spPr>
          <a:xfrm>
            <a:off x="511630" y="333348"/>
            <a:ext cx="12192000" cy="6818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accent1"/>
                </a:solidFill>
              </a:rPr>
              <a:t>Knowledge dissemination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DD03B-5112-DA46-AB99-9FE063DDE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32" y="1271763"/>
            <a:ext cx="2778779" cy="1860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7529F1-808A-EA4D-B166-654459428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86" y="3320798"/>
            <a:ext cx="2701173" cy="1089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3FEE99-E4F8-B94C-BCFC-0AF5678ED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69" y="2202050"/>
            <a:ext cx="3644900" cy="5461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A16CBC-BA26-AC4B-B261-11DF6C4971D5}"/>
              </a:ext>
            </a:extLst>
          </p:cNvPr>
          <p:cNvSpPr/>
          <p:nvPr/>
        </p:nvSpPr>
        <p:spPr>
          <a:xfrm>
            <a:off x="6253932" y="3722701"/>
            <a:ext cx="2936711" cy="79402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INTERNATIONAL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ADVISORY  BOARD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0F81EE-79C5-9D4B-B65C-B81AB74065BA}"/>
              </a:ext>
            </a:extLst>
          </p:cNvPr>
          <p:cNvSpPr txBox="1"/>
          <p:nvPr/>
        </p:nvSpPr>
        <p:spPr>
          <a:xfrm>
            <a:off x="1063173" y="5560316"/>
            <a:ext cx="91403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3" algn="ctr"/>
            <a:r>
              <a:rPr lang="en-US" sz="2000" dirty="0">
                <a:latin typeface="+mj-lt"/>
              </a:rPr>
              <a:t>Advocacy within national research networks and Governmental/EU representatives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BC17C9-6C7F-5541-86F1-71BC56A9E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981" y="240500"/>
            <a:ext cx="1338400" cy="11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2149</TotalTime>
  <Words>544</Words>
  <Application>Microsoft Office PowerPoint</Application>
  <PresentationFormat>Breedbeeld</PresentationFormat>
  <Paragraphs>115</Paragraphs>
  <Slides>11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Office Theme</vt:lpstr>
      <vt:lpstr>1_Office Theme</vt:lpstr>
      <vt:lpstr>2_Office Theme</vt:lpstr>
      <vt:lpstr>         28th April 2022</vt:lpstr>
      <vt:lpstr>WHY iCARE-PD</vt:lpstr>
      <vt:lpstr>iCARE-PD proposition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iCARE-PD clinical study</dc:title>
  <dc:creator>Tiago Mestre</dc:creator>
  <cp:lastModifiedBy>Christine Greve</cp:lastModifiedBy>
  <cp:revision>142</cp:revision>
  <cp:lastPrinted>2021-06-28T19:08:43Z</cp:lastPrinted>
  <dcterms:created xsi:type="dcterms:W3CDTF">2020-11-06T02:10:59Z</dcterms:created>
  <dcterms:modified xsi:type="dcterms:W3CDTF">2022-04-27T06:30:36Z</dcterms:modified>
</cp:coreProperties>
</file>