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9" r:id="rId4"/>
    <p:sldId id="267" r:id="rId5"/>
    <p:sldId id="257" r:id="rId6"/>
    <p:sldId id="314" r:id="rId7"/>
    <p:sldId id="315" r:id="rId8"/>
    <p:sldId id="263" r:id="rId9"/>
    <p:sldId id="260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AF3"/>
    <a:srgbClr val="D2E1F0"/>
    <a:srgbClr val="C4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AED7D0-480E-4DC2-9F19-7DA25B364519}" v="169" dt="2022-04-25T20:56:16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26" autoAdjust="0"/>
  </p:normalViewPr>
  <p:slideViewPr>
    <p:cSldViewPr snapToGrid="0">
      <p:cViewPr>
        <p:scale>
          <a:sx n="50" d="100"/>
          <a:sy n="50" d="100"/>
        </p:scale>
        <p:origin x="120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Menozzi" userId="f3c624501143e3c5" providerId="LiveId" clId="{ECAED7D0-480E-4DC2-9F19-7DA25B364519}"/>
    <pc:docChg chg="custSel modSld">
      <pc:chgData name="Elisa Menozzi" userId="f3c624501143e3c5" providerId="LiveId" clId="{ECAED7D0-480E-4DC2-9F19-7DA25B364519}" dt="2022-04-25T20:56:16.439" v="170" actId="20577"/>
      <pc:docMkLst>
        <pc:docMk/>
      </pc:docMkLst>
      <pc:sldChg chg="modSp mod modAnim">
        <pc:chgData name="Elisa Menozzi" userId="f3c624501143e3c5" providerId="LiveId" clId="{ECAED7D0-480E-4DC2-9F19-7DA25B364519}" dt="2022-04-25T20:52:25.663" v="168" actId="20577"/>
        <pc:sldMkLst>
          <pc:docMk/>
          <pc:sldMk cId="3489274154" sldId="257"/>
        </pc:sldMkLst>
        <pc:spChg chg="mod">
          <ac:chgData name="Elisa Menozzi" userId="f3c624501143e3c5" providerId="LiveId" clId="{ECAED7D0-480E-4DC2-9F19-7DA25B364519}" dt="2022-04-25T20:52:25.663" v="168" actId="20577"/>
          <ac:spMkLst>
            <pc:docMk/>
            <pc:sldMk cId="3489274154" sldId="257"/>
            <ac:spMk id="3" creationId="{250DD5DA-F2D3-43AD-AC1C-DB2DFFE16B31}"/>
          </ac:spMkLst>
        </pc:spChg>
      </pc:sldChg>
      <pc:sldChg chg="modSp modAnim">
        <pc:chgData name="Elisa Menozzi" userId="f3c624501143e3c5" providerId="LiveId" clId="{ECAED7D0-480E-4DC2-9F19-7DA25B364519}" dt="2022-04-25T20:45:04.148" v="158"/>
        <pc:sldMkLst>
          <pc:docMk/>
          <pc:sldMk cId="766709728" sldId="259"/>
        </pc:sldMkLst>
        <pc:spChg chg="mod">
          <ac:chgData name="Elisa Menozzi" userId="f3c624501143e3c5" providerId="LiveId" clId="{ECAED7D0-480E-4DC2-9F19-7DA25B364519}" dt="2022-04-25T20:39:30.222" v="90" actId="20577"/>
          <ac:spMkLst>
            <pc:docMk/>
            <pc:sldMk cId="766709728" sldId="259"/>
            <ac:spMk id="3" creationId="{0F4B79EA-4F21-4BDD-BAF9-2B868F0546D4}"/>
          </ac:spMkLst>
        </pc:spChg>
      </pc:sldChg>
      <pc:sldChg chg="modAnim">
        <pc:chgData name="Elisa Menozzi" userId="f3c624501143e3c5" providerId="LiveId" clId="{ECAED7D0-480E-4DC2-9F19-7DA25B364519}" dt="2022-04-25T20:38:59.514" v="66"/>
        <pc:sldMkLst>
          <pc:docMk/>
          <pc:sldMk cId="470432116" sldId="260"/>
        </pc:sldMkLst>
      </pc:sldChg>
      <pc:sldChg chg="modAnim">
        <pc:chgData name="Elisa Menozzi" userId="f3c624501143e3c5" providerId="LiveId" clId="{ECAED7D0-480E-4DC2-9F19-7DA25B364519}" dt="2022-04-25T20:34:43.697" v="3"/>
        <pc:sldMkLst>
          <pc:docMk/>
          <pc:sldMk cId="1562707617" sldId="262"/>
        </pc:sldMkLst>
      </pc:sldChg>
      <pc:sldChg chg="modSp modAnim">
        <pc:chgData name="Elisa Menozzi" userId="f3c624501143e3c5" providerId="LiveId" clId="{ECAED7D0-480E-4DC2-9F19-7DA25B364519}" dt="2022-04-25T20:42:51.398" v="156" actId="20577"/>
        <pc:sldMkLst>
          <pc:docMk/>
          <pc:sldMk cId="3325086506" sldId="263"/>
        </pc:sldMkLst>
        <pc:spChg chg="mod">
          <ac:chgData name="Elisa Menozzi" userId="f3c624501143e3c5" providerId="LiveId" clId="{ECAED7D0-480E-4DC2-9F19-7DA25B364519}" dt="2022-04-25T20:42:51.398" v="156" actId="20577"/>
          <ac:spMkLst>
            <pc:docMk/>
            <pc:sldMk cId="3325086506" sldId="263"/>
            <ac:spMk id="3" creationId="{1C815398-CFF0-48EC-8977-18A279EDA99A}"/>
          </ac:spMkLst>
        </pc:spChg>
      </pc:sldChg>
      <pc:sldChg chg="modSp modAnim">
        <pc:chgData name="Elisa Menozzi" userId="f3c624501143e3c5" providerId="LiveId" clId="{ECAED7D0-480E-4DC2-9F19-7DA25B364519}" dt="2022-04-25T20:56:16.439" v="170" actId="20577"/>
        <pc:sldMkLst>
          <pc:docMk/>
          <pc:sldMk cId="2825615204" sldId="264"/>
        </pc:sldMkLst>
        <pc:spChg chg="mod">
          <ac:chgData name="Elisa Menozzi" userId="f3c624501143e3c5" providerId="LiveId" clId="{ECAED7D0-480E-4DC2-9F19-7DA25B364519}" dt="2022-04-25T20:56:16.439" v="170" actId="20577"/>
          <ac:spMkLst>
            <pc:docMk/>
            <pc:sldMk cId="2825615204" sldId="264"/>
            <ac:spMk id="3" creationId="{1C815398-CFF0-48EC-8977-18A279EDA99A}"/>
          </ac:spMkLst>
        </pc:spChg>
      </pc:sldChg>
      <pc:sldChg chg="modAnim">
        <pc:chgData name="Elisa Menozzi" userId="f3c624501143e3c5" providerId="LiveId" clId="{ECAED7D0-480E-4DC2-9F19-7DA25B364519}" dt="2022-04-25T20:45:17.474" v="160"/>
        <pc:sldMkLst>
          <pc:docMk/>
          <pc:sldMk cId="2569521569" sldId="267"/>
        </pc:sldMkLst>
      </pc:sldChg>
      <pc:sldChg chg="modAnim">
        <pc:chgData name="Elisa Menozzi" userId="f3c624501143e3c5" providerId="LiveId" clId="{ECAED7D0-480E-4DC2-9F19-7DA25B364519}" dt="2022-04-25T20:38:28.615" v="48"/>
        <pc:sldMkLst>
          <pc:docMk/>
          <pc:sldMk cId="901384461" sldId="314"/>
        </pc:sldMkLst>
      </pc:sldChg>
      <pc:sldChg chg="modAnim">
        <pc:chgData name="Elisa Menozzi" userId="f3c624501143e3c5" providerId="LiveId" clId="{ECAED7D0-480E-4DC2-9F19-7DA25B364519}" dt="2022-04-25T20:38:39.940" v="55"/>
        <pc:sldMkLst>
          <pc:docMk/>
          <pc:sldMk cId="215588517" sldId="31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09B35-FEF0-4AE8-B747-AB962797C4E7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FF0CECF-279C-4833-9AE7-1E41E9F26AE2}">
      <dgm:prSet phldrT="[Text]"/>
      <dgm:spPr/>
      <dgm:t>
        <a:bodyPr/>
        <a:lstStyle/>
        <a:p>
          <a:r>
            <a:rPr lang="en-GB" dirty="0" err="1"/>
            <a:t>Mondino</a:t>
          </a:r>
          <a:r>
            <a:rPr lang="en-GB" dirty="0"/>
            <a:t> (Italy),</a:t>
          </a:r>
        </a:p>
        <a:p>
          <a:r>
            <a:rPr lang="en-GB" dirty="0"/>
            <a:t>UCL (UK)</a:t>
          </a:r>
        </a:p>
      </dgm:t>
    </dgm:pt>
    <dgm:pt modelId="{CFD6B6E9-AF8A-42C2-A08E-04A5DE217C26}" type="parTrans" cxnId="{ED24860B-05BC-4871-A32C-E40DC28F1711}">
      <dgm:prSet/>
      <dgm:spPr/>
      <dgm:t>
        <a:bodyPr/>
        <a:lstStyle/>
        <a:p>
          <a:endParaRPr lang="en-GB"/>
        </a:p>
      </dgm:t>
    </dgm:pt>
    <dgm:pt modelId="{83F5020E-8B21-40EB-8849-B36475F8D17A}" type="sibTrans" cxnId="{ED24860B-05BC-4871-A32C-E40DC28F1711}">
      <dgm:prSet/>
      <dgm:spPr/>
      <dgm:t>
        <a:bodyPr/>
        <a:lstStyle/>
        <a:p>
          <a:endParaRPr lang="en-GB"/>
        </a:p>
      </dgm:t>
    </dgm:pt>
    <dgm:pt modelId="{35C1FDD1-078B-44E5-AAFA-0E3BF8F24807}">
      <dgm:prSet phldrT="[Text]"/>
      <dgm:spPr/>
      <dgm:t>
        <a:bodyPr/>
        <a:lstStyle/>
        <a:p>
          <a:r>
            <a:rPr lang="en-GB" dirty="0"/>
            <a:t>Fibroblast collection</a:t>
          </a:r>
        </a:p>
      </dgm:t>
    </dgm:pt>
    <dgm:pt modelId="{822447D7-808D-4942-AC84-97913A91FF81}" type="parTrans" cxnId="{1F92C4B3-6038-4147-96F7-73FFAE877C42}">
      <dgm:prSet/>
      <dgm:spPr/>
      <dgm:t>
        <a:bodyPr/>
        <a:lstStyle/>
        <a:p>
          <a:endParaRPr lang="en-GB"/>
        </a:p>
      </dgm:t>
    </dgm:pt>
    <dgm:pt modelId="{24B059EE-00A5-4953-A52C-3B4C524B808D}" type="sibTrans" cxnId="{1F92C4B3-6038-4147-96F7-73FFAE877C42}">
      <dgm:prSet/>
      <dgm:spPr/>
      <dgm:t>
        <a:bodyPr/>
        <a:lstStyle/>
        <a:p>
          <a:endParaRPr lang="en-GB"/>
        </a:p>
      </dgm:t>
    </dgm:pt>
    <dgm:pt modelId="{C257FE9E-5957-409D-A076-AD47778A3961}">
      <dgm:prSet phldrT="[Text]"/>
      <dgm:spPr/>
      <dgm:t>
        <a:bodyPr/>
        <a:lstStyle/>
        <a:p>
          <a:r>
            <a:rPr lang="en-GB" dirty="0"/>
            <a:t>DZNE (Germany)</a:t>
          </a:r>
        </a:p>
      </dgm:t>
    </dgm:pt>
    <dgm:pt modelId="{A9BDACE4-91E2-4982-9D64-9B16316D8E06}" type="parTrans" cxnId="{8F458A39-853C-427F-A930-899B9624696D}">
      <dgm:prSet/>
      <dgm:spPr/>
      <dgm:t>
        <a:bodyPr/>
        <a:lstStyle/>
        <a:p>
          <a:endParaRPr lang="en-GB"/>
        </a:p>
      </dgm:t>
    </dgm:pt>
    <dgm:pt modelId="{DE315031-2DB9-4CB8-A549-7965CC1F6178}" type="sibTrans" cxnId="{8F458A39-853C-427F-A930-899B9624696D}">
      <dgm:prSet/>
      <dgm:spPr/>
      <dgm:t>
        <a:bodyPr/>
        <a:lstStyle/>
        <a:p>
          <a:endParaRPr lang="en-GB"/>
        </a:p>
      </dgm:t>
    </dgm:pt>
    <dgm:pt modelId="{5F91F974-B9D1-4BE2-B017-5D4A83F5D66B}">
      <dgm:prSet phldrT="[Text]"/>
      <dgm:spPr/>
      <dgm:t>
        <a:bodyPr/>
        <a:lstStyle/>
        <a:p>
          <a:r>
            <a:rPr lang="en-GB" dirty="0"/>
            <a:t>Cell culture exp</a:t>
          </a:r>
        </a:p>
      </dgm:t>
    </dgm:pt>
    <dgm:pt modelId="{0CD02EC7-62E2-4DD4-A092-ED0BCCBF5B07}" type="parTrans" cxnId="{4B25FDC8-7FF4-4C0B-A87D-03F4497B0D70}">
      <dgm:prSet/>
      <dgm:spPr/>
      <dgm:t>
        <a:bodyPr/>
        <a:lstStyle/>
        <a:p>
          <a:endParaRPr lang="en-GB"/>
        </a:p>
      </dgm:t>
    </dgm:pt>
    <dgm:pt modelId="{8598091E-08A1-4E84-BC2E-8F399E754B82}" type="sibTrans" cxnId="{4B25FDC8-7FF4-4C0B-A87D-03F4497B0D70}">
      <dgm:prSet/>
      <dgm:spPr/>
      <dgm:t>
        <a:bodyPr/>
        <a:lstStyle/>
        <a:p>
          <a:endParaRPr lang="en-GB"/>
        </a:p>
      </dgm:t>
    </dgm:pt>
    <dgm:pt modelId="{0E74290A-7C66-437C-BDF2-BDE59EFA5B18}">
      <dgm:prSet phldrT="[Text]"/>
      <dgm:spPr/>
      <dgm:t>
        <a:bodyPr/>
        <a:lstStyle/>
        <a:p>
          <a:r>
            <a:rPr lang="en-GB" dirty="0"/>
            <a:t>DZNE (Germany), UCL (UK)</a:t>
          </a:r>
        </a:p>
      </dgm:t>
    </dgm:pt>
    <dgm:pt modelId="{5AD9D7BF-5BE1-4532-B88B-0C0D8F43A6BF}" type="parTrans" cxnId="{097EB297-64E1-4491-9CFC-124F955443D3}">
      <dgm:prSet/>
      <dgm:spPr/>
      <dgm:t>
        <a:bodyPr/>
        <a:lstStyle/>
        <a:p>
          <a:endParaRPr lang="en-GB"/>
        </a:p>
      </dgm:t>
    </dgm:pt>
    <dgm:pt modelId="{82D49CAB-83FA-44C8-8BE7-CA5412479E07}" type="sibTrans" cxnId="{097EB297-64E1-4491-9CFC-124F955443D3}">
      <dgm:prSet/>
      <dgm:spPr/>
      <dgm:t>
        <a:bodyPr/>
        <a:lstStyle/>
        <a:p>
          <a:endParaRPr lang="en-GB"/>
        </a:p>
      </dgm:t>
    </dgm:pt>
    <dgm:pt modelId="{14B46850-A171-4967-B060-ED4F74DB6174}">
      <dgm:prSet phldrT="[Text]"/>
      <dgm:spPr/>
      <dgm:t>
        <a:bodyPr/>
        <a:lstStyle/>
        <a:p>
          <a:r>
            <a:rPr lang="en-GB" dirty="0"/>
            <a:t>Ambroxol studies</a:t>
          </a:r>
        </a:p>
      </dgm:t>
    </dgm:pt>
    <dgm:pt modelId="{37FC898E-12F1-4CD3-88E2-726680246431}" type="parTrans" cxnId="{3A53366B-7CF4-4C85-8565-688C86506839}">
      <dgm:prSet/>
      <dgm:spPr/>
      <dgm:t>
        <a:bodyPr/>
        <a:lstStyle/>
        <a:p>
          <a:endParaRPr lang="en-GB"/>
        </a:p>
      </dgm:t>
    </dgm:pt>
    <dgm:pt modelId="{EC783BC5-16F3-411A-AD7B-09EE9B3F5C8B}" type="sibTrans" cxnId="{3A53366B-7CF4-4C85-8565-688C86506839}">
      <dgm:prSet/>
      <dgm:spPr/>
      <dgm:t>
        <a:bodyPr/>
        <a:lstStyle/>
        <a:p>
          <a:endParaRPr lang="en-GB"/>
        </a:p>
      </dgm:t>
    </dgm:pt>
    <dgm:pt modelId="{519471E6-7E99-4152-8D1D-F56B65786AE0}">
      <dgm:prSet phldrT="[Text]"/>
      <dgm:spPr/>
      <dgm:t>
        <a:bodyPr/>
        <a:lstStyle/>
        <a:p>
          <a:r>
            <a:rPr lang="en-GB" dirty="0" err="1"/>
            <a:t>Lipidomics</a:t>
          </a:r>
          <a:endParaRPr lang="en-GB" dirty="0"/>
        </a:p>
      </dgm:t>
    </dgm:pt>
    <dgm:pt modelId="{5B1E8A12-4D0D-499B-A9E9-FB3EBD35F68D}" type="parTrans" cxnId="{144AC927-EBA7-46D8-84FC-ADD3223D37F1}">
      <dgm:prSet/>
      <dgm:spPr/>
      <dgm:t>
        <a:bodyPr/>
        <a:lstStyle/>
        <a:p>
          <a:endParaRPr lang="en-GB"/>
        </a:p>
      </dgm:t>
    </dgm:pt>
    <dgm:pt modelId="{D6619976-5DB5-4B78-8F97-3EAF7171A8F6}" type="sibTrans" cxnId="{144AC927-EBA7-46D8-84FC-ADD3223D37F1}">
      <dgm:prSet/>
      <dgm:spPr/>
      <dgm:t>
        <a:bodyPr/>
        <a:lstStyle/>
        <a:p>
          <a:endParaRPr lang="en-GB"/>
        </a:p>
      </dgm:t>
    </dgm:pt>
    <dgm:pt modelId="{804BC3D7-07EB-43A4-A006-F4813858FEC0}" type="pres">
      <dgm:prSet presAssocID="{30C09B35-FEF0-4AE8-B747-AB962797C4E7}" presName="Name0" presStyleCnt="0">
        <dgm:presLayoutVars>
          <dgm:dir/>
          <dgm:animLvl val="lvl"/>
          <dgm:resizeHandles val="exact"/>
        </dgm:presLayoutVars>
      </dgm:prSet>
      <dgm:spPr/>
    </dgm:pt>
    <dgm:pt modelId="{08A95CDF-FA9F-437A-8113-BFF359152789}" type="pres">
      <dgm:prSet presAssocID="{8FF0CECF-279C-4833-9AE7-1E41E9F26AE2}" presName="composite" presStyleCnt="0"/>
      <dgm:spPr/>
    </dgm:pt>
    <dgm:pt modelId="{9AFD3F91-C724-4151-A1D9-11AE92359615}" type="pres">
      <dgm:prSet presAssocID="{8FF0CECF-279C-4833-9AE7-1E41E9F26AE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1F388CB-7DDF-4B55-9170-29321738FA5E}" type="pres">
      <dgm:prSet presAssocID="{8FF0CECF-279C-4833-9AE7-1E41E9F26AE2}" presName="desTx" presStyleLbl="alignAccFollowNode1" presStyleIdx="0" presStyleCnt="3">
        <dgm:presLayoutVars>
          <dgm:bulletEnabled val="1"/>
        </dgm:presLayoutVars>
      </dgm:prSet>
      <dgm:spPr/>
    </dgm:pt>
    <dgm:pt modelId="{4902DF84-140C-4A77-B953-BE269931FEC8}" type="pres">
      <dgm:prSet presAssocID="{83F5020E-8B21-40EB-8849-B36475F8D17A}" presName="space" presStyleCnt="0"/>
      <dgm:spPr/>
    </dgm:pt>
    <dgm:pt modelId="{8BB41066-16FD-4818-8788-5CDB281174A6}" type="pres">
      <dgm:prSet presAssocID="{C257FE9E-5957-409D-A076-AD47778A3961}" presName="composite" presStyleCnt="0"/>
      <dgm:spPr/>
    </dgm:pt>
    <dgm:pt modelId="{BE371D60-A838-4B28-B695-3EE0B230A0A8}" type="pres">
      <dgm:prSet presAssocID="{C257FE9E-5957-409D-A076-AD47778A396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A42F5B5-4A4D-4ACE-BF42-E3B837EB95E8}" type="pres">
      <dgm:prSet presAssocID="{C257FE9E-5957-409D-A076-AD47778A3961}" presName="desTx" presStyleLbl="alignAccFollowNode1" presStyleIdx="1" presStyleCnt="3">
        <dgm:presLayoutVars>
          <dgm:bulletEnabled val="1"/>
        </dgm:presLayoutVars>
      </dgm:prSet>
      <dgm:spPr/>
    </dgm:pt>
    <dgm:pt modelId="{84ADBAB8-08E7-4B00-B1EE-612EB9A0B73F}" type="pres">
      <dgm:prSet presAssocID="{DE315031-2DB9-4CB8-A549-7965CC1F6178}" presName="space" presStyleCnt="0"/>
      <dgm:spPr/>
    </dgm:pt>
    <dgm:pt modelId="{0346316C-00C7-4C87-ACD8-8BFC1D169079}" type="pres">
      <dgm:prSet presAssocID="{0E74290A-7C66-437C-BDF2-BDE59EFA5B18}" presName="composite" presStyleCnt="0"/>
      <dgm:spPr/>
    </dgm:pt>
    <dgm:pt modelId="{8A4FC17D-E5FE-4642-93DE-47A2A2EA155B}" type="pres">
      <dgm:prSet presAssocID="{0E74290A-7C66-437C-BDF2-BDE59EFA5B1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1A6C982-8F90-42A8-9DC2-A8D13195CB9D}" type="pres">
      <dgm:prSet presAssocID="{0E74290A-7C66-437C-BDF2-BDE59EFA5B1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4AEE105-056C-4E91-9C84-4A30E87E3F15}" type="presOf" srcId="{0E74290A-7C66-437C-BDF2-BDE59EFA5B18}" destId="{8A4FC17D-E5FE-4642-93DE-47A2A2EA155B}" srcOrd="0" destOrd="0" presId="urn:microsoft.com/office/officeart/2005/8/layout/hList1"/>
    <dgm:cxn modelId="{ED24860B-05BC-4871-A32C-E40DC28F1711}" srcId="{30C09B35-FEF0-4AE8-B747-AB962797C4E7}" destId="{8FF0CECF-279C-4833-9AE7-1E41E9F26AE2}" srcOrd="0" destOrd="0" parTransId="{CFD6B6E9-AF8A-42C2-A08E-04A5DE217C26}" sibTransId="{83F5020E-8B21-40EB-8849-B36475F8D17A}"/>
    <dgm:cxn modelId="{144AC927-EBA7-46D8-84FC-ADD3223D37F1}" srcId="{C257FE9E-5957-409D-A076-AD47778A3961}" destId="{519471E6-7E99-4152-8D1D-F56B65786AE0}" srcOrd="1" destOrd="0" parTransId="{5B1E8A12-4D0D-499B-A9E9-FB3EBD35F68D}" sibTransId="{D6619976-5DB5-4B78-8F97-3EAF7171A8F6}"/>
    <dgm:cxn modelId="{8F458A39-853C-427F-A930-899B9624696D}" srcId="{30C09B35-FEF0-4AE8-B747-AB962797C4E7}" destId="{C257FE9E-5957-409D-A076-AD47778A3961}" srcOrd="1" destOrd="0" parTransId="{A9BDACE4-91E2-4982-9D64-9B16316D8E06}" sibTransId="{DE315031-2DB9-4CB8-A549-7965CC1F6178}"/>
    <dgm:cxn modelId="{8EE7FE40-CC74-4837-A2E5-5F8B3417CC16}" type="presOf" srcId="{14B46850-A171-4967-B060-ED4F74DB6174}" destId="{B1A6C982-8F90-42A8-9DC2-A8D13195CB9D}" srcOrd="0" destOrd="0" presId="urn:microsoft.com/office/officeart/2005/8/layout/hList1"/>
    <dgm:cxn modelId="{91B40F63-964C-4FD3-A929-5F9CF0B53F29}" type="presOf" srcId="{30C09B35-FEF0-4AE8-B747-AB962797C4E7}" destId="{804BC3D7-07EB-43A4-A006-F4813858FEC0}" srcOrd="0" destOrd="0" presId="urn:microsoft.com/office/officeart/2005/8/layout/hList1"/>
    <dgm:cxn modelId="{3A53366B-7CF4-4C85-8565-688C86506839}" srcId="{0E74290A-7C66-437C-BDF2-BDE59EFA5B18}" destId="{14B46850-A171-4967-B060-ED4F74DB6174}" srcOrd="0" destOrd="0" parTransId="{37FC898E-12F1-4CD3-88E2-726680246431}" sibTransId="{EC783BC5-16F3-411A-AD7B-09EE9B3F5C8B}"/>
    <dgm:cxn modelId="{28334C94-6ACB-4373-AE6D-2CEE51F0F07A}" type="presOf" srcId="{8FF0CECF-279C-4833-9AE7-1E41E9F26AE2}" destId="{9AFD3F91-C724-4151-A1D9-11AE92359615}" srcOrd="0" destOrd="0" presId="urn:microsoft.com/office/officeart/2005/8/layout/hList1"/>
    <dgm:cxn modelId="{097EB297-64E1-4491-9CFC-124F955443D3}" srcId="{30C09B35-FEF0-4AE8-B747-AB962797C4E7}" destId="{0E74290A-7C66-437C-BDF2-BDE59EFA5B18}" srcOrd="2" destOrd="0" parTransId="{5AD9D7BF-5BE1-4532-B88B-0C0D8F43A6BF}" sibTransId="{82D49CAB-83FA-44C8-8BE7-CA5412479E07}"/>
    <dgm:cxn modelId="{23E0D3AA-5251-4D79-B1B0-94EE76035C0E}" type="presOf" srcId="{5F91F974-B9D1-4BE2-B017-5D4A83F5D66B}" destId="{4A42F5B5-4A4D-4ACE-BF42-E3B837EB95E8}" srcOrd="0" destOrd="0" presId="urn:microsoft.com/office/officeart/2005/8/layout/hList1"/>
    <dgm:cxn modelId="{1F92C4B3-6038-4147-96F7-73FFAE877C42}" srcId="{8FF0CECF-279C-4833-9AE7-1E41E9F26AE2}" destId="{35C1FDD1-078B-44E5-AAFA-0E3BF8F24807}" srcOrd="0" destOrd="0" parTransId="{822447D7-808D-4942-AC84-97913A91FF81}" sibTransId="{24B059EE-00A5-4953-A52C-3B4C524B808D}"/>
    <dgm:cxn modelId="{0E1F71C3-5B5C-4022-8D54-3C5953249364}" type="presOf" srcId="{C257FE9E-5957-409D-A076-AD47778A3961}" destId="{BE371D60-A838-4B28-B695-3EE0B230A0A8}" srcOrd="0" destOrd="0" presId="urn:microsoft.com/office/officeart/2005/8/layout/hList1"/>
    <dgm:cxn modelId="{4B25FDC8-7FF4-4C0B-A87D-03F4497B0D70}" srcId="{C257FE9E-5957-409D-A076-AD47778A3961}" destId="{5F91F974-B9D1-4BE2-B017-5D4A83F5D66B}" srcOrd="0" destOrd="0" parTransId="{0CD02EC7-62E2-4DD4-A092-ED0BCCBF5B07}" sibTransId="{8598091E-08A1-4E84-BC2E-8F399E754B82}"/>
    <dgm:cxn modelId="{62EA25FB-5405-4CA8-929F-768AD6A2784B}" type="presOf" srcId="{519471E6-7E99-4152-8D1D-F56B65786AE0}" destId="{4A42F5B5-4A4D-4ACE-BF42-E3B837EB95E8}" srcOrd="0" destOrd="1" presId="urn:microsoft.com/office/officeart/2005/8/layout/hList1"/>
    <dgm:cxn modelId="{80CE1CFE-FBF2-4830-B432-4DF14F7C3340}" type="presOf" srcId="{35C1FDD1-078B-44E5-AAFA-0E3BF8F24807}" destId="{D1F388CB-7DDF-4B55-9170-29321738FA5E}" srcOrd="0" destOrd="0" presId="urn:microsoft.com/office/officeart/2005/8/layout/hList1"/>
    <dgm:cxn modelId="{68AB54B1-E83A-4F57-A7B6-11168964208F}" type="presParOf" srcId="{804BC3D7-07EB-43A4-A006-F4813858FEC0}" destId="{08A95CDF-FA9F-437A-8113-BFF359152789}" srcOrd="0" destOrd="0" presId="urn:microsoft.com/office/officeart/2005/8/layout/hList1"/>
    <dgm:cxn modelId="{FE15B769-261B-40C9-B512-7BC83AB9DBBD}" type="presParOf" srcId="{08A95CDF-FA9F-437A-8113-BFF359152789}" destId="{9AFD3F91-C724-4151-A1D9-11AE92359615}" srcOrd="0" destOrd="0" presId="urn:microsoft.com/office/officeart/2005/8/layout/hList1"/>
    <dgm:cxn modelId="{F73DCD35-B2C8-4BE2-9289-154A4E1A6383}" type="presParOf" srcId="{08A95CDF-FA9F-437A-8113-BFF359152789}" destId="{D1F388CB-7DDF-4B55-9170-29321738FA5E}" srcOrd="1" destOrd="0" presId="urn:microsoft.com/office/officeart/2005/8/layout/hList1"/>
    <dgm:cxn modelId="{E896832B-80C4-47DB-B3DE-AABDE2613D69}" type="presParOf" srcId="{804BC3D7-07EB-43A4-A006-F4813858FEC0}" destId="{4902DF84-140C-4A77-B953-BE269931FEC8}" srcOrd="1" destOrd="0" presId="urn:microsoft.com/office/officeart/2005/8/layout/hList1"/>
    <dgm:cxn modelId="{496AB589-24EB-4336-82FE-50E2A90B7191}" type="presParOf" srcId="{804BC3D7-07EB-43A4-A006-F4813858FEC0}" destId="{8BB41066-16FD-4818-8788-5CDB281174A6}" srcOrd="2" destOrd="0" presId="urn:microsoft.com/office/officeart/2005/8/layout/hList1"/>
    <dgm:cxn modelId="{FA9E2E35-CDB7-4575-8851-8DA59B0F6CA1}" type="presParOf" srcId="{8BB41066-16FD-4818-8788-5CDB281174A6}" destId="{BE371D60-A838-4B28-B695-3EE0B230A0A8}" srcOrd="0" destOrd="0" presId="urn:microsoft.com/office/officeart/2005/8/layout/hList1"/>
    <dgm:cxn modelId="{8D8EDC8F-B63D-4133-A899-A36097675BF6}" type="presParOf" srcId="{8BB41066-16FD-4818-8788-5CDB281174A6}" destId="{4A42F5B5-4A4D-4ACE-BF42-E3B837EB95E8}" srcOrd="1" destOrd="0" presId="urn:microsoft.com/office/officeart/2005/8/layout/hList1"/>
    <dgm:cxn modelId="{6E6CF84D-D571-4EBB-A5E3-B9285EB552E5}" type="presParOf" srcId="{804BC3D7-07EB-43A4-A006-F4813858FEC0}" destId="{84ADBAB8-08E7-4B00-B1EE-612EB9A0B73F}" srcOrd="3" destOrd="0" presId="urn:microsoft.com/office/officeart/2005/8/layout/hList1"/>
    <dgm:cxn modelId="{264823E1-BE6B-4160-8303-E3F64F98BE85}" type="presParOf" srcId="{804BC3D7-07EB-43A4-A006-F4813858FEC0}" destId="{0346316C-00C7-4C87-ACD8-8BFC1D169079}" srcOrd="4" destOrd="0" presId="urn:microsoft.com/office/officeart/2005/8/layout/hList1"/>
    <dgm:cxn modelId="{C6847CB2-261F-4DDA-918B-0917786FA590}" type="presParOf" srcId="{0346316C-00C7-4C87-ACD8-8BFC1D169079}" destId="{8A4FC17D-E5FE-4642-93DE-47A2A2EA155B}" srcOrd="0" destOrd="0" presId="urn:microsoft.com/office/officeart/2005/8/layout/hList1"/>
    <dgm:cxn modelId="{313F5966-2B0E-4674-A304-A3FADBABF160}" type="presParOf" srcId="{0346316C-00C7-4C87-ACD8-8BFC1D169079}" destId="{B1A6C982-8F90-42A8-9DC2-A8D13195CB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D3F91-C724-4151-A1D9-11AE92359615}">
      <dsp:nvSpPr>
        <dsp:cNvPr id="0" name=""/>
        <dsp:cNvSpPr/>
      </dsp:nvSpPr>
      <dsp:spPr>
        <a:xfrm>
          <a:off x="2140" y="385898"/>
          <a:ext cx="2086717" cy="834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Mondino</a:t>
          </a:r>
          <a:r>
            <a:rPr lang="en-GB" sz="2000" kern="1200" dirty="0"/>
            <a:t> (Italy),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UCL (UK)</a:t>
          </a:r>
        </a:p>
      </dsp:txBody>
      <dsp:txXfrm>
        <a:off x="2140" y="385898"/>
        <a:ext cx="2086717" cy="834687"/>
      </dsp:txXfrm>
    </dsp:sp>
    <dsp:sp modelId="{D1F388CB-7DDF-4B55-9170-29321738FA5E}">
      <dsp:nvSpPr>
        <dsp:cNvPr id="0" name=""/>
        <dsp:cNvSpPr/>
      </dsp:nvSpPr>
      <dsp:spPr>
        <a:xfrm>
          <a:off x="2140" y="1220585"/>
          <a:ext cx="2086717" cy="87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Fibroblast collection</a:t>
          </a:r>
        </a:p>
      </dsp:txBody>
      <dsp:txXfrm>
        <a:off x="2140" y="1220585"/>
        <a:ext cx="2086717" cy="878400"/>
      </dsp:txXfrm>
    </dsp:sp>
    <dsp:sp modelId="{BE371D60-A838-4B28-B695-3EE0B230A0A8}">
      <dsp:nvSpPr>
        <dsp:cNvPr id="0" name=""/>
        <dsp:cNvSpPr/>
      </dsp:nvSpPr>
      <dsp:spPr>
        <a:xfrm>
          <a:off x="2380998" y="385898"/>
          <a:ext cx="2086717" cy="834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DZNE (Germany)</a:t>
          </a:r>
        </a:p>
      </dsp:txBody>
      <dsp:txXfrm>
        <a:off x="2380998" y="385898"/>
        <a:ext cx="2086717" cy="834687"/>
      </dsp:txXfrm>
    </dsp:sp>
    <dsp:sp modelId="{4A42F5B5-4A4D-4ACE-BF42-E3B837EB95E8}">
      <dsp:nvSpPr>
        <dsp:cNvPr id="0" name=""/>
        <dsp:cNvSpPr/>
      </dsp:nvSpPr>
      <dsp:spPr>
        <a:xfrm>
          <a:off x="2380998" y="1220585"/>
          <a:ext cx="2086717" cy="87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Cell culture exp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Lipidomics</a:t>
          </a:r>
          <a:endParaRPr lang="en-GB" sz="2000" kern="1200" dirty="0"/>
        </a:p>
      </dsp:txBody>
      <dsp:txXfrm>
        <a:off x="2380998" y="1220585"/>
        <a:ext cx="2086717" cy="878400"/>
      </dsp:txXfrm>
    </dsp:sp>
    <dsp:sp modelId="{8A4FC17D-E5FE-4642-93DE-47A2A2EA155B}">
      <dsp:nvSpPr>
        <dsp:cNvPr id="0" name=""/>
        <dsp:cNvSpPr/>
      </dsp:nvSpPr>
      <dsp:spPr>
        <a:xfrm>
          <a:off x="4759856" y="385898"/>
          <a:ext cx="2086717" cy="834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DZNE (Germany), UCL (UK)</a:t>
          </a:r>
        </a:p>
      </dsp:txBody>
      <dsp:txXfrm>
        <a:off x="4759856" y="385898"/>
        <a:ext cx="2086717" cy="834687"/>
      </dsp:txXfrm>
    </dsp:sp>
    <dsp:sp modelId="{B1A6C982-8F90-42A8-9DC2-A8D13195CB9D}">
      <dsp:nvSpPr>
        <dsp:cNvPr id="0" name=""/>
        <dsp:cNvSpPr/>
      </dsp:nvSpPr>
      <dsp:spPr>
        <a:xfrm>
          <a:off x="4759856" y="1220585"/>
          <a:ext cx="2086717" cy="87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Ambroxol studies</a:t>
          </a:r>
        </a:p>
      </dsp:txBody>
      <dsp:txXfrm>
        <a:off x="4759856" y="1220585"/>
        <a:ext cx="2086717" cy="87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B71E9-F209-4AC0-B4CB-EA7167339D7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97FFB-8DDB-4C63-AAAC-842686488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7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Yang, W., Hamilton, J.L.,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-apple-system"/>
              </a:rPr>
              <a:t>Kopil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, C.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Current and projected future economic burden of Parkinson’s disease in the U.S..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-apple-system"/>
              </a:rPr>
              <a:t>npj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-apple-system"/>
              </a:rPr>
              <a:t>Parkinsons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 Dis.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-apple-system"/>
              </a:rPr>
              <a:t>6, 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15 (2020). https://doi.org/10.1038/s41531-020-0117-1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97FFB-8DDB-4C63-AAAC-842686488E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Yang, W., Hamilton, J.L.,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-apple-system"/>
              </a:rPr>
              <a:t>Kopil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, C.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Current and projected future economic burden of Parkinson’s disease in the U.S..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-apple-system"/>
              </a:rPr>
              <a:t>npj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-apple-system"/>
              </a:rPr>
              <a:t>Parkinsons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 Dis.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-apple-system"/>
              </a:rPr>
              <a:t>6, 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15 (2020). https://doi.org/10.1038/s41531-020-0117-1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97FFB-8DDB-4C63-AAAC-842686488E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0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3. To use cell (human 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iPS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, 3-D organoids, primary neuronal cultures) and animal models to study the biochemical consequences of GBA1 mutations on A-SYN levels, aggregation and spread, innate immune function, exosome and mitochondrial function and free radical metabolism.</a:t>
            </a:r>
          </a:p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4. To examine the effects of ambroxol as an archetypal GBA1 chaperone to reverse the downstream biochemical events that participate in and accelerate the PD pathogenetic pathway.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97FFB-8DDB-4C63-AAAC-842686488E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1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packages are integrated and interconnected.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97FFB-8DDB-4C63-AAAC-842686488E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97FFB-8DDB-4C63-AAAC-842686488E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75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Ambroxol: understand drug more completely, understand which could be better molecular target, also for clinical trails (outcome).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97FFB-8DDB-4C63-AAAC-842686488E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6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97FFB-8DDB-4C63-AAAC-842686488E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4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AFFC-8B8F-4295-AD68-C77A5D30B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0ECF6-4B82-44B1-966F-123470F7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4D85-2DBD-453E-B299-C7C9E06E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D4AD-DED7-465D-B6FA-0ADE2388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63F6-FD95-48B6-B7FF-7391FDBE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F613-EDF8-4428-A700-6CA427D8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DA863-AA0E-4A9F-A243-6CA2BCB7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4F153-056D-4FA7-BEA2-2235681E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F7053-D5D0-4D75-8AF0-D88A00C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37A-B6B9-4AFA-9C1C-A28AAFEF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2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090B6-EF50-4811-8A3B-E6C6D5193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4AEEF-87F0-4B57-9F0D-447DB895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68B40-12C3-4E61-A379-25D75A56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39118-23B1-403B-B9BF-8C0B4E19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5269A-A5EF-467F-BAE3-BA6AFD18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4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ank">
  <p:cSld name="Full 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9"/>
          <p:cNvSpPr txBox="1">
            <a:spLocks noGrp="1"/>
          </p:cNvSpPr>
          <p:nvPr>
            <p:ph type="sldNum" idx="12"/>
          </p:nvPr>
        </p:nvSpPr>
        <p:spPr>
          <a:xfrm>
            <a:off x="576567" y="6248399"/>
            <a:ext cx="731600" cy="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3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B14D-D305-46C3-AE6C-A2C35DDD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26B4-5606-4C0B-8177-14C8ECB1A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05BAD-23C5-44A7-9451-625806BE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26C2-968F-45ED-887B-74D0DB98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52B3-A6E1-4853-BA15-7E0ED975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3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68FC-B311-48B1-A364-DB9DF53C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C4241-4003-4947-A976-8A91A1AC9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2EEA7-6F39-4734-A056-C9671F54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84F96-177A-4198-A34A-18ADF724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22AF6-B201-4BDF-B046-527CD262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2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6F59-B904-4146-8DF5-3CC380DA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0095-0032-4DB2-8DD1-74F469CE5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2EBFF-7CE6-4FCD-BF93-C5062095C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C0474-265A-4571-A615-A48641E2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8A6AE-82FF-4088-8FCC-295A4294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FE487-67CB-4CD4-A91F-BA02C4B8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46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20D9-69C0-4395-985F-182A7263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F9AC6-F2CF-4B12-A092-110C76070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27418-2F62-4F34-8615-A8717C7A9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A44B7-50AB-40DE-8A68-708F93AD8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769FD-C09B-4EC2-BEF9-6497FF35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B0EAC-F675-41BA-BFCE-5677FAE1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5097-45B0-4B1F-ADCD-E1FC93D9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906FC9-32B1-47F0-B63F-6D7AEB9F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B3DA-A728-4FBE-AA78-662A1811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54BF2-5F46-40D0-AB88-3A6D6D05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594DF-4287-4CF8-914F-8EA67CD7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B70D5-FE41-4B28-AFB8-873C3EFC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A75E0-19B2-4FC1-AC7D-5E0F963A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8E783-DA94-4291-AC5F-03D8282B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70D25-F32C-40B5-84A0-AE279905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1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BDE2-AEE3-4ED8-B6AA-FBCDD99F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F40A-8E1B-478A-94DB-702362FE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BADDD-E510-4DE5-837F-66A2F8162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78CE4-6B98-4058-B560-46B375EE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3336D-B0ED-46CC-B897-744939F23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AFB66-8E85-4169-9C78-8EAD3872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7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9B8D-7001-468A-80B0-227546AF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AB612-607D-4C67-BB8B-6662D2673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A91D2-9911-42CE-96CF-D4A3FFBB4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05DFE-4037-45F3-B343-9EBEB476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ABCAE-32EC-4FE1-A5A7-FAB60976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02EFC-0AEC-40B1-8305-B621144C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7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7BDD1-FA81-4874-8B0D-8CAF1B3C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74F9-7EE2-48A3-AD1F-B419C080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F2616-AFFC-48E7-B1F7-ED7748B39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C16F-FAC3-4C5B-9CE9-A7937C9BAB70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45806-C2A3-411D-9DB5-C47BC4053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07E65-383D-4895-950F-D9A7D0F23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D5FF-5001-4EF7-B00A-A175706DB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>
            <a:spLocks noGrp="1"/>
          </p:cNvSpPr>
          <p:nvPr>
            <p:ph type="title"/>
          </p:nvPr>
        </p:nvSpPr>
        <p:spPr>
          <a:xfrm>
            <a:off x="576567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8DC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C8D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5"/>
          <p:cNvSpPr txBox="1">
            <a:spLocks noGrp="1"/>
          </p:cNvSpPr>
          <p:nvPr>
            <p:ph type="body" idx="1"/>
          </p:nvPr>
        </p:nvSpPr>
        <p:spPr>
          <a:xfrm>
            <a:off x="576567" y="1536633"/>
            <a:ext cx="110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sldNum" idx="12"/>
          </p:nvPr>
        </p:nvSpPr>
        <p:spPr>
          <a:xfrm>
            <a:off x="576567" y="6248399"/>
            <a:ext cx="731600" cy="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1756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72">
          <p15:clr>
            <a:srgbClr val="EA4335"/>
          </p15:clr>
        </p15:guide>
        <p15:guide id="2" orient="horz" pos="288">
          <p15:clr>
            <a:srgbClr val="EA4335"/>
          </p15:clr>
        </p15:guide>
        <p15:guide id="3" pos="5488">
          <p15:clr>
            <a:srgbClr val="EA4335"/>
          </p15:clr>
        </p15:guide>
        <p15:guide id="4" orient="horz" pos="2952">
          <p15:clr>
            <a:srgbClr val="EA4335"/>
          </p15:clr>
        </p15:guide>
        <p15:guide id="5" pos="2880">
          <p15:clr>
            <a:srgbClr val="EA4335"/>
          </p15:clr>
        </p15:guide>
        <p15:guide id="6" pos="1440">
          <p15:clr>
            <a:srgbClr val="EA4335"/>
          </p15:clr>
        </p15:guide>
        <p15:guide id="7" pos="43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apsodistudy.com/en" TargetMode="External"/><Relationship Id="rId13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cureparkinsons.org.uk/2021/11/pd-frontlin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www.youtube.com/channel/UCdsOHwDsn_yaunfAxAnkM7A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hyperlink" Target="https://pdfrontline.com/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E0DB-3767-4F72-A604-39FA481F26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GBA – </a:t>
            </a:r>
            <a:r>
              <a:rPr lang="en-US" sz="4000" dirty="0" err="1"/>
              <a:t>personalised</a:t>
            </a:r>
            <a:r>
              <a:rPr lang="en-US" sz="4000" dirty="0"/>
              <a:t> medicine for Parkinson disease: clinical and therapeutic</a:t>
            </a:r>
            <a:br>
              <a:rPr lang="en-US" sz="4000" dirty="0"/>
            </a:br>
            <a:r>
              <a:rPr lang="en-US" sz="4000" dirty="0"/>
              <a:t>stratification (GBA-</a:t>
            </a:r>
            <a:r>
              <a:rPr lang="en-US" sz="4000" dirty="0" err="1"/>
              <a:t>PaCTS</a:t>
            </a:r>
            <a:r>
              <a:rPr lang="en-US" sz="4000" dirty="0"/>
              <a:t>)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C1E08-2A7E-4FCF-B129-2F885D803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JPND/JPco-fuND2 Midterm Symposium</a:t>
            </a:r>
          </a:p>
          <a:p>
            <a:r>
              <a:rPr lang="en-GB" dirty="0"/>
              <a:t>Brussels, April 28</a:t>
            </a:r>
            <a:r>
              <a:rPr lang="en-GB" baseline="30000" dirty="0"/>
              <a:t>th</a:t>
            </a:r>
            <a:r>
              <a:rPr lang="en-GB" dirty="0"/>
              <a:t> 2022</a:t>
            </a:r>
          </a:p>
          <a:p>
            <a:r>
              <a:rPr lang="en-GB" dirty="0"/>
              <a:t>Dr Elisa Menozzi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1AD8E6-E752-430B-9E17-2F572FBDC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B47A93-FA19-4376-A9E2-DD0C9FB2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05" y="5067414"/>
            <a:ext cx="2423224" cy="13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4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4B6F-A30C-4C7A-A823-4E472CFE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858" y="1055343"/>
            <a:ext cx="8479976" cy="1432928"/>
          </a:xfrm>
        </p:spPr>
        <p:txBody>
          <a:bodyPr/>
          <a:lstStyle/>
          <a:p>
            <a:pPr algn="ctr"/>
            <a:r>
              <a:rPr lang="en-GB" dirty="0"/>
              <a:t>Thank you for your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5398-CFF0-48EC-8977-18A279EDA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84" y="3743865"/>
            <a:ext cx="8351807" cy="291572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D2BAB-ACC5-4609-B3E9-B1572157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40" y="1063795"/>
            <a:ext cx="2423224" cy="13364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2CE0E7F-7B0E-4A9B-863C-EE0430178F79}"/>
              </a:ext>
            </a:extLst>
          </p:cNvPr>
          <p:cNvSpPr/>
          <p:nvPr/>
        </p:nvSpPr>
        <p:spPr>
          <a:xfrm>
            <a:off x="189781" y="3890513"/>
            <a:ext cx="3112909" cy="202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Consortium publications to date </a:t>
            </a:r>
            <a:r>
              <a:rPr lang="en-GB" sz="2800" b="1"/>
              <a:t>on this grant</a:t>
            </a:r>
            <a:endParaRPr lang="en-GB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3150E6-5D01-4A5A-A28A-83EE5BBDF1C5}"/>
              </a:ext>
            </a:extLst>
          </p:cNvPr>
          <p:cNvSpPr/>
          <p:nvPr/>
        </p:nvSpPr>
        <p:spPr>
          <a:xfrm>
            <a:off x="3522243" y="2680636"/>
            <a:ext cx="8479976" cy="3929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FD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C </a:t>
            </a:r>
            <a:r>
              <a:rPr lang="en-GB" sz="2000" b="1" dirty="0" err="1">
                <a:solidFill>
                  <a:schemeClr val="tx1"/>
                </a:solidFill>
              </a:rPr>
              <a:t>Galvagnion</a:t>
            </a:r>
            <a:r>
              <a:rPr lang="en-GB" sz="2000" dirty="0">
                <a:solidFill>
                  <a:schemeClr val="tx1"/>
                </a:solidFill>
              </a:rPr>
              <a:t>, et al. </a:t>
            </a:r>
            <a:r>
              <a:rPr lang="en-GB" sz="2000" i="1" dirty="0">
                <a:solidFill>
                  <a:schemeClr val="tx1"/>
                </a:solidFill>
              </a:rPr>
              <a:t>Sphingolipid changes in Parkinson L444P GBA mutation fibroblasts promote </a:t>
            </a:r>
            <a:r>
              <a:rPr lang="el-GR" sz="2000" i="1" dirty="0">
                <a:solidFill>
                  <a:schemeClr val="tx1"/>
                </a:solidFill>
              </a:rPr>
              <a:t>α-</a:t>
            </a:r>
            <a:r>
              <a:rPr lang="en-GB" sz="2000" i="1" dirty="0">
                <a:solidFill>
                  <a:schemeClr val="tx1"/>
                </a:solidFill>
              </a:rPr>
              <a:t>synuclein aggregation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b="1" dirty="0">
                <a:solidFill>
                  <a:schemeClr val="tx1"/>
                </a:solidFill>
              </a:rPr>
              <a:t>Brain. 2022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SY Yang</a:t>
            </a:r>
            <a:r>
              <a:rPr lang="en-GB" sz="2000" dirty="0">
                <a:solidFill>
                  <a:schemeClr val="tx1"/>
                </a:solidFill>
              </a:rPr>
              <a:t>, et al. </a:t>
            </a:r>
            <a:r>
              <a:rPr lang="en-GB" sz="2000" i="1" dirty="0">
                <a:solidFill>
                  <a:schemeClr val="tx1"/>
                </a:solidFill>
              </a:rPr>
              <a:t>Ambroxol reverses tau and </a:t>
            </a:r>
            <a:r>
              <a:rPr lang="el-GR" sz="2000" i="1" dirty="0">
                <a:solidFill>
                  <a:schemeClr val="tx1"/>
                </a:solidFill>
              </a:rPr>
              <a:t>α-</a:t>
            </a:r>
            <a:r>
              <a:rPr lang="en-GB" sz="2000" i="1" dirty="0">
                <a:solidFill>
                  <a:schemeClr val="tx1"/>
                </a:solidFill>
              </a:rPr>
              <a:t>synuclein accumulation in a cholinergic N370S GBA1 mutation model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b="1" dirty="0">
                <a:solidFill>
                  <a:schemeClr val="tx1"/>
                </a:solidFill>
              </a:rPr>
              <a:t>Hum Mol Genet. 2022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M </a:t>
            </a:r>
            <a:r>
              <a:rPr lang="en-GB" sz="2000" b="1" dirty="0" err="1">
                <a:solidFill>
                  <a:schemeClr val="tx1"/>
                </a:solidFill>
              </a:rPr>
              <a:t>Gegg</a:t>
            </a:r>
            <a:r>
              <a:rPr lang="en-GB" sz="2000" dirty="0">
                <a:solidFill>
                  <a:schemeClr val="tx1"/>
                </a:solidFill>
              </a:rPr>
              <a:t>, et al. </a:t>
            </a:r>
            <a:r>
              <a:rPr lang="en-GB" sz="2000" i="1" dirty="0">
                <a:solidFill>
                  <a:schemeClr val="tx1"/>
                </a:solidFill>
              </a:rPr>
              <a:t>Glucocerebrosidase-associated Parkinson disease: Pathogenic mechanisms and potential drug treatments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b="1" dirty="0" err="1">
                <a:solidFill>
                  <a:schemeClr val="tx1"/>
                </a:solidFill>
              </a:rPr>
              <a:t>Neurobiol</a:t>
            </a:r>
            <a:r>
              <a:rPr lang="en-GB" sz="2000" b="1" dirty="0">
                <a:solidFill>
                  <a:schemeClr val="tx1"/>
                </a:solidFill>
              </a:rPr>
              <a:t> Dis. 2022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AL Higgins</a:t>
            </a:r>
            <a:r>
              <a:rPr lang="en-GB" sz="2000" dirty="0">
                <a:solidFill>
                  <a:schemeClr val="tx1"/>
                </a:solidFill>
              </a:rPr>
              <a:t>, et al. </a:t>
            </a:r>
            <a:r>
              <a:rPr lang="en-GB" sz="2000" i="1" dirty="0">
                <a:solidFill>
                  <a:schemeClr val="tx1"/>
                </a:solidFill>
              </a:rPr>
              <a:t>The remote assessment of parkinsonism supporting the ongoing development of interventions in Gaucher disease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b="1" dirty="0" err="1">
                <a:solidFill>
                  <a:schemeClr val="tx1"/>
                </a:solidFill>
              </a:rPr>
              <a:t>Neurodegener</a:t>
            </a:r>
            <a:r>
              <a:rPr lang="en-GB" sz="2000" b="1" dirty="0">
                <a:solidFill>
                  <a:schemeClr val="tx1"/>
                </a:solidFill>
              </a:rPr>
              <a:t> Dis </a:t>
            </a:r>
            <a:r>
              <a:rPr lang="en-GB" sz="2000" b="1" dirty="0" err="1">
                <a:solidFill>
                  <a:schemeClr val="tx1"/>
                </a:solidFill>
              </a:rPr>
              <a:t>Manag</a:t>
            </a:r>
            <a:r>
              <a:rPr lang="en-GB" sz="2000" b="1" dirty="0">
                <a:solidFill>
                  <a:schemeClr val="tx1"/>
                </a:solidFill>
              </a:rPr>
              <a:t>. 2021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E </a:t>
            </a:r>
            <a:r>
              <a:rPr lang="en-GB" sz="2000" b="1" dirty="0" err="1">
                <a:solidFill>
                  <a:schemeClr val="tx1"/>
                </a:solidFill>
              </a:rPr>
              <a:t>Brunialti</a:t>
            </a:r>
            <a:r>
              <a:rPr lang="en-GB" sz="2000" dirty="0">
                <a:solidFill>
                  <a:schemeClr val="tx1"/>
                </a:solidFill>
              </a:rPr>
              <a:t>, et al. </a:t>
            </a:r>
            <a:r>
              <a:rPr lang="en-GB" sz="2000" i="1" dirty="0">
                <a:solidFill>
                  <a:schemeClr val="tx1"/>
                </a:solidFill>
              </a:rPr>
              <a:t>Inhibition of microglial </a:t>
            </a:r>
            <a:r>
              <a:rPr lang="el-GR" sz="2000" i="1" dirty="0">
                <a:solidFill>
                  <a:schemeClr val="tx1"/>
                </a:solidFill>
              </a:rPr>
              <a:t>β-</a:t>
            </a:r>
            <a:r>
              <a:rPr lang="en-GB" sz="2000" i="1" dirty="0">
                <a:solidFill>
                  <a:schemeClr val="tx1"/>
                </a:solidFill>
              </a:rPr>
              <a:t>glucocerebrosidase hampers the microglia-mediated antioxidant and protective response in neurons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b="1" dirty="0">
                <a:solidFill>
                  <a:schemeClr val="tx1"/>
                </a:solidFill>
              </a:rPr>
              <a:t>J Neuroinflammation. 2021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959EF-6131-4869-ACCE-AC273783E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3A42-BEBB-4B17-9608-DE12F218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sz="4400" dirty="0"/>
              <a:t>burden of Parkinson disease (PD)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9EA-4F21-4BDD-BAF9-2B868F054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0655" cy="4351338"/>
          </a:xfrm>
        </p:spPr>
        <p:txBody>
          <a:bodyPr>
            <a:normAutofit/>
          </a:bodyPr>
          <a:lstStyle/>
          <a:p>
            <a:r>
              <a:rPr lang="en-US" dirty="0"/>
              <a:t>PD has a lifetime risk of 4%</a:t>
            </a:r>
          </a:p>
          <a:p>
            <a:r>
              <a:rPr lang="en-US" dirty="0"/>
              <a:t>Approx. 60,000 new cases/year in EU</a:t>
            </a:r>
          </a:p>
          <a:p>
            <a:r>
              <a:rPr lang="en-US" dirty="0"/>
              <a:t>Between 1990 and 2015, the number of people with PD doubled to over 6 million</a:t>
            </a:r>
          </a:p>
          <a:p>
            <a:r>
              <a:rPr lang="en-US" dirty="0"/>
              <a:t>By 2040, over 12 million people will be affected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4AF91-E7A2-4046-9B70-038CC8B77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67" y="2150856"/>
            <a:ext cx="6284784" cy="3864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B7FEAA-035C-4833-A00A-615187F85085}"/>
              </a:ext>
            </a:extLst>
          </p:cNvPr>
          <p:cNvSpPr txBox="1"/>
          <p:nvPr/>
        </p:nvSpPr>
        <p:spPr>
          <a:xfrm>
            <a:off x="7155874" y="6475497"/>
            <a:ext cx="50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222222"/>
                </a:solidFill>
                <a:effectLst/>
                <a:latin typeface="-apple-system"/>
              </a:rPr>
              <a:t>Vossius</a:t>
            </a:r>
            <a:r>
              <a:rPr lang="en-US" b="0" dirty="0">
                <a:solidFill>
                  <a:srgbClr val="222222"/>
                </a:solidFill>
                <a:effectLst/>
                <a:latin typeface="-apple-system"/>
              </a:rPr>
              <a:t>, 2009; </a:t>
            </a:r>
            <a:r>
              <a:rPr lang="en-US" b="0" dirty="0" err="1">
                <a:solidFill>
                  <a:srgbClr val="222222"/>
                </a:solidFill>
                <a:effectLst/>
                <a:latin typeface="-apple-system"/>
              </a:rPr>
              <a:t>Savica</a:t>
            </a:r>
            <a:r>
              <a:rPr lang="en-US" b="0" dirty="0">
                <a:solidFill>
                  <a:srgbClr val="222222"/>
                </a:solidFill>
                <a:effectLst/>
                <a:latin typeface="-apple-system"/>
              </a:rPr>
              <a:t>, 2016; Weir, 2018; Yang, 2020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B177B-A854-4C50-8BDB-C8748997B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3A42-BEBB-4B17-9608-DE12F218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</a:t>
            </a:r>
            <a:r>
              <a:rPr lang="en-US" sz="4400" dirty="0"/>
              <a:t>burden of PD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9EA-4F21-4BDD-BAF9-2B868F054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2644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PD-related costs in the EU ~13 billion euros/year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Patients with PD cost ~5 times more for nursing home care and ~4000 euros more for general health care than average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months delay in PD progression could cover the cost of 1 patient drug treatment for their lifetime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7FEAA-035C-4833-A00A-615187F85085}"/>
              </a:ext>
            </a:extLst>
          </p:cNvPr>
          <p:cNvSpPr txBox="1"/>
          <p:nvPr/>
        </p:nvSpPr>
        <p:spPr>
          <a:xfrm>
            <a:off x="8461748" y="6463264"/>
            <a:ext cx="37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222222"/>
                </a:solidFill>
                <a:effectLst/>
                <a:latin typeface="-apple-system"/>
              </a:rPr>
              <a:t>Vossius</a:t>
            </a:r>
            <a:r>
              <a:rPr lang="en-US" b="0" dirty="0">
                <a:solidFill>
                  <a:srgbClr val="222222"/>
                </a:solidFill>
                <a:effectLst/>
                <a:latin typeface="-apple-system"/>
              </a:rPr>
              <a:t>, 2009; Weir, 2018; Yang, 2020 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BBB09D-CA26-4043-B6EC-A4F6B2085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57" y="1760486"/>
            <a:ext cx="5210443" cy="3810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56D0-3AEC-47C9-B1B5-FA21F7681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7063-BE2B-435A-8B46-EE5E5FB8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DD5DA-F2D3-43AD-AC1C-DB2DFFE16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Recruit and </a:t>
            </a:r>
            <a:r>
              <a:rPr lang="en-US" dirty="0" err="1"/>
              <a:t>harmonise</a:t>
            </a:r>
            <a:r>
              <a:rPr lang="en-US" dirty="0"/>
              <a:t> assessment strategies of GBA1-PD patients and GBA1 carriers across different countries (UK, Italy, Germany, Spain)</a:t>
            </a:r>
          </a:p>
          <a:p>
            <a:r>
              <a:rPr lang="en-US" dirty="0"/>
              <a:t>Collect multiple samples from participants (saliva, blood, fibroblasts) to evaluate biochemical and inflammatory markers </a:t>
            </a:r>
          </a:p>
          <a:p>
            <a:r>
              <a:rPr lang="en-US" dirty="0"/>
              <a:t>Use </a:t>
            </a:r>
            <a:r>
              <a:rPr lang="en-US" i="1" dirty="0"/>
              <a:t>in vitro</a:t>
            </a:r>
            <a:r>
              <a:rPr lang="en-US" dirty="0"/>
              <a:t> (human </a:t>
            </a:r>
            <a:r>
              <a:rPr lang="en-US" dirty="0" err="1"/>
              <a:t>iPSc</a:t>
            </a:r>
            <a:r>
              <a:rPr lang="en-US" dirty="0"/>
              <a:t>, 3D organoids, primary neuronal cultures) and </a:t>
            </a:r>
            <a:r>
              <a:rPr lang="en-US" i="1" dirty="0"/>
              <a:t>in vivo</a:t>
            </a:r>
            <a:r>
              <a:rPr lang="en-US" dirty="0"/>
              <a:t> models to study biochemical consequences of GBA1 variants on </a:t>
            </a:r>
            <a:r>
              <a:rPr lang="el-GR" dirty="0"/>
              <a:t>α</a:t>
            </a:r>
            <a:r>
              <a:rPr lang="en-GB" dirty="0"/>
              <a:t>-synuclein spread, mitochondrial and immune function</a:t>
            </a:r>
          </a:p>
          <a:p>
            <a:r>
              <a:rPr lang="en-GB" dirty="0"/>
              <a:t>Evaluate effect of GBA1 targeted therapies (Ambroxol) to reverse pathological events that can precipitate PD pathology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89281-70E3-4181-8BA0-6F86EDEAC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F061E-18F6-C6F1-4B1B-997682EB03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 kern="0"/>
              <a:pPr defTabSz="1219170"/>
              <a:t>5</a:t>
            </a:fld>
            <a:endParaRPr lang="en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23BB7-D6DC-5364-EF70-5B3B2AF192DA}"/>
              </a:ext>
            </a:extLst>
          </p:cNvPr>
          <p:cNvSpPr txBox="1"/>
          <p:nvPr/>
        </p:nvSpPr>
        <p:spPr>
          <a:xfrm>
            <a:off x="4557275" y="1067082"/>
            <a:ext cx="2886585" cy="1487651"/>
          </a:xfrm>
          <a:prstGeom prst="rect">
            <a:avLst/>
          </a:prstGeom>
          <a:solidFill>
            <a:srgbClr val="CFDAF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u="sng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WP1: Clinical cohorts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endParaRPr lang="en-US" sz="1200" kern="0" dirty="0">
              <a:ln w="0"/>
              <a:solidFill>
                <a:srgbClr val="00202C"/>
              </a:solidFill>
              <a:effectLst>
                <a:outerShdw blurRad="38100" dist="19050" dir="2700000" algn="tl" rotWithShape="0">
                  <a:srgbClr val="00202C">
                    <a:alpha val="40000"/>
                  </a:srgbClr>
                </a:outerShdw>
              </a:effectLst>
              <a:latin typeface="Arial"/>
              <a:sym typeface="Arial"/>
            </a:endParaRP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UCL, UK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Mondino Foundation, Italy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DZNE,Tubingen, Germany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Instituto de Investigacion Sanitaria de Navarra, Spain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9A181-B577-2D41-E8F8-A80CEB5DEB6D}"/>
              </a:ext>
            </a:extLst>
          </p:cNvPr>
          <p:cNvSpPr txBox="1"/>
          <p:nvPr/>
        </p:nvSpPr>
        <p:spPr>
          <a:xfrm>
            <a:off x="527248" y="2623609"/>
            <a:ext cx="2535381" cy="1692964"/>
          </a:xfrm>
          <a:prstGeom prst="rect">
            <a:avLst/>
          </a:prstGeom>
          <a:solidFill>
            <a:srgbClr val="CFDAF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u="sng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WP2: Inflammatory &amp; biochemical markers</a:t>
            </a:r>
          </a:p>
          <a:p>
            <a:pPr defTabSz="1219170">
              <a:buClr>
                <a:srgbClr val="000000"/>
              </a:buClr>
            </a:pPr>
            <a:endParaRPr lang="en-US" sz="1867" u="sng" kern="0" dirty="0">
              <a:ln w="0"/>
              <a:solidFill>
                <a:srgbClr val="00202C"/>
              </a:solidFill>
              <a:effectLst>
                <a:outerShdw blurRad="38100" dist="19050" dir="2700000" algn="tl" rotWithShape="0">
                  <a:srgbClr val="00202C">
                    <a:alpha val="40000"/>
                  </a:srgbClr>
                </a:outerShdw>
              </a:effectLst>
              <a:latin typeface="Arial"/>
              <a:sym typeface="Arial"/>
            </a:endParaRP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Mondino Foundation, Italy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University of Milan, Italy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Instituto de Investigacion Sanitaria de Navarra, Spain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A661A-CC8E-A3F3-84F3-79117F657FA2}"/>
              </a:ext>
            </a:extLst>
          </p:cNvPr>
          <p:cNvSpPr txBox="1"/>
          <p:nvPr/>
        </p:nvSpPr>
        <p:spPr>
          <a:xfrm>
            <a:off x="8958277" y="2698550"/>
            <a:ext cx="2535381" cy="1487651"/>
          </a:xfrm>
          <a:prstGeom prst="rect">
            <a:avLst/>
          </a:prstGeom>
          <a:solidFill>
            <a:srgbClr val="CFDAF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u="sng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WP3: iPSCs &amp; 3D organoids</a:t>
            </a:r>
          </a:p>
          <a:p>
            <a:pPr defTabSz="1219170">
              <a:buClr>
                <a:srgbClr val="000000"/>
              </a:buClr>
            </a:pPr>
            <a:endParaRPr lang="en-US" sz="1867" u="sng" kern="0" dirty="0">
              <a:ln w="0"/>
              <a:solidFill>
                <a:srgbClr val="00202C"/>
              </a:solidFill>
              <a:effectLst>
                <a:outerShdw blurRad="38100" dist="19050" dir="2700000" algn="tl" rotWithShape="0">
                  <a:srgbClr val="00202C">
                    <a:alpha val="40000"/>
                  </a:srgbClr>
                </a:outerShdw>
              </a:effectLst>
              <a:latin typeface="Arial"/>
              <a:sym typeface="Arial"/>
            </a:endParaRP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DZNE,Tubingen, Germany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DZNE, Bonn, Germany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UCL, 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FA8DC-73BD-E783-0CB8-7D4688676DEB}"/>
              </a:ext>
            </a:extLst>
          </p:cNvPr>
          <p:cNvSpPr txBox="1"/>
          <p:nvPr/>
        </p:nvSpPr>
        <p:spPr>
          <a:xfrm>
            <a:off x="4742763" y="3232036"/>
            <a:ext cx="2535381" cy="1025987"/>
          </a:xfrm>
          <a:prstGeom prst="rect">
            <a:avLst/>
          </a:prstGeom>
          <a:solidFill>
            <a:srgbClr val="CFDAF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u="sng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WP4: Mouse models</a:t>
            </a:r>
          </a:p>
          <a:p>
            <a:pPr defTabSz="1219170">
              <a:buClr>
                <a:srgbClr val="000000"/>
              </a:buClr>
            </a:pPr>
            <a:endParaRPr lang="en-US" sz="1867" u="sng" kern="0" dirty="0">
              <a:ln w="0"/>
              <a:solidFill>
                <a:srgbClr val="00202C"/>
              </a:solidFill>
              <a:effectLst>
                <a:outerShdw blurRad="38100" dist="19050" dir="2700000" algn="tl" rotWithShape="0">
                  <a:srgbClr val="00202C">
                    <a:alpha val="40000"/>
                  </a:srgbClr>
                </a:outerShdw>
              </a:effectLst>
              <a:latin typeface="Arial"/>
              <a:sym typeface="Arial"/>
            </a:endParaRP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UCL, UK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DZNE, Bonn, Germany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5EC4C-A176-649A-F9E6-954F47241266}"/>
              </a:ext>
            </a:extLst>
          </p:cNvPr>
          <p:cNvSpPr txBox="1"/>
          <p:nvPr/>
        </p:nvSpPr>
        <p:spPr>
          <a:xfrm>
            <a:off x="3882372" y="4961583"/>
            <a:ext cx="4236392" cy="1774973"/>
          </a:xfrm>
          <a:prstGeom prst="rect">
            <a:avLst/>
          </a:prstGeom>
          <a:solidFill>
            <a:srgbClr val="CFDAF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u="sng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WP5: Ambroxol studies</a:t>
            </a:r>
          </a:p>
          <a:p>
            <a:pPr algn="ctr" defTabSz="1219170">
              <a:buClr>
                <a:srgbClr val="000000"/>
              </a:buClr>
            </a:pPr>
            <a:endParaRPr lang="en-US" u="sng" kern="0" dirty="0">
              <a:ln w="0"/>
              <a:solidFill>
                <a:srgbClr val="00202C"/>
              </a:solidFill>
              <a:effectLst>
                <a:outerShdw blurRad="38100" dist="19050" dir="2700000" algn="tl" rotWithShape="0">
                  <a:srgbClr val="00202C">
                    <a:alpha val="40000"/>
                  </a:srgbClr>
                </a:outerShdw>
              </a:effectLst>
              <a:latin typeface="Arial"/>
              <a:sym typeface="Arial"/>
            </a:endParaRP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UCL, UK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Mondino Foundation, Italy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University of Milan, Italy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DZNE,Tubingen, Germany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DZNE, Bonn, Germany</a:t>
            </a:r>
          </a:p>
          <a:p>
            <a:pPr marL="228594" indent="-228594" defTabSz="121917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1200" kern="0" dirty="0">
                <a:ln w="0"/>
                <a:solidFill>
                  <a:srgbClr val="00202C"/>
                </a:solidFill>
                <a:effectLst>
                  <a:outerShdw blurRad="38100" dist="19050" dir="2700000" algn="tl" rotWithShape="0">
                    <a:srgbClr val="00202C">
                      <a:alpha val="40000"/>
                    </a:srgbClr>
                  </a:outerShdw>
                </a:effectLst>
                <a:latin typeface="Arial"/>
                <a:sym typeface="Arial"/>
              </a:rPr>
              <a:t>Instituto de Investigacion Sanitaria de Navarra, Spain</a:t>
            </a:r>
          </a:p>
        </p:txBody>
      </p:sp>
      <p:sp>
        <p:nvSpPr>
          <p:cNvPr id="10" name="Left-up Arrow 9">
            <a:extLst>
              <a:ext uri="{FF2B5EF4-FFF2-40B4-BE49-F238E27FC236}">
                <a16:creationId xmlns:a16="http://schemas.microsoft.com/office/drawing/2014/main" id="{48C0B12F-435F-9BEA-81DD-96009B452223}"/>
              </a:ext>
            </a:extLst>
          </p:cNvPr>
          <p:cNvSpPr/>
          <p:nvPr/>
        </p:nvSpPr>
        <p:spPr>
          <a:xfrm flipH="1" flipV="1">
            <a:off x="1669983" y="1710102"/>
            <a:ext cx="2791326" cy="844629"/>
          </a:xfrm>
          <a:prstGeom prst="leftUpArrow">
            <a:avLst>
              <a:gd name="adj1" fmla="val 13977"/>
              <a:gd name="adj2" fmla="val 12875"/>
              <a:gd name="adj3" fmla="val 17284"/>
            </a:avLst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noFill/>
              <a:latin typeface="Arial"/>
              <a:sym typeface="Arial"/>
            </a:endParaRPr>
          </a:p>
        </p:txBody>
      </p:sp>
      <p:sp>
        <p:nvSpPr>
          <p:cNvPr id="11" name="Left-up Arrow 10">
            <a:extLst>
              <a:ext uri="{FF2B5EF4-FFF2-40B4-BE49-F238E27FC236}">
                <a16:creationId xmlns:a16="http://schemas.microsoft.com/office/drawing/2014/main" id="{88B2B281-B92F-993D-DAB7-0304AE94EB2A}"/>
              </a:ext>
            </a:extLst>
          </p:cNvPr>
          <p:cNvSpPr/>
          <p:nvPr/>
        </p:nvSpPr>
        <p:spPr>
          <a:xfrm flipV="1">
            <a:off x="7498080" y="1710103"/>
            <a:ext cx="2829827" cy="919682"/>
          </a:xfrm>
          <a:prstGeom prst="leftUpArrow">
            <a:avLst>
              <a:gd name="adj1" fmla="val 13977"/>
              <a:gd name="adj2" fmla="val 12875"/>
              <a:gd name="adj3" fmla="val 17284"/>
            </a:avLst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noFill/>
              <a:latin typeface="Arial"/>
              <a:sym typeface="Arial"/>
            </a:endParaRPr>
          </a:p>
        </p:txBody>
      </p:sp>
      <p:sp>
        <p:nvSpPr>
          <p:cNvPr id="13" name="Left-up Arrow 12">
            <a:extLst>
              <a:ext uri="{FF2B5EF4-FFF2-40B4-BE49-F238E27FC236}">
                <a16:creationId xmlns:a16="http://schemas.microsoft.com/office/drawing/2014/main" id="{E4E2F953-3031-CE59-CA04-E6632272BC5A}"/>
              </a:ext>
            </a:extLst>
          </p:cNvPr>
          <p:cNvSpPr/>
          <p:nvPr/>
        </p:nvSpPr>
        <p:spPr>
          <a:xfrm rot="10800000" flipV="1">
            <a:off x="1543282" y="4385450"/>
            <a:ext cx="2239004" cy="1692964"/>
          </a:xfrm>
          <a:prstGeom prst="leftUpArrow">
            <a:avLst>
              <a:gd name="adj1" fmla="val 13977"/>
              <a:gd name="adj2" fmla="val 12875"/>
              <a:gd name="adj3" fmla="val 17284"/>
            </a:avLst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noFill/>
              <a:latin typeface="Arial"/>
              <a:sym typeface="Arial"/>
            </a:endParaRPr>
          </a:p>
        </p:txBody>
      </p:sp>
      <p:sp>
        <p:nvSpPr>
          <p:cNvPr id="14" name="Left-up Arrow 13">
            <a:extLst>
              <a:ext uri="{FF2B5EF4-FFF2-40B4-BE49-F238E27FC236}">
                <a16:creationId xmlns:a16="http://schemas.microsoft.com/office/drawing/2014/main" id="{C22DF3D6-71D2-455A-EAEB-65DBB7C32423}"/>
              </a:ext>
            </a:extLst>
          </p:cNvPr>
          <p:cNvSpPr/>
          <p:nvPr/>
        </p:nvSpPr>
        <p:spPr>
          <a:xfrm>
            <a:off x="8218850" y="4225486"/>
            <a:ext cx="2239002" cy="1852928"/>
          </a:xfrm>
          <a:prstGeom prst="leftUpArrow">
            <a:avLst>
              <a:gd name="adj1" fmla="val 13977"/>
              <a:gd name="adj2" fmla="val 12875"/>
              <a:gd name="adj3" fmla="val 17284"/>
            </a:avLst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noFill/>
              <a:latin typeface="Arial"/>
              <a:sym typeface="Arial"/>
            </a:endParaRPr>
          </a:p>
        </p:txBody>
      </p:sp>
      <p:sp>
        <p:nvSpPr>
          <p:cNvPr id="20" name="Up-down Arrow 19">
            <a:extLst>
              <a:ext uri="{FF2B5EF4-FFF2-40B4-BE49-F238E27FC236}">
                <a16:creationId xmlns:a16="http://schemas.microsoft.com/office/drawing/2014/main" id="{CB2A4045-9EB6-CA32-0125-08E46FDD99AF}"/>
              </a:ext>
            </a:extLst>
          </p:cNvPr>
          <p:cNvSpPr/>
          <p:nvPr/>
        </p:nvSpPr>
        <p:spPr>
          <a:xfrm rot="5400000">
            <a:off x="7997880" y="2873581"/>
            <a:ext cx="200984" cy="1452913"/>
          </a:xfrm>
          <a:prstGeom prst="up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noFill/>
              <a:latin typeface="Arial"/>
              <a:sym typeface="Arial"/>
            </a:endParaRPr>
          </a:p>
        </p:txBody>
      </p:sp>
      <p:sp>
        <p:nvSpPr>
          <p:cNvPr id="21" name="Up-down Arrow 20">
            <a:extLst>
              <a:ext uri="{FF2B5EF4-FFF2-40B4-BE49-F238E27FC236}">
                <a16:creationId xmlns:a16="http://schemas.microsoft.com/office/drawing/2014/main" id="{AE1EE84D-97A4-8BA1-1D4B-8ECDDB3AE047}"/>
              </a:ext>
            </a:extLst>
          </p:cNvPr>
          <p:cNvSpPr/>
          <p:nvPr/>
        </p:nvSpPr>
        <p:spPr>
          <a:xfrm>
            <a:off x="5884767" y="2646907"/>
            <a:ext cx="211233" cy="521029"/>
          </a:xfrm>
          <a:prstGeom prst="up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noFill/>
              <a:latin typeface="Arial"/>
              <a:sym typeface="Arial"/>
            </a:endParaRPr>
          </a:p>
        </p:txBody>
      </p:sp>
      <p:sp>
        <p:nvSpPr>
          <p:cNvPr id="17" name="Up-down Arrow 19">
            <a:extLst>
              <a:ext uri="{FF2B5EF4-FFF2-40B4-BE49-F238E27FC236}">
                <a16:creationId xmlns:a16="http://schemas.microsoft.com/office/drawing/2014/main" id="{BCA795A6-E667-4D8B-A46C-695DF4589464}"/>
              </a:ext>
            </a:extLst>
          </p:cNvPr>
          <p:cNvSpPr/>
          <p:nvPr/>
        </p:nvSpPr>
        <p:spPr>
          <a:xfrm rot="5400000">
            <a:off x="3822042" y="2873581"/>
            <a:ext cx="200984" cy="1452913"/>
          </a:xfrm>
          <a:prstGeom prst="up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noFill/>
              <a:latin typeface="Arial"/>
              <a:sym typeface="Arial"/>
            </a:endParaRPr>
          </a:p>
        </p:txBody>
      </p:sp>
      <p:sp>
        <p:nvSpPr>
          <p:cNvPr id="18" name="Up-down Arrow 20">
            <a:extLst>
              <a:ext uri="{FF2B5EF4-FFF2-40B4-BE49-F238E27FC236}">
                <a16:creationId xmlns:a16="http://schemas.microsoft.com/office/drawing/2014/main" id="{FF00661D-61BE-4CC5-B7CC-177D593F1769}"/>
              </a:ext>
            </a:extLst>
          </p:cNvPr>
          <p:cNvSpPr/>
          <p:nvPr/>
        </p:nvSpPr>
        <p:spPr>
          <a:xfrm>
            <a:off x="5904836" y="4360465"/>
            <a:ext cx="211233" cy="521029"/>
          </a:xfrm>
          <a:prstGeom prst="up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noFill/>
              <a:latin typeface="Arial"/>
              <a:sym typeface="Arial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31E7444-23E5-4306-B18C-AF3D71BAD42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Consortium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D8601E-5CAE-4506-B5A9-3694DE881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20" grpId="0" animBg="1"/>
      <p:bldP spid="21" grpId="0" animBg="1"/>
      <p:bldP spid="17" grpId="0" animBg="1"/>
      <p:bldP spid="18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634096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74B6F-A30C-4C7A-A823-4E472CFE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74178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How the Consortium works: an example from real-life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0719E-424E-4E83-BC53-27116DA9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90" y="4080796"/>
            <a:ext cx="6505449" cy="248833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69199F-4E87-44A5-8C45-A98088A1B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07863"/>
              </p:ext>
            </p:extLst>
          </p:nvPr>
        </p:nvGraphicFramePr>
        <p:xfrm>
          <a:off x="4699818" y="1620544"/>
          <a:ext cx="6848715" cy="248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7C16F2D6-7BE2-4C81-AF6E-1673DF6742B8}"/>
              </a:ext>
            </a:extLst>
          </p:cNvPr>
          <p:cNvSpPr/>
          <p:nvPr/>
        </p:nvSpPr>
        <p:spPr>
          <a:xfrm>
            <a:off x="6670964" y="3034147"/>
            <a:ext cx="484909" cy="25798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F307F95-04EB-4B04-84F9-568698B909B6}"/>
              </a:ext>
            </a:extLst>
          </p:cNvPr>
          <p:cNvSpPr/>
          <p:nvPr/>
        </p:nvSpPr>
        <p:spPr>
          <a:xfrm>
            <a:off x="9102370" y="3034147"/>
            <a:ext cx="484909" cy="25798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979B3B21-31C5-4059-92EA-B60E38042DDA}"/>
              </a:ext>
            </a:extLst>
          </p:cNvPr>
          <p:cNvSpPr/>
          <p:nvPr/>
        </p:nvSpPr>
        <p:spPr>
          <a:xfrm flipH="1">
            <a:off x="5527960" y="842617"/>
            <a:ext cx="5146963" cy="1150219"/>
          </a:xfrm>
          <a:prstGeom prst="curved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6F34C-9A17-4D34-BD65-CA838EF89C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11" grpId="0" animBg="1"/>
      <p:bldP spid="1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4B6F-A30C-4C7A-A823-4E472CFE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5398-CFF0-48EC-8977-18A279EDA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all GBA1-PD are the same; they differ from both a clinical and biochemical perspective</a:t>
            </a:r>
          </a:p>
          <a:p>
            <a:endParaRPr lang="en-GB" dirty="0"/>
          </a:p>
          <a:p>
            <a:r>
              <a:rPr lang="en-GB" dirty="0"/>
              <a:t>C</a:t>
            </a:r>
            <a:r>
              <a:rPr lang="en-GB" sz="2800" dirty="0"/>
              <a:t>haracterisation of genetic, clinical and biochemical phenotypes is crucial to understand the impact of different genetic variants</a:t>
            </a:r>
          </a:p>
          <a:p>
            <a:endParaRPr lang="en-GB" sz="2800" dirty="0"/>
          </a:p>
          <a:p>
            <a:r>
              <a:rPr lang="en-GB" sz="2800" dirty="0"/>
              <a:t>Knowledge of the cascade of biochemical events in PD pathogenesis is required to identify disease-modifying mechanisms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F1719-6F8C-493E-B400-5F6602179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4B6F-A30C-4C7A-A823-4E472CFE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outcomes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5398-CFF0-48EC-8977-18A279EDA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Recruit and comprehensively phenotype an international, EU cohort of GBA1 carriers and GBA1-PD</a:t>
            </a:r>
          </a:p>
          <a:p>
            <a:endParaRPr lang="en-GB" dirty="0"/>
          </a:p>
          <a:p>
            <a:r>
              <a:rPr lang="en-GB" dirty="0"/>
              <a:t>Detect shared and variant-specific clinical features in GBA1 carriers (different geographical and genetic background)</a:t>
            </a:r>
          </a:p>
          <a:p>
            <a:endParaRPr lang="en-GB" dirty="0"/>
          </a:p>
          <a:p>
            <a:r>
              <a:rPr lang="en-GB" dirty="0"/>
              <a:t>Establish a combined clinical-biochemical biomarker to identify GBA1 mutant carriers at higher risk of developing PD</a:t>
            </a:r>
          </a:p>
          <a:p>
            <a:endParaRPr lang="en-GB" dirty="0"/>
          </a:p>
          <a:p>
            <a:r>
              <a:rPr lang="en-GB" dirty="0"/>
              <a:t>Expand available preclinical evidence of Ambroxol as both disease-modifying and preventive treatment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02582-C60D-41AF-9F70-B34EF8F61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4B6F-A30C-4C7A-A823-4E472CFE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Patients/Public Involvement: UK experience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5398-CFF0-48EC-8977-18A279EDA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73836" cy="4351338"/>
          </a:xfrm>
        </p:spPr>
        <p:txBody>
          <a:bodyPr>
            <a:normAutofit/>
          </a:bodyPr>
          <a:lstStyle/>
          <a:p>
            <a:r>
              <a:rPr lang="en-GB" b="1" dirty="0"/>
              <a:t>Webinars</a:t>
            </a:r>
          </a:p>
          <a:p>
            <a:pPr lvl="1"/>
            <a:r>
              <a:rPr lang="en-GB" dirty="0"/>
              <a:t>RAPSODI Educational Events (yearly)</a:t>
            </a:r>
          </a:p>
          <a:p>
            <a:pPr lvl="1"/>
            <a:r>
              <a:rPr lang="en-GB" dirty="0"/>
              <a:t>Cure Parkinson’s Research Updates</a:t>
            </a:r>
          </a:p>
          <a:p>
            <a:r>
              <a:rPr lang="en-GB" b="1" dirty="0"/>
              <a:t>Online platform and newsletter</a:t>
            </a:r>
          </a:p>
          <a:p>
            <a:r>
              <a:rPr lang="en-GB" b="1" dirty="0"/>
              <a:t>Social media platform</a:t>
            </a:r>
          </a:p>
          <a:p>
            <a:pPr lvl="1"/>
            <a:r>
              <a:rPr lang="en-GB" dirty="0"/>
              <a:t>@RapsodiRFH, @PDFrontline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E1741-9867-4BBE-B6D3-87089C323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247" y="2594175"/>
            <a:ext cx="1698105" cy="1188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5E4DD-C14C-4235-8ED3-3002F130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929" y="4921878"/>
            <a:ext cx="1736235" cy="1719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7C42B6-4656-4F63-8140-B8EA6A88B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461" y="1292469"/>
            <a:ext cx="1273787" cy="983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86F6-E082-4873-834E-9AC5BD06A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967" y="3659323"/>
            <a:ext cx="1771741" cy="342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5C76A6-E199-4E2C-BF88-9AA6914B84F1}"/>
              </a:ext>
            </a:extLst>
          </p:cNvPr>
          <p:cNvSpPr txBox="1"/>
          <p:nvPr/>
        </p:nvSpPr>
        <p:spPr>
          <a:xfrm>
            <a:off x="838199" y="4484961"/>
            <a:ext cx="906087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Involvement of Jewish community across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Feedback from our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/>
              <a:t>"If there was anything I could do to help in this research </a:t>
            </a:r>
            <a:r>
              <a:rPr lang="en-US" sz="2400" i="1" dirty="0" err="1"/>
              <a:t>programme</a:t>
            </a:r>
            <a:r>
              <a:rPr lang="en-US" sz="2400" i="1" dirty="0"/>
              <a:t> I would be there like a shot"</a:t>
            </a:r>
            <a:endParaRPr lang="en-GB" sz="2400" i="1" dirty="0"/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637DE2-B245-4B21-A3C3-6A0CC3F3A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635" y="4137178"/>
            <a:ext cx="1781267" cy="400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20B306-5EAD-44A6-B0D5-FBA8E090FD77}"/>
              </a:ext>
            </a:extLst>
          </p:cNvPr>
          <p:cNvSpPr txBox="1"/>
          <p:nvPr/>
        </p:nvSpPr>
        <p:spPr>
          <a:xfrm>
            <a:off x="7367908" y="3266476"/>
            <a:ext cx="290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8"/>
              </a:rPr>
              <a:t>https://rapsodistudy.com/en</a:t>
            </a:r>
            <a:endParaRPr lang="en-GB" dirty="0"/>
          </a:p>
          <a:p>
            <a:r>
              <a:rPr lang="en-GB" dirty="0">
                <a:hlinkClick r:id="rId9"/>
              </a:rPr>
              <a:t>https://pdfrontline.com/en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D1FC9-D90F-4261-B757-4364EF8020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7740" y="3728141"/>
            <a:ext cx="1565121" cy="1048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77FAEA-B23E-4624-80E0-E06AE112A7FD}"/>
              </a:ext>
            </a:extLst>
          </p:cNvPr>
          <p:cNvSpPr txBox="1"/>
          <p:nvPr/>
        </p:nvSpPr>
        <p:spPr>
          <a:xfrm>
            <a:off x="6330708" y="1680767"/>
            <a:ext cx="5681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effectLst/>
                <a:ea typeface="MS PGothic" panose="020B0600070205080204" pitchFamily="34" charset="-128"/>
                <a:hlinkClick r:id="rId11"/>
              </a:rPr>
              <a:t>https://www.youtube.com/channel/UCdsOHwDsn_yaunfAxAnkM7A</a:t>
            </a:r>
            <a:endParaRPr lang="en-GB" b="0" i="0" dirty="0">
              <a:effectLst/>
              <a:ea typeface="MS PGothic" panose="020B0600070205080204" pitchFamily="34" charset="-128"/>
            </a:endParaRPr>
          </a:p>
          <a:p>
            <a:r>
              <a:rPr lang="en-GB" dirty="0">
                <a:ea typeface="MS PGothic" panose="020B0600070205080204" pitchFamily="34" charset="-128"/>
                <a:hlinkClick r:id="rId12" tooltip="Original URL: https://cureparkinsons.org.uk/2021/11/pd-frontline/. Click or tap if you trust this link."/>
              </a:rPr>
              <a:t>https://cureparkinsons.org.uk/2021/11/pd-frontline/</a:t>
            </a:r>
            <a:r>
              <a:rPr lang="en-GB" dirty="0">
                <a:solidFill>
                  <a:srgbClr val="201F1E"/>
                </a:solidFill>
                <a:ea typeface="MS PGothic" panose="020B0600070205080204" pitchFamily="34" charset="-128"/>
              </a:rPr>
              <a:t>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F89B0B-5A11-4157-94A5-A7A3A6AB790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6381"/>
          <a:stretch/>
        </p:blipFill>
        <p:spPr>
          <a:xfrm>
            <a:off x="0" y="-15031"/>
            <a:ext cx="12192000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202C"/>
      </a:dk1>
      <a:lt1>
        <a:srgbClr val="FFFFFF"/>
      </a:lt1>
      <a:dk2>
        <a:srgbClr val="303030"/>
      </a:dk2>
      <a:lt2>
        <a:srgbClr val="E3E4E3"/>
      </a:lt2>
      <a:accent1>
        <a:srgbClr val="035C81"/>
      </a:accent1>
      <a:accent2>
        <a:srgbClr val="0C8DC3"/>
      </a:accent2>
      <a:accent3>
        <a:srgbClr val="34A270"/>
      </a:accent3>
      <a:accent4>
        <a:srgbClr val="8C4E9F"/>
      </a:accent4>
      <a:accent5>
        <a:srgbClr val="E9A64C"/>
      </a:accent5>
      <a:accent6>
        <a:srgbClr val="CF2FB3"/>
      </a:accent6>
      <a:hlink>
        <a:srgbClr val="0C8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979</Words>
  <Application>Microsoft Office PowerPoint</Application>
  <PresentationFormat>Widescreen</PresentationFormat>
  <Paragraphs>107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Wingdings</vt:lpstr>
      <vt:lpstr>Office Theme</vt:lpstr>
      <vt:lpstr>Simple Light</vt:lpstr>
      <vt:lpstr>GBA – personalised medicine for Parkinson disease: clinical and therapeutic stratification (GBA-PaCTS)</vt:lpstr>
      <vt:lpstr>Social burden of Parkinson disease (PD)</vt:lpstr>
      <vt:lpstr>Economic burden of PD</vt:lpstr>
      <vt:lpstr>Aims of the project</vt:lpstr>
      <vt:lpstr>PowerPoint Presentation</vt:lpstr>
      <vt:lpstr>How the Consortium works: an example from real-life</vt:lpstr>
      <vt:lpstr>Challenges</vt:lpstr>
      <vt:lpstr>Expected outcomes of the project</vt:lpstr>
      <vt:lpstr>Patients/Public Involvement: UK experience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GBA – personalised medicine for Parkinson disease: clinical and therapeutic stratification (GBA-PaCTS)</dc:title>
  <dc:creator>Elisa Menozzi</dc:creator>
  <cp:lastModifiedBy>Elisa Menozzi</cp:lastModifiedBy>
  <cp:revision>3</cp:revision>
  <dcterms:created xsi:type="dcterms:W3CDTF">2022-04-21T12:27:11Z</dcterms:created>
  <dcterms:modified xsi:type="dcterms:W3CDTF">2022-04-25T20:56:20Z</dcterms:modified>
</cp:coreProperties>
</file>