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notesMasterIdLst>
    <p:notesMasterId r:id="rId18"/>
  </p:notesMasterIdLst>
  <p:handoutMasterIdLst>
    <p:handoutMasterId r:id="rId19"/>
  </p:handoutMasterIdLst>
  <p:sldIdLst>
    <p:sldId id="962" r:id="rId2"/>
    <p:sldId id="969" r:id="rId3"/>
    <p:sldId id="970" r:id="rId4"/>
    <p:sldId id="967" r:id="rId5"/>
    <p:sldId id="971" r:id="rId6"/>
    <p:sldId id="972" r:id="rId7"/>
    <p:sldId id="973" r:id="rId8"/>
    <p:sldId id="976" r:id="rId9"/>
    <p:sldId id="974" r:id="rId10"/>
    <p:sldId id="977" r:id="rId11"/>
    <p:sldId id="978" r:id="rId12"/>
    <p:sldId id="979" r:id="rId13"/>
    <p:sldId id="980" r:id="rId14"/>
    <p:sldId id="981" r:id="rId15"/>
    <p:sldId id="982" r:id="rId16"/>
    <p:sldId id="966" r:id="rId17"/>
  </p:sldIdLst>
  <p:sldSz cx="9144000" cy="5143500" type="screen16x9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 provos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B6"/>
    <a:srgbClr val="ECF8F9"/>
    <a:srgbClr val="B1D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63543" autoAdjust="0"/>
  </p:normalViewPr>
  <p:slideViewPr>
    <p:cSldViewPr snapToObjects="1">
      <p:cViewPr varScale="1">
        <p:scale>
          <a:sx n="122" d="100"/>
          <a:sy n="122" d="100"/>
        </p:scale>
        <p:origin x="78" y="15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206"/>
    </p:cViewPr>
  </p:sorterViewPr>
  <p:notesViewPr>
    <p:cSldViewPr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74CC97B7-520A-4B87-B10B-6536F69A8A7B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D2531020-9B3D-4D77-BCE3-6344D63F2970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764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16B3DAC-C138-43C5-9E0F-7A516335B50B}" type="datetimeFigureOut">
              <a:rPr lang="en-IE"/>
              <a:pPr>
                <a:defRPr/>
              </a:pPr>
              <a:t>27/04/2022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E87960-C4AA-42FD-BD4F-C20F7F10D47E}" type="slidenum">
              <a:rPr lang="en-IE" altLang="en-US"/>
              <a:pPr>
                <a:defRPr/>
              </a:pPr>
              <a:t>‹nr.›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92690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77252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87960-C4AA-42FD-BD4F-C20F7F10D47E}" type="slidenum">
              <a:rPr lang="en-IE" altLang="en-US" smtClean="0"/>
              <a:pPr>
                <a:defRPr/>
              </a:pPr>
              <a:t>8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04419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2001838"/>
            <a:ext cx="9144000" cy="1849437"/>
          </a:xfrm>
          <a:prstGeom prst="rect">
            <a:avLst/>
          </a:prstGeom>
          <a:solidFill>
            <a:schemeClr val="accent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0" y="3835400"/>
            <a:ext cx="9144000" cy="349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en-US">
              <a:solidFill>
                <a:srgbClr val="FFFFFF"/>
              </a:solidFill>
            </a:endParaRPr>
          </a:p>
        </p:txBody>
      </p:sp>
      <p:pic>
        <p:nvPicPr>
          <p:cNvPr id="5" name="Picture 12" descr="JPND logo colour on white l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285750"/>
            <a:ext cx="303688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4036"/>
            <a:ext cx="8077200" cy="1255014"/>
          </a:xfrm>
        </p:spPr>
        <p:txBody>
          <a:bodyPr tIns="0" bIns="0" anchor="t"/>
          <a:lstStyle>
            <a:lvl1pPr algn="l">
              <a:defRPr sz="47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3DF8-70BD-4FEE-8E8A-E8EB9BA95DFA}" type="datetime1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BE68-B7BD-4B2C-834F-99C21CAA1277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85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5760000" cy="541782"/>
          </a:xfrm>
        </p:spPr>
        <p:txBody>
          <a:bodyPr/>
          <a:lstStyle>
            <a:lvl1pPr>
              <a:defRPr sz="2400" b="1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6023-D9CB-4FEE-AF43-23630E85DA77}" type="datetime1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E9E1-DF1F-47F3-AA78-3665AF5230AA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0521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1951038"/>
          </a:xfrm>
          <a:prstGeom prst="rect">
            <a:avLst/>
          </a:prstGeom>
          <a:solidFill>
            <a:schemeClr val="accent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1935163"/>
            <a:ext cx="9144000" cy="333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en-US">
              <a:solidFill>
                <a:srgbClr val="FFFFFF"/>
              </a:solidFill>
            </a:endParaRPr>
          </a:p>
        </p:txBody>
      </p:sp>
      <p:pic>
        <p:nvPicPr>
          <p:cNvPr id="6" name="Picture 14" descr="JPND logo colour on 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708400"/>
            <a:ext cx="296386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668989"/>
            <a:ext cx="8013192" cy="1227582"/>
          </a:xfrm>
        </p:spPr>
        <p:txBody>
          <a:bodyPr tIns="0" rIns="91440" bIns="0" anchor="b"/>
          <a:lstStyle>
            <a:lvl1pPr algn="l">
              <a:defRPr sz="4700" b="0" cap="none" baseline="0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057400"/>
            <a:ext cx="8022336" cy="51435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02D2-2027-46A7-8018-BC8DFDA2BE44}" type="datetime1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D9371D7-C8BC-4617-BA73-3D95039F7980}" type="slidenum">
              <a:rPr lang="en-US" altLang="en-US"/>
              <a:pPr>
                <a:defRPr/>
              </a:pPr>
              <a:t>‹nr.›</a:t>
            </a:fld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75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117B3-1DBE-48B6-ABDB-804B3727450D}" type="datetime1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D218-8D09-47D1-828D-1E738FC3CD2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85816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2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4242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C625-DF09-4C45-B594-FE3125973CAA}" type="datetime1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4DDC-2956-4E9E-8ECF-DFD64EFC3F1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76758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CDEE-178D-46F4-A52C-7C26AFB6DDFB}" type="datetime1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728A-6624-45ED-99A6-4EE2B384FD7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53328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0906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0906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307351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EB1A-80D2-452B-88B5-610BD36ECACB}" type="datetime1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7206B-3ADA-4B32-97FD-26419F86A0BA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99316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15D4-8A81-4400-B066-457E0CD26D34}" type="datetime1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907ED-6B03-4DEF-9CD2-4B88BEC7F31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00889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JPND logo colour on white lo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285750"/>
            <a:ext cx="303688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4036"/>
            <a:ext cx="8077200" cy="1255014"/>
          </a:xfrm>
        </p:spPr>
        <p:txBody>
          <a:bodyPr tIns="0" bIns="0" anchor="t"/>
          <a:lstStyle>
            <a:lvl1pPr algn="l">
              <a:defRPr sz="4700" b="0">
                <a:ln>
                  <a:noFill/>
                </a:ln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3DF8-70BD-4FEE-8E8A-E8EB9BA95DFA}" type="datetime1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BE68-B7BD-4B2C-834F-99C21CAA1277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6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invGray">
          <a:xfrm>
            <a:off x="0" y="1077913"/>
            <a:ext cx="9144000" cy="333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74738"/>
          </a:xfrm>
          <a:prstGeom prst="rect">
            <a:avLst/>
          </a:prstGeom>
          <a:solidFill>
            <a:schemeClr val="bg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14350"/>
            <a:ext cx="57594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/>
              <a:t>Click to edit Master title style</a:t>
            </a:r>
            <a:endParaRPr lang="en-US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1913"/>
            <a:ext cx="769143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/>
              <a:t>Click to edit Master text styles</a:t>
            </a:r>
          </a:p>
          <a:p>
            <a:pPr lvl="1"/>
            <a:r>
              <a:rPr lang="ga-IE" altLang="en-US"/>
              <a:t>Second level</a:t>
            </a:r>
          </a:p>
          <a:p>
            <a:pPr lvl="2"/>
            <a:r>
              <a:rPr lang="ga-IE" altLang="en-US"/>
              <a:t>Third level</a:t>
            </a:r>
          </a:p>
          <a:p>
            <a:pPr lvl="3"/>
            <a:r>
              <a:rPr lang="ga-IE" altLang="en-US"/>
              <a:t>Fourth level</a:t>
            </a:r>
          </a:p>
          <a:p>
            <a:pPr lvl="4"/>
            <a:r>
              <a:rPr lang="ga-IE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50"/>
            <a:ext cx="2133600" cy="206375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67B2385D-0931-4765-8DD6-D61C2CB9236E}" type="datetime1">
              <a:rPr lang="en-US"/>
              <a:pPr>
                <a:defRPr/>
              </a:pPr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4857750"/>
            <a:ext cx="5508625" cy="206375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4857750"/>
            <a:ext cx="733425" cy="20637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E3601C1C-9C4D-43F9-846C-B82D33A8895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pic>
        <p:nvPicPr>
          <p:cNvPr id="1033" name="Picture 12" descr="JPND-logo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171450"/>
            <a:ext cx="2074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ircles_small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37025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 descr="JPND logo colour on white lore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23813"/>
            <a:ext cx="19415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68" r:id="rId2"/>
    <p:sldLayoutId id="2147484875" r:id="rId3"/>
    <p:sldLayoutId id="2147484869" r:id="rId4"/>
    <p:sldLayoutId id="2147484870" r:id="rId5"/>
    <p:sldLayoutId id="2147484871" r:id="rId6"/>
    <p:sldLayoutId id="2147484876" r:id="rId7"/>
    <p:sldLayoutId id="2147484872" r:id="rId8"/>
    <p:sldLayoutId id="2147484877" r:id="rId9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28396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28396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28396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28396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28396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24" charset="0"/>
          <a:ea typeface="ＭＳ Ｐゴシック" pitchFamily="24" charset="-128"/>
          <a:cs typeface="ＭＳ Ｐゴシック" pitchFamily="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24" charset="0"/>
          <a:ea typeface="ＭＳ Ｐゴシック" pitchFamily="24" charset="-128"/>
          <a:cs typeface="ＭＳ Ｐゴシック" pitchFamily="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24" charset="0"/>
          <a:ea typeface="ＭＳ Ｐゴシック" pitchFamily="24" charset="-128"/>
          <a:cs typeface="ＭＳ Ｐゴシック" pitchFamily="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rgbClr val="66CEF2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rgbClr val="CCDD49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98076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lang="en-US" sz="16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46075" y="2122488"/>
            <a:ext cx="8402638" cy="1528762"/>
          </a:xfrm>
        </p:spPr>
        <p:txBody>
          <a:bodyPr/>
          <a:lstStyle/>
          <a:p>
            <a:r>
              <a:rPr lang="en-IE" altLang="en-US" sz="2800" b="1" dirty="0">
                <a:ea typeface="ＭＳ Ｐゴシック" panose="020B0600070205080204" pitchFamily="34" charset="-128"/>
              </a:rPr>
              <a:t>Joint Programming in </a:t>
            </a:r>
            <a:br>
              <a:rPr lang="en-IE" altLang="en-US" sz="2800" b="1" dirty="0">
                <a:ea typeface="ＭＳ Ｐゴシック" panose="020B0600070205080204" pitchFamily="34" charset="-128"/>
              </a:rPr>
            </a:br>
            <a:r>
              <a:rPr lang="en-IE" altLang="en-US" sz="2800" b="1" dirty="0">
                <a:ea typeface="ＭＳ Ｐゴシック" panose="020B0600070205080204" pitchFamily="34" charset="-128"/>
              </a:rPr>
              <a:t>Neurodegenerative Disease Research (JPND)</a:t>
            </a:r>
            <a:br>
              <a:rPr lang="en-IE" altLang="en-US" sz="2800" b="1" dirty="0">
                <a:ea typeface="ＭＳ Ｐゴシック" panose="020B0600070205080204" pitchFamily="34" charset="-128"/>
              </a:rPr>
            </a:br>
            <a:br>
              <a:rPr lang="en-IE" altLang="en-US" sz="2800" b="1" dirty="0">
                <a:ea typeface="ＭＳ Ｐゴシック" panose="020B0600070205080204" pitchFamily="34" charset="-128"/>
              </a:rPr>
            </a:br>
            <a:r>
              <a:rPr lang="en-IE" altLang="en-US" sz="2400" i="1" dirty="0">
                <a:ea typeface="ＭＳ Ｐゴシック" panose="020B0600070205080204" pitchFamily="34" charset="-128"/>
              </a:rPr>
              <a:t>toward a brain health partnership</a:t>
            </a:r>
            <a:br>
              <a:rPr lang="en-IE" altLang="en-US" sz="2800" b="1" dirty="0">
                <a:ea typeface="ＭＳ Ｐゴシック" panose="020B0600070205080204" pitchFamily="34" charset="-128"/>
              </a:rPr>
            </a:br>
            <a:endParaRPr lang="en-IE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00113" y="4084638"/>
            <a:ext cx="75231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endParaRPr lang="fr-FR" sz="1600" b="1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endParaRPr lang="fr-FR" sz="1600" b="1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r>
              <a:rPr lang="fr-FR" sz="16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	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4493" y="4084638"/>
            <a:ext cx="75231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r>
              <a:rPr lang="en-IE" sz="16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Prof.</a:t>
            </a:r>
            <a:r>
              <a:rPr lang="en-IE" sz="16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 Philippe </a:t>
            </a:r>
            <a:r>
              <a:rPr lang="en-IE" sz="16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Amouyel</a:t>
            </a:r>
            <a:r>
              <a:rPr lang="en-IE" sz="16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, MD, PhD</a:t>
            </a:r>
          </a:p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r>
              <a:rPr lang="en-IE" sz="16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JPND Chair</a:t>
            </a:r>
          </a:p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r>
              <a:rPr lang="en-IE" sz="16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France</a:t>
            </a:r>
          </a:p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endParaRPr lang="fr-FR" sz="1600" b="1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endParaRPr lang="fr-FR" sz="1600" b="1" dirty="0">
              <a:solidFill>
                <a:schemeClr val="accent6">
                  <a:lumMod val="90000"/>
                  <a:lumOff val="10000"/>
                </a:schemeClr>
              </a:solidFill>
              <a:latin typeface="+mn-lt"/>
            </a:endParaRPr>
          </a:p>
          <a:p>
            <a:pPr marL="119063" algn="r" defTabSz="914400">
              <a:buClr>
                <a:srgbClr val="66CEF2"/>
              </a:buClr>
              <a:buSzPct val="80000"/>
              <a:buFont typeface="Arial" charset="0"/>
              <a:buNone/>
              <a:defRPr/>
            </a:pPr>
            <a:r>
              <a:rPr lang="fr-FR" sz="16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rPr>
              <a:t>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0" y="0"/>
            <a:ext cx="4932039" cy="987574"/>
            <a:chOff x="0" y="0"/>
            <a:chExt cx="4932039" cy="98757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932039" cy="98757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67458" y="186790"/>
              <a:ext cx="45704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/>
                <a:t>JPND / </a:t>
              </a:r>
              <a:r>
                <a:rPr lang="fr-FR" b="1" dirty="0" err="1"/>
                <a:t>JPco-fuND</a:t>
              </a:r>
              <a:r>
                <a:rPr lang="fr-FR" b="1" dirty="0"/>
                <a:t> </a:t>
              </a:r>
              <a:r>
                <a:rPr lang="fr-FR" b="1" dirty="0" err="1"/>
                <a:t>mid-term</a:t>
              </a:r>
              <a:r>
                <a:rPr lang="fr-FR" b="1" dirty="0"/>
                <a:t> Symposium</a:t>
              </a:r>
            </a:p>
            <a:p>
              <a:r>
                <a:rPr lang="fr-FR" b="1" dirty="0"/>
                <a:t>28 April 2022, Brussels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79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381" y="243459"/>
            <a:ext cx="5760000" cy="541782"/>
          </a:xfrm>
        </p:spPr>
        <p:txBody>
          <a:bodyPr/>
          <a:lstStyle/>
          <a:p>
            <a:r>
              <a:rPr lang="en-US" dirty="0"/>
              <a:t>How can Europe address the challenge of brain health?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353" y="1707654"/>
            <a:ext cx="7691438" cy="21039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Capitalising on existing international initiatives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Facilitating access to infrastructures and resources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Structuring the brain research area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Reinforcing public patient involvement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Accelerating research transfer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13601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075" y="596168"/>
            <a:ext cx="6840760" cy="541782"/>
          </a:xfrm>
        </p:spPr>
        <p:txBody>
          <a:bodyPr/>
          <a:lstStyle/>
          <a:p>
            <a:r>
              <a:rPr lang="en-US" dirty="0"/>
              <a:t>Bringing all brain research initiatives under one umbrella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18176"/>
            <a:ext cx="3384376" cy="43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access and sustainability to infrastructures and resources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European Medical Information Framework</a:t>
            </a:r>
          </a:p>
          <a:p>
            <a:endParaRPr lang="en-US" sz="2400" dirty="0"/>
          </a:p>
          <a:p>
            <a:r>
              <a:rPr lang="en-US" sz="2400" dirty="0"/>
              <a:t>European Bank for </a:t>
            </a:r>
            <a:r>
              <a:rPr lang="en-US" sz="2400" dirty="0" err="1"/>
              <a:t>Ipsc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European Brain Research infrastructure</a:t>
            </a:r>
          </a:p>
          <a:p>
            <a:endParaRPr lang="en-US" sz="2400" dirty="0"/>
          </a:p>
          <a:p>
            <a:r>
              <a:rPr lang="en-US" sz="2400" dirty="0"/>
              <a:t>Creation of the European Health Data Space</a:t>
            </a:r>
          </a:p>
          <a:p>
            <a:endParaRPr lang="en-US" sz="2400" dirty="0"/>
          </a:p>
          <a:p>
            <a:r>
              <a:rPr lang="en-US" sz="2400" dirty="0"/>
              <a:t>….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1203598"/>
            <a:ext cx="1451752" cy="12221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3678"/>
            <a:ext cx="1204970" cy="7293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344" y="2701552"/>
            <a:ext cx="2252729" cy="71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763" y="339502"/>
            <a:ext cx="5760000" cy="541782"/>
          </a:xfrm>
        </p:spPr>
        <p:txBody>
          <a:bodyPr/>
          <a:lstStyle/>
          <a:p>
            <a:r>
              <a:rPr lang="en-US" dirty="0"/>
              <a:t>Strengthening collaborations within initiatives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87" y="1923678"/>
            <a:ext cx="7691438" cy="3468687"/>
          </a:xfrm>
        </p:spPr>
        <p:txBody>
          <a:bodyPr/>
          <a:lstStyle/>
          <a:p>
            <a:r>
              <a:rPr lang="en-US" sz="2400" dirty="0"/>
              <a:t>Developing a common research agenda for brain research in Europe</a:t>
            </a:r>
          </a:p>
          <a:p>
            <a:r>
              <a:rPr lang="en-US" sz="2400" dirty="0"/>
              <a:t>Identifying strengths and gaps</a:t>
            </a:r>
          </a:p>
          <a:p>
            <a:endParaRPr lang="en-US" sz="2400" dirty="0"/>
          </a:p>
          <a:p>
            <a:endParaRPr lang="en-US" sz="2400" dirty="0"/>
          </a:p>
          <a:p>
            <a:pPr marL="119062" indent="0">
              <a:buNone/>
            </a:pPr>
            <a:endParaRPr lang="en-US" sz="2400" dirty="0"/>
          </a:p>
          <a:p>
            <a:r>
              <a:rPr lang="en-US" sz="2400" dirty="0"/>
              <a:t>Accelerating the transfer from bench to patient</a:t>
            </a:r>
          </a:p>
          <a:p>
            <a:r>
              <a:rPr lang="en-US" sz="2400" dirty="0" err="1"/>
              <a:t>Favouring</a:t>
            </a:r>
            <a:r>
              <a:rPr lang="en-US" sz="2400" dirty="0"/>
              <a:t> public-private partnerships</a:t>
            </a:r>
          </a:p>
          <a:p>
            <a:pPr marL="119062" indent="0">
              <a:buNone/>
            </a:pPr>
            <a:endParaRPr lang="en-US" sz="2400" dirty="0"/>
          </a:p>
          <a:p>
            <a:pPr marL="119062" indent="0">
              <a:buNone/>
            </a:pPr>
            <a:endParaRPr lang="en-US" sz="2400" dirty="0"/>
          </a:p>
          <a:p>
            <a:pPr marL="119062" indent="0">
              <a:buNone/>
            </a:pPr>
            <a:endParaRPr lang="en-US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22438"/>
            <a:ext cx="1168732" cy="7012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363838"/>
            <a:ext cx="3910701" cy="7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5760000" cy="541782"/>
          </a:xfrm>
        </p:spPr>
        <p:txBody>
          <a:bodyPr/>
          <a:lstStyle/>
          <a:p>
            <a:r>
              <a:rPr lang="en-US" dirty="0"/>
              <a:t>Fostering public patient involvement in brain health research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91630"/>
            <a:ext cx="8363272" cy="34686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Acculturation of scientists and physicians to PPI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Training public, patients and patient advocates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Active participation of public and patients in research projects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Call topics encouraging public and patient involvement</a:t>
            </a:r>
          </a:p>
        </p:txBody>
      </p:sp>
    </p:spTree>
    <p:extLst>
      <p:ext uri="{BB962C8B-B14F-4D97-AF65-F5344CB8AC3E}">
        <p14:creationId xmlns:p14="http://schemas.microsoft.com/office/powerpoint/2010/main" val="34281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9318565" cy="5164038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-157336" y="3219822"/>
            <a:ext cx="9301336" cy="1255014"/>
          </a:xfrm>
        </p:spPr>
        <p:txBody>
          <a:bodyPr/>
          <a:lstStyle/>
          <a:p>
            <a:pPr algn="ctr"/>
            <a:r>
              <a:rPr lang="fr-FR" sz="3600" dirty="0" err="1">
                <a:solidFill>
                  <a:schemeClr val="bg1"/>
                </a:solidFill>
              </a:rPr>
              <a:t>Toward</a:t>
            </a:r>
            <a:r>
              <a:rPr lang="fr-FR" sz="3600" dirty="0">
                <a:solidFill>
                  <a:schemeClr val="bg1"/>
                </a:solidFill>
              </a:rPr>
              <a:t> a future </a:t>
            </a:r>
            <a:r>
              <a:rPr lang="fr-FR" sz="3600" dirty="0" err="1">
                <a:solidFill>
                  <a:schemeClr val="bg1"/>
                </a:solidFill>
              </a:rPr>
              <a:t>partnership</a:t>
            </a:r>
            <a:r>
              <a:rPr lang="fr-FR" sz="3600" dirty="0">
                <a:solidFill>
                  <a:schemeClr val="bg1"/>
                </a:solidFill>
              </a:rPr>
              <a:t> on </a:t>
            </a:r>
            <a:r>
              <a:rPr lang="fr-FR" sz="3600" dirty="0" err="1">
                <a:solidFill>
                  <a:schemeClr val="bg1"/>
                </a:solidFill>
              </a:rPr>
              <a:t>brain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  <a:r>
              <a:rPr lang="fr-FR" sz="3600" dirty="0" err="1">
                <a:solidFill>
                  <a:schemeClr val="bg1"/>
                </a:solidFill>
              </a:rPr>
              <a:t>health</a:t>
            </a:r>
            <a:br>
              <a:rPr lang="fr-FR" sz="3600" dirty="0">
                <a:solidFill>
                  <a:schemeClr val="bg1"/>
                </a:solidFill>
              </a:rPr>
            </a:br>
            <a:r>
              <a:rPr lang="fr-FR" sz="3600" dirty="0">
                <a:solidFill>
                  <a:schemeClr val="bg1"/>
                </a:solidFill>
              </a:rPr>
              <a:t>in the 2</a:t>
            </a:r>
            <a:r>
              <a:rPr lang="fr-FR" sz="3600" baseline="30000" dirty="0">
                <a:solidFill>
                  <a:schemeClr val="bg1"/>
                </a:solidFill>
              </a:rPr>
              <a:t>nd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  <a:r>
              <a:rPr lang="fr-FR" sz="3600" dirty="0" err="1">
                <a:solidFill>
                  <a:schemeClr val="bg1"/>
                </a:solidFill>
              </a:rPr>
              <a:t>strategic</a:t>
            </a:r>
            <a:r>
              <a:rPr lang="fr-FR" sz="3600" dirty="0">
                <a:solidFill>
                  <a:schemeClr val="bg1"/>
                </a:solidFill>
              </a:rPr>
              <a:t> programme of Horizon Europe (2025)</a:t>
            </a:r>
          </a:p>
        </p:txBody>
      </p:sp>
      <p:pic>
        <p:nvPicPr>
          <p:cNvPr id="6" name="Picture 12" descr="JPND logo colour on white lo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224" y="121468"/>
            <a:ext cx="2108824" cy="114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7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514350"/>
            <a:ext cx="6419056" cy="541782"/>
          </a:xfrm>
        </p:spPr>
        <p:txBody>
          <a:bodyPr/>
          <a:lstStyle/>
          <a:p>
            <a:r>
              <a:rPr lang="fr-FR" dirty="0" err="1"/>
              <a:t>Practical</a:t>
            </a:r>
            <a:r>
              <a:rPr lang="fr-FR" dirty="0"/>
              <a:t> information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sz="2000" dirty="0"/>
              <a:t>Visit the posters in the foyer</a:t>
            </a:r>
          </a:p>
          <a:p>
            <a:pPr>
              <a:spcAft>
                <a:spcPts val="1000"/>
              </a:spcAft>
            </a:pPr>
            <a:r>
              <a:rPr lang="en-US" sz="2000" dirty="0"/>
              <a:t>Poster award ceremony at 5:20 pm</a:t>
            </a:r>
          </a:p>
          <a:p>
            <a:pPr>
              <a:spcAft>
                <a:spcPts val="1000"/>
              </a:spcAft>
            </a:pPr>
            <a:r>
              <a:rPr lang="en-US" sz="2000" dirty="0"/>
              <a:t>After the concluding remarks you are invited to a networking and </a:t>
            </a:r>
            <a:r>
              <a:rPr lang="en-US" sz="2000"/>
              <a:t>refreshment opportunity in </a:t>
            </a:r>
            <a:r>
              <a:rPr lang="en-US" sz="2000" dirty="0"/>
              <a:t>the foyer</a:t>
            </a:r>
          </a:p>
          <a:p>
            <a:r>
              <a:rPr lang="en-US" sz="2000" dirty="0"/>
              <a:t>Tweets about our symposium</a:t>
            </a:r>
          </a:p>
          <a:p>
            <a:pPr lvl="1"/>
            <a:r>
              <a:rPr lang="en-US" sz="2000" b="1" dirty="0"/>
              <a:t>#</a:t>
            </a:r>
            <a:r>
              <a:rPr lang="en-US" sz="2000" b="1" dirty="0" err="1"/>
              <a:t>jpnd</a:t>
            </a:r>
            <a:r>
              <a:rPr lang="en-US" sz="2000" b="1" dirty="0"/>
              <a:t>   </a:t>
            </a:r>
          </a:p>
          <a:p>
            <a:pPr lvl="1"/>
            <a:r>
              <a:rPr lang="en-US" sz="2000" b="1" dirty="0"/>
              <a:t>#jpndsymposium2022   </a:t>
            </a:r>
          </a:p>
          <a:p>
            <a:pPr lvl="1"/>
            <a:r>
              <a:rPr lang="en-US" sz="2000" b="1" dirty="0"/>
              <a:t>#</a:t>
            </a:r>
            <a:r>
              <a:rPr lang="en-US" sz="2000" b="1" dirty="0" err="1"/>
              <a:t>neurodegeneration</a:t>
            </a:r>
            <a:endParaRPr lang="en-US" sz="2000" b="1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9" name="Picture 2" descr="C:\Users\dmitchell\Desktop\twitter-bird-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952431"/>
            <a:ext cx="787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580112" y="4011910"/>
            <a:ext cx="163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66CEF2"/>
              </a:buClr>
              <a:buSzPct val="8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DD49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9807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r>
              <a:rPr lang="en-GB" altLang="en-US" sz="1600" b="1" dirty="0">
                <a:solidFill>
                  <a:srgbClr val="183F48">
                    <a:lumMod val="90000"/>
                    <a:lumOff val="10000"/>
                  </a:srgbClr>
                </a:solidFill>
              </a:rPr>
              <a:t>@</a:t>
            </a:r>
            <a:r>
              <a:rPr lang="en-GB" altLang="en-US" sz="1600" b="1" dirty="0" err="1">
                <a:solidFill>
                  <a:srgbClr val="183F48">
                    <a:lumMod val="90000"/>
                    <a:lumOff val="10000"/>
                  </a:srgbClr>
                </a:solidFill>
              </a:rPr>
              <a:t>JPNDEurope</a:t>
            </a:r>
            <a:endParaRPr lang="en-GB" altLang="en-US" sz="1600" b="1" dirty="0">
              <a:solidFill>
                <a:srgbClr val="183F48">
                  <a:lumMod val="90000"/>
                  <a:lumOff val="10000"/>
                </a:srgbClr>
              </a:solidFill>
            </a:endParaRPr>
          </a:p>
          <a:p>
            <a:pPr eaLnBrk="1" hangingPunct="1">
              <a:buClrTx/>
              <a:buSzTx/>
              <a:buFontTx/>
              <a:buNone/>
              <a:defRPr/>
            </a:pPr>
            <a:endParaRPr lang="en-IE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5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6851104" cy="541782"/>
          </a:xfrm>
        </p:spPr>
        <p:txBody>
          <a:bodyPr/>
          <a:lstStyle/>
          <a:p>
            <a:r>
              <a:rPr lang="fr-FR" dirty="0"/>
              <a:t>JPND / </a:t>
            </a:r>
            <a:r>
              <a:rPr lang="fr-FR" dirty="0" err="1"/>
              <a:t>JPco-fuND</a:t>
            </a:r>
            <a:r>
              <a:rPr lang="fr-FR" dirty="0"/>
              <a:t> Symposium, </a:t>
            </a:r>
            <a:br>
              <a:rPr lang="fr-FR" dirty="0"/>
            </a:br>
            <a:r>
              <a:rPr lang="fr-FR" dirty="0"/>
              <a:t>27-28 </a:t>
            </a:r>
            <a:r>
              <a:rPr lang="fr-FR" dirty="0" err="1"/>
              <a:t>November</a:t>
            </a:r>
            <a:r>
              <a:rPr lang="fr-FR" dirty="0"/>
              <a:t> 2019, Brussels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82" y="1491630"/>
            <a:ext cx="5580750" cy="31391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42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62"/>
            <a:ext cx="9144000" cy="64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2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514350"/>
            <a:ext cx="6419056" cy="541782"/>
          </a:xfrm>
        </p:spPr>
        <p:txBody>
          <a:bodyPr/>
          <a:lstStyle/>
          <a:p>
            <a:r>
              <a:rPr lang="fr-FR" dirty="0"/>
              <a:t>JPND / </a:t>
            </a:r>
            <a:r>
              <a:rPr lang="fr-FR" dirty="0" err="1"/>
              <a:t>JPco-fuND</a:t>
            </a:r>
            <a:r>
              <a:rPr lang="fr-FR" dirty="0"/>
              <a:t> Symposium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Showcase</a:t>
            </a:r>
            <a:r>
              <a:rPr lang="en-US" dirty="0"/>
              <a:t> </a:t>
            </a:r>
            <a:r>
              <a:rPr lang="en-US" sz="2000" dirty="0"/>
              <a:t>and dissemination of up-to-date research achievements of JPND-supported projects to all relevant stakeholders.</a:t>
            </a:r>
          </a:p>
          <a:p>
            <a:endParaRPr lang="en-US" sz="2000" dirty="0"/>
          </a:p>
          <a:p>
            <a:r>
              <a:rPr lang="en-US" sz="2000" dirty="0"/>
              <a:t>Networking and knowledge exchange between </a:t>
            </a:r>
            <a:r>
              <a:rPr lang="en-US" sz="2000" dirty="0" err="1"/>
              <a:t>JPco-fuND</a:t>
            </a:r>
            <a:r>
              <a:rPr lang="en-US" sz="2000" dirty="0"/>
              <a:t> projects and other JPND-supported projects, as well as among other conference attendees.</a:t>
            </a:r>
          </a:p>
          <a:p>
            <a:endParaRPr lang="en-US" sz="2000" dirty="0"/>
          </a:p>
          <a:p>
            <a:r>
              <a:rPr lang="en-US" sz="2000" dirty="0"/>
              <a:t>Train young scientists from the JPND-funded projects.</a:t>
            </a:r>
          </a:p>
        </p:txBody>
      </p:sp>
    </p:spTree>
    <p:extLst>
      <p:ext uri="{BB962C8B-B14F-4D97-AF65-F5344CB8AC3E}">
        <p14:creationId xmlns:p14="http://schemas.microsoft.com/office/powerpoint/2010/main" val="20369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514350"/>
            <a:ext cx="6419056" cy="541782"/>
          </a:xfrm>
        </p:spPr>
        <p:txBody>
          <a:bodyPr/>
          <a:lstStyle/>
          <a:p>
            <a:r>
              <a:rPr lang="fr-FR" dirty="0"/>
              <a:t>JPND / JPco-fuND2 </a:t>
            </a:r>
            <a:r>
              <a:rPr lang="fr-FR" dirty="0" err="1"/>
              <a:t>mid-term</a:t>
            </a:r>
            <a:r>
              <a:rPr lang="fr-FR" dirty="0"/>
              <a:t> Symposium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Plenary sessions (Auditorium)</a:t>
            </a:r>
          </a:p>
          <a:p>
            <a:pPr lvl="1"/>
            <a:r>
              <a:rPr lang="en-US" sz="1600" dirty="0"/>
              <a:t>Research infrastructure for Neurodegenerative Diseases</a:t>
            </a:r>
          </a:p>
          <a:p>
            <a:pPr lvl="1"/>
            <a:r>
              <a:rPr lang="en-US" sz="1600" dirty="0"/>
              <a:t>JPND global approach</a:t>
            </a:r>
          </a:p>
          <a:p>
            <a:pPr lvl="1"/>
            <a:r>
              <a:rPr lang="en-US" sz="1600" dirty="0"/>
              <a:t>Audience discussion</a:t>
            </a:r>
          </a:p>
          <a:p>
            <a:r>
              <a:rPr lang="en-US" sz="2000" dirty="0"/>
              <a:t>Parallel scientific sessions on 30 JPND/JPco-fuND-2 projects’ progress and achievements</a:t>
            </a:r>
          </a:p>
          <a:p>
            <a:pPr lvl="1"/>
            <a:r>
              <a:rPr lang="en-US" sz="1600" dirty="0"/>
              <a:t>1. Health and Social Care (Room S / a.m. &amp; p.m.)</a:t>
            </a:r>
          </a:p>
          <a:p>
            <a:pPr lvl="1"/>
            <a:r>
              <a:rPr lang="en-US" sz="1600" dirty="0"/>
              <a:t>2. </a:t>
            </a:r>
            <a:r>
              <a:rPr lang="en-US" sz="1600" dirty="0" err="1"/>
              <a:t>Personalised</a:t>
            </a:r>
            <a:r>
              <a:rPr lang="en-US" sz="1600" dirty="0"/>
              <a:t> medicine (Auditorium / a.m.)</a:t>
            </a:r>
          </a:p>
          <a:p>
            <a:pPr lvl="1"/>
            <a:r>
              <a:rPr lang="en-US" sz="1600" dirty="0"/>
              <a:t>3. </a:t>
            </a:r>
            <a:r>
              <a:rPr lang="en-US" sz="1600" dirty="0" err="1"/>
              <a:t>Personalised</a:t>
            </a:r>
            <a:r>
              <a:rPr lang="en-US" sz="1600" dirty="0"/>
              <a:t> medicine (Room U / a.m. &amp; p.m.)</a:t>
            </a:r>
          </a:p>
          <a:p>
            <a:pPr lvl="1"/>
            <a:r>
              <a:rPr lang="en-US" sz="1600" dirty="0"/>
              <a:t>4. Pathway Analysis (Auditorium / p.m.)</a:t>
            </a:r>
          </a:p>
          <a:p>
            <a:r>
              <a:rPr lang="en-US" sz="2000" dirty="0"/>
              <a:t>Poster exhibition (foyer) and award ceremony (Auditorium)</a:t>
            </a:r>
          </a:p>
        </p:txBody>
      </p:sp>
    </p:spTree>
    <p:extLst>
      <p:ext uri="{BB962C8B-B14F-4D97-AF65-F5344CB8AC3E}">
        <p14:creationId xmlns:p14="http://schemas.microsoft.com/office/powerpoint/2010/main" val="30293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population age structure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07833"/>
            <a:ext cx="7840440" cy="39356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504" y="4881890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Global Burden of Disease 2019, Lancet, 2020</a:t>
            </a:r>
          </a:p>
        </p:txBody>
      </p:sp>
    </p:spTree>
    <p:extLst>
      <p:ext uri="{BB962C8B-B14F-4D97-AF65-F5344CB8AC3E}">
        <p14:creationId xmlns:p14="http://schemas.microsoft.com/office/powerpoint/2010/main" val="36603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population age structure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89" y="1203598"/>
            <a:ext cx="8102975" cy="39226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504" y="4881890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Global Burden of Disease 2019, Lancet, 2020</a:t>
            </a:r>
          </a:p>
        </p:txBody>
      </p:sp>
    </p:spTree>
    <p:extLst>
      <p:ext uri="{BB962C8B-B14F-4D97-AF65-F5344CB8AC3E}">
        <p14:creationId xmlns:p14="http://schemas.microsoft.com/office/powerpoint/2010/main" val="23318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8527" y="424439"/>
            <a:ext cx="7680398" cy="541735"/>
          </a:xfrm>
        </p:spPr>
        <p:txBody>
          <a:bodyPr/>
          <a:lstStyle/>
          <a:p>
            <a:r>
              <a:rPr lang="fr-FR" dirty="0"/>
              <a:t>The size of the </a:t>
            </a:r>
            <a:r>
              <a:rPr lang="fr-FR" dirty="0" err="1"/>
              <a:t>problem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always</a:t>
            </a:r>
            <a:r>
              <a:rPr lang="fr-FR" dirty="0"/>
              <a:t> the </a:t>
            </a:r>
            <a:r>
              <a:rPr lang="fr-FR" dirty="0" err="1"/>
              <a:t>same</a:t>
            </a:r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0D5E8C-FB73-4F13-A4AA-9B8C5EFF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4" r="1609" b="988"/>
          <a:stretch/>
        </p:blipFill>
        <p:spPr>
          <a:xfrm>
            <a:off x="28527" y="1230299"/>
            <a:ext cx="5042008" cy="39132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DBE1AD-DF0C-49F7-B8EC-B32E809AF9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56"/>
          <a:stretch/>
        </p:blipFill>
        <p:spPr>
          <a:xfrm>
            <a:off x="3967757" y="2691894"/>
            <a:ext cx="4983194" cy="1427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84CD68-AE20-412F-AF51-CF37A6E9A6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727" b="78266"/>
          <a:stretch/>
        </p:blipFill>
        <p:spPr>
          <a:xfrm>
            <a:off x="3976988" y="4173551"/>
            <a:ext cx="3547340" cy="3853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4128" y="1476202"/>
            <a:ext cx="3031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380 million patients </a:t>
            </a:r>
          </a:p>
          <a:p>
            <a:r>
              <a:rPr lang="fr-FR" b="1" dirty="0"/>
              <a:t>800 billion Euros </a:t>
            </a:r>
            <a:r>
              <a:rPr lang="fr-FR" b="1" dirty="0" err="1"/>
              <a:t>annually</a:t>
            </a:r>
            <a:endParaRPr lang="fr-FR" b="1" dirty="0"/>
          </a:p>
          <a:p>
            <a:r>
              <a:rPr lang="fr-FR" b="1" dirty="0"/>
              <a:t>in Europe </a:t>
            </a:r>
            <a:r>
              <a:rPr lang="fr-FR" b="1" dirty="0" err="1"/>
              <a:t>alone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07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6408712" cy="541782"/>
          </a:xfrm>
        </p:spPr>
        <p:txBody>
          <a:bodyPr/>
          <a:lstStyle/>
          <a:p>
            <a:r>
              <a:rPr lang="en-US" dirty="0"/>
              <a:t>Increase in the cases of mental disorders during the pandemic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03597"/>
            <a:ext cx="6552728" cy="393163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504" y="4881890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Santomauro</a:t>
            </a:r>
            <a:r>
              <a:rPr lang="en-US" sz="1050" i="1" dirty="0"/>
              <a:t> DF et al., Lancet, 2021</a:t>
            </a:r>
          </a:p>
        </p:txBody>
      </p:sp>
    </p:spTree>
    <p:extLst>
      <p:ext uri="{BB962C8B-B14F-4D97-AF65-F5344CB8AC3E}">
        <p14:creationId xmlns:p14="http://schemas.microsoft.com/office/powerpoint/2010/main" val="39950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JPND Colours">
      <a:dk1>
        <a:sysClr val="windowText" lastClr="000000"/>
      </a:dk1>
      <a:lt1>
        <a:sysClr val="window" lastClr="FFFFFF"/>
      </a:lt1>
      <a:dk2>
        <a:srgbClr val="183F48"/>
      </a:dk2>
      <a:lt2>
        <a:srgbClr val="D4D4D6"/>
      </a:lt2>
      <a:accent1>
        <a:srgbClr val="ED1E92"/>
      </a:accent1>
      <a:accent2>
        <a:srgbClr val="A1DBE0"/>
      </a:accent2>
      <a:accent3>
        <a:srgbClr val="CCDD49"/>
      </a:accent3>
      <a:accent4>
        <a:srgbClr val="898076"/>
      </a:accent4>
      <a:accent5>
        <a:srgbClr val="66CEF2"/>
      </a:accent5>
      <a:accent6>
        <a:srgbClr val="183F48"/>
      </a:accent6>
      <a:hlink>
        <a:srgbClr val="168BBA"/>
      </a:hlink>
      <a:folHlink>
        <a:srgbClr val="A1DB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24871</TotalTime>
  <Words>465</Words>
  <Application>Microsoft Office PowerPoint</Application>
  <PresentationFormat>Diavoorstelling (16:9)</PresentationFormat>
  <Paragraphs>82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Wingdings 2</vt:lpstr>
      <vt:lpstr>Module</vt:lpstr>
      <vt:lpstr>Joint Programming in  Neurodegenerative Disease Research (JPND)  toward a brain health partnership </vt:lpstr>
      <vt:lpstr>JPND / JPco-fuND Symposium,  27-28 November 2019, Brussels</vt:lpstr>
      <vt:lpstr>PowerPoint-presentatie</vt:lpstr>
      <vt:lpstr>JPND / JPco-fuND Symposium</vt:lpstr>
      <vt:lpstr>JPND / JPco-fuND2 mid-term Symposium</vt:lpstr>
      <vt:lpstr>Global population age structure</vt:lpstr>
      <vt:lpstr>Global population age structure</vt:lpstr>
      <vt:lpstr>The size of the problem is always the same</vt:lpstr>
      <vt:lpstr>Increase in the cases of mental disorders during the pandemic</vt:lpstr>
      <vt:lpstr>How can Europe address the challenge of brain health?</vt:lpstr>
      <vt:lpstr>Bringing all brain research initiatives under one umbrella  </vt:lpstr>
      <vt:lpstr>Improving access and sustainability to infrastructures and resources</vt:lpstr>
      <vt:lpstr>Strengthening collaborations within initiatives</vt:lpstr>
      <vt:lpstr>Fostering public patient involvement in brain health research</vt:lpstr>
      <vt:lpstr>Toward a future partnership on brain health in the 2nd strategic programme of Horizon Europe (2025)</vt:lpstr>
      <vt:lpstr>Practical information</vt:lpstr>
    </vt:vector>
  </TitlesOfParts>
  <Company>Drawinginc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Nelson</dc:creator>
  <cp:lastModifiedBy>Christine Greve</cp:lastModifiedBy>
  <cp:revision>1217</cp:revision>
  <cp:lastPrinted>2019-11-26T15:02:35Z</cp:lastPrinted>
  <dcterms:created xsi:type="dcterms:W3CDTF">2010-11-01T14:50:44Z</dcterms:created>
  <dcterms:modified xsi:type="dcterms:W3CDTF">2022-04-27T09:33:25Z</dcterms:modified>
</cp:coreProperties>
</file>