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6" r:id="rId5"/>
    <p:sldId id="438" r:id="rId6"/>
    <p:sldId id="287" r:id="rId7"/>
    <p:sldId id="315" r:id="rId8"/>
    <p:sldId id="429" r:id="rId9"/>
    <p:sldId id="321" r:id="rId10"/>
    <p:sldId id="441" r:id="rId11"/>
    <p:sldId id="437" r:id="rId12"/>
    <p:sldId id="439" r:id="rId13"/>
    <p:sldId id="440"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8047F6-DACA-49EC-AA50-BF31755FD0DA}" v="19" dt="2022-04-16T14:48:32.0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103" autoAdjust="0"/>
  </p:normalViewPr>
  <p:slideViewPr>
    <p:cSldViewPr snapToGrid="0">
      <p:cViewPr>
        <p:scale>
          <a:sx n="117" d="100"/>
          <a:sy n="117" d="100"/>
        </p:scale>
        <p:origin x="494" y="-25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ca Busse-Morris" userId="3af4d514-8de6-4326-af05-7c353bb4b0d8" providerId="ADAL" clId="{0F8047F6-DACA-49EC-AA50-BF31755FD0DA}"/>
    <pc:docChg chg="custSel modSld">
      <pc:chgData name="Monica Busse-Morris" userId="3af4d514-8de6-4326-af05-7c353bb4b0d8" providerId="ADAL" clId="{0F8047F6-DACA-49EC-AA50-BF31755FD0DA}" dt="2022-04-16T14:48:32.018" v="527" actId="20577"/>
      <pc:docMkLst>
        <pc:docMk/>
      </pc:docMkLst>
      <pc:sldChg chg="modSp mod">
        <pc:chgData name="Monica Busse-Morris" userId="3af4d514-8de6-4326-af05-7c353bb4b0d8" providerId="ADAL" clId="{0F8047F6-DACA-49EC-AA50-BF31755FD0DA}" dt="2022-04-16T14:33:37.143" v="69" actId="20577"/>
        <pc:sldMkLst>
          <pc:docMk/>
          <pc:sldMk cId="909485315" sldId="315"/>
        </pc:sldMkLst>
        <pc:spChg chg="mod">
          <ac:chgData name="Monica Busse-Morris" userId="3af4d514-8de6-4326-af05-7c353bb4b0d8" providerId="ADAL" clId="{0F8047F6-DACA-49EC-AA50-BF31755FD0DA}" dt="2022-04-16T14:33:37.143" v="69" actId="20577"/>
          <ac:spMkLst>
            <pc:docMk/>
            <pc:sldMk cId="909485315" sldId="315"/>
            <ac:spMk id="3" creationId="{00000000-0000-0000-0000-000000000000}"/>
          </ac:spMkLst>
        </pc:spChg>
      </pc:sldChg>
      <pc:sldChg chg="addSp delSp modSp mod">
        <pc:chgData name="Monica Busse-Morris" userId="3af4d514-8de6-4326-af05-7c353bb4b0d8" providerId="ADAL" clId="{0F8047F6-DACA-49EC-AA50-BF31755FD0DA}" dt="2022-04-16T14:37:05.137" v="103" actId="1076"/>
        <pc:sldMkLst>
          <pc:docMk/>
          <pc:sldMk cId="1159194167" sldId="321"/>
        </pc:sldMkLst>
        <pc:picChg chg="add del mod">
          <ac:chgData name="Monica Busse-Morris" userId="3af4d514-8de6-4326-af05-7c353bb4b0d8" providerId="ADAL" clId="{0F8047F6-DACA-49EC-AA50-BF31755FD0DA}" dt="2022-04-16T14:35:17.625" v="78"/>
          <ac:picMkLst>
            <pc:docMk/>
            <pc:sldMk cId="1159194167" sldId="321"/>
            <ac:picMk id="6" creationId="{6DB8E5F3-20A4-4C35-AC6D-B2E8F011AD7F}"/>
          </ac:picMkLst>
        </pc:picChg>
        <pc:picChg chg="add del mod">
          <ac:chgData name="Monica Busse-Morris" userId="3af4d514-8de6-4326-af05-7c353bb4b0d8" providerId="ADAL" clId="{0F8047F6-DACA-49EC-AA50-BF31755FD0DA}" dt="2022-04-16T14:35:45.999" v="87" actId="478"/>
          <ac:picMkLst>
            <pc:docMk/>
            <pc:sldMk cId="1159194167" sldId="321"/>
            <ac:picMk id="8" creationId="{BFC00547-F537-4C13-AD65-528409CA0400}"/>
          </ac:picMkLst>
        </pc:picChg>
        <pc:picChg chg="mod">
          <ac:chgData name="Monica Busse-Morris" userId="3af4d514-8de6-4326-af05-7c353bb4b0d8" providerId="ADAL" clId="{0F8047F6-DACA-49EC-AA50-BF31755FD0DA}" dt="2022-04-16T14:36:58.737" v="100" actId="14100"/>
          <ac:picMkLst>
            <pc:docMk/>
            <pc:sldMk cId="1159194167" sldId="321"/>
            <ac:picMk id="9" creationId="{6C39F041-85AA-49CF-86D9-BE648C0B514C}"/>
          </ac:picMkLst>
        </pc:picChg>
        <pc:picChg chg="add mod">
          <ac:chgData name="Monica Busse-Morris" userId="3af4d514-8de6-4326-af05-7c353bb4b0d8" providerId="ADAL" clId="{0F8047F6-DACA-49EC-AA50-BF31755FD0DA}" dt="2022-04-16T14:37:00.847" v="101" actId="1076"/>
          <ac:picMkLst>
            <pc:docMk/>
            <pc:sldMk cId="1159194167" sldId="321"/>
            <ac:picMk id="10" creationId="{C93DF7FE-BACE-4FCA-BF58-C473C571719B}"/>
          </ac:picMkLst>
        </pc:picChg>
        <pc:picChg chg="mod">
          <ac:chgData name="Monica Busse-Morris" userId="3af4d514-8de6-4326-af05-7c353bb4b0d8" providerId="ADAL" clId="{0F8047F6-DACA-49EC-AA50-BF31755FD0DA}" dt="2022-04-16T14:37:05.137" v="103" actId="1076"/>
          <ac:picMkLst>
            <pc:docMk/>
            <pc:sldMk cId="1159194167" sldId="321"/>
            <ac:picMk id="11" creationId="{944DF536-B4F6-4AEA-858B-EF2A323D5C4E}"/>
          </ac:picMkLst>
        </pc:picChg>
      </pc:sldChg>
      <pc:sldChg chg="modSp mod">
        <pc:chgData name="Monica Busse-Morris" userId="3af4d514-8de6-4326-af05-7c353bb4b0d8" providerId="ADAL" clId="{0F8047F6-DACA-49EC-AA50-BF31755FD0DA}" dt="2022-04-16T14:33:46.902" v="72" actId="20577"/>
        <pc:sldMkLst>
          <pc:docMk/>
          <pc:sldMk cId="2980786385" sldId="429"/>
        </pc:sldMkLst>
        <pc:spChg chg="mod">
          <ac:chgData name="Monica Busse-Morris" userId="3af4d514-8de6-4326-af05-7c353bb4b0d8" providerId="ADAL" clId="{0F8047F6-DACA-49EC-AA50-BF31755FD0DA}" dt="2022-04-16T14:33:46.902" v="72" actId="20577"/>
          <ac:spMkLst>
            <pc:docMk/>
            <pc:sldMk cId="2980786385" sldId="429"/>
            <ac:spMk id="2" creationId="{00000000-0000-0000-0000-000000000000}"/>
          </ac:spMkLst>
        </pc:spChg>
      </pc:sldChg>
      <pc:sldChg chg="modSp mod">
        <pc:chgData name="Monica Busse-Morris" userId="3af4d514-8de6-4326-af05-7c353bb4b0d8" providerId="ADAL" clId="{0F8047F6-DACA-49EC-AA50-BF31755FD0DA}" dt="2022-04-16T14:41:21.666" v="197" actId="20577"/>
        <pc:sldMkLst>
          <pc:docMk/>
          <pc:sldMk cId="2121687966" sldId="437"/>
        </pc:sldMkLst>
        <pc:spChg chg="mod">
          <ac:chgData name="Monica Busse-Morris" userId="3af4d514-8de6-4326-af05-7c353bb4b0d8" providerId="ADAL" clId="{0F8047F6-DACA-49EC-AA50-BF31755FD0DA}" dt="2022-04-16T14:41:21.666" v="197" actId="20577"/>
          <ac:spMkLst>
            <pc:docMk/>
            <pc:sldMk cId="2121687966" sldId="437"/>
            <ac:spMk id="3" creationId="{2EC56F35-0825-4251-9403-DA835930A096}"/>
          </ac:spMkLst>
        </pc:spChg>
      </pc:sldChg>
      <pc:sldChg chg="modSp mod">
        <pc:chgData name="Monica Busse-Morris" userId="3af4d514-8de6-4326-af05-7c353bb4b0d8" providerId="ADAL" clId="{0F8047F6-DACA-49EC-AA50-BF31755FD0DA}" dt="2022-04-16T14:48:32.018" v="527" actId="20577"/>
        <pc:sldMkLst>
          <pc:docMk/>
          <pc:sldMk cId="3889998733" sldId="440"/>
        </pc:sldMkLst>
        <pc:spChg chg="mod">
          <ac:chgData name="Monica Busse-Morris" userId="3af4d514-8de6-4326-af05-7c353bb4b0d8" providerId="ADAL" clId="{0F8047F6-DACA-49EC-AA50-BF31755FD0DA}" dt="2022-04-16T14:48:32.018" v="527" actId="20577"/>
          <ac:spMkLst>
            <pc:docMk/>
            <pc:sldMk cId="3889998733" sldId="440"/>
            <ac:spMk id="3" creationId="{B71D9797-1652-4C63-B821-FD5E7F8123D6}"/>
          </ac:spMkLst>
        </pc:spChg>
      </pc:sldChg>
      <pc:sldChg chg="addSp delSp modSp mod">
        <pc:chgData name="Monica Busse-Morris" userId="3af4d514-8de6-4326-af05-7c353bb4b0d8" providerId="ADAL" clId="{0F8047F6-DACA-49EC-AA50-BF31755FD0DA}" dt="2022-04-16T14:39:10.604" v="120" actId="1076"/>
        <pc:sldMkLst>
          <pc:docMk/>
          <pc:sldMk cId="3390000328" sldId="441"/>
        </pc:sldMkLst>
        <pc:spChg chg="mod">
          <ac:chgData name="Monica Busse-Morris" userId="3af4d514-8de6-4326-af05-7c353bb4b0d8" providerId="ADAL" clId="{0F8047F6-DACA-49EC-AA50-BF31755FD0DA}" dt="2022-04-16T14:39:03.816" v="119" actId="1076"/>
          <ac:spMkLst>
            <pc:docMk/>
            <pc:sldMk cId="3390000328" sldId="441"/>
            <ac:spMk id="117" creationId="{77AFEECB-061A-41AD-928B-1BB14D35D8B6}"/>
          </ac:spMkLst>
        </pc:spChg>
        <pc:spChg chg="mod">
          <ac:chgData name="Monica Busse-Morris" userId="3af4d514-8de6-4326-af05-7c353bb4b0d8" providerId="ADAL" clId="{0F8047F6-DACA-49EC-AA50-BF31755FD0DA}" dt="2022-04-16T14:37:24.271" v="104" actId="20577"/>
          <ac:spMkLst>
            <pc:docMk/>
            <pc:sldMk cId="3390000328" sldId="441"/>
            <ac:spMk id="118" creationId="{9A9A7BC5-852E-45E8-AA62-15A7EFF2CC43}"/>
          </ac:spMkLst>
        </pc:spChg>
        <pc:picChg chg="del">
          <ac:chgData name="Monica Busse-Morris" userId="3af4d514-8de6-4326-af05-7c353bb4b0d8" providerId="ADAL" clId="{0F8047F6-DACA-49EC-AA50-BF31755FD0DA}" dt="2022-04-16T14:38:02.226" v="105" actId="478"/>
          <ac:picMkLst>
            <pc:docMk/>
            <pc:sldMk cId="3390000328" sldId="441"/>
            <ac:picMk id="5" creationId="{6F503147-8313-4515-A931-E6AA4DBDAB1C}"/>
          </ac:picMkLst>
        </pc:picChg>
        <pc:picChg chg="add mod">
          <ac:chgData name="Monica Busse-Morris" userId="3af4d514-8de6-4326-af05-7c353bb4b0d8" providerId="ADAL" clId="{0F8047F6-DACA-49EC-AA50-BF31755FD0DA}" dt="2022-04-16T14:39:10.604" v="120" actId="1076"/>
          <ac:picMkLst>
            <pc:docMk/>
            <pc:sldMk cId="3390000328" sldId="441"/>
            <ac:picMk id="7" creationId="{8A9ED068-3531-4256-97D9-7E9CB86C673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FBC491-5381-4D82-8341-A3B27F97D24F}" type="datetimeFigureOut">
              <a:rPr lang="en-GB" smtClean="0"/>
              <a:t>16/04/2022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D87A6F-FA03-475A-A6AB-25C6E16E3387}" type="slidenum">
              <a:rPr lang="en-GB" smtClean="0"/>
              <a:t>‹#›</a:t>
            </a:fld>
            <a:endParaRPr lang="en-GB"/>
          </a:p>
        </p:txBody>
      </p:sp>
    </p:spTree>
    <p:extLst>
      <p:ext uri="{BB962C8B-B14F-4D97-AF65-F5344CB8AC3E}">
        <p14:creationId xmlns:p14="http://schemas.microsoft.com/office/powerpoint/2010/main" val="1927600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D87A6F-FA03-475A-A6AB-25C6E16E3387}" type="slidenum">
              <a:rPr lang="en-GB" smtClean="0"/>
              <a:t>1</a:t>
            </a:fld>
            <a:endParaRPr lang="en-GB"/>
          </a:p>
        </p:txBody>
      </p:sp>
    </p:spTree>
    <p:extLst>
      <p:ext uri="{BB962C8B-B14F-4D97-AF65-F5344CB8AC3E}">
        <p14:creationId xmlns:p14="http://schemas.microsoft.com/office/powerpoint/2010/main" val="2778997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baseline="0" dirty="0">
                <a:solidFill>
                  <a:srgbClr val="000000"/>
                </a:solidFill>
                <a:latin typeface="Arial" panose="020B0604020202020204" pitchFamily="34" charset="0"/>
              </a:rPr>
              <a:t>How does your project contribute to tackling the societal challenge of neurodegenerative diseases? </a:t>
            </a:r>
          </a:p>
          <a:p>
            <a:endParaRPr lang="en-GB" dirty="0"/>
          </a:p>
        </p:txBody>
      </p:sp>
      <p:sp>
        <p:nvSpPr>
          <p:cNvPr id="4" name="Slide Number Placeholder 3"/>
          <p:cNvSpPr>
            <a:spLocks noGrp="1"/>
          </p:cNvSpPr>
          <p:nvPr>
            <p:ph type="sldNum" sz="quarter" idx="5"/>
          </p:nvPr>
        </p:nvSpPr>
        <p:spPr/>
        <p:txBody>
          <a:bodyPr/>
          <a:lstStyle/>
          <a:p>
            <a:fld id="{9AD87A6F-FA03-475A-A6AB-25C6E16E3387}" type="slidenum">
              <a:rPr lang="en-GB" smtClean="0"/>
              <a:t>2</a:t>
            </a:fld>
            <a:endParaRPr lang="en-GB"/>
          </a:p>
        </p:txBody>
      </p:sp>
    </p:spTree>
    <p:extLst>
      <p:ext uri="{BB962C8B-B14F-4D97-AF65-F5344CB8AC3E}">
        <p14:creationId xmlns:p14="http://schemas.microsoft.com/office/powerpoint/2010/main" val="3006336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47B1A1-CEA9-4E37-BE48-FD886269A108}" type="slidenum">
              <a:rPr lang="en-GB" smtClean="0"/>
              <a:t>5</a:t>
            </a:fld>
            <a:endParaRPr lang="en-GB"/>
          </a:p>
        </p:txBody>
      </p:sp>
    </p:spTree>
    <p:extLst>
      <p:ext uri="{BB962C8B-B14F-4D97-AF65-F5344CB8AC3E}">
        <p14:creationId xmlns:p14="http://schemas.microsoft.com/office/powerpoint/2010/main" val="966791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47B1A1-CEA9-4E37-BE48-FD886269A108}" type="slidenum">
              <a:rPr lang="en-GB" smtClean="0"/>
              <a:t>6</a:t>
            </a:fld>
            <a:endParaRPr lang="en-GB"/>
          </a:p>
        </p:txBody>
      </p:sp>
    </p:spTree>
    <p:extLst>
      <p:ext uri="{BB962C8B-B14F-4D97-AF65-F5344CB8AC3E}">
        <p14:creationId xmlns:p14="http://schemas.microsoft.com/office/powerpoint/2010/main" val="3992066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47B1A1-CEA9-4E37-BE48-FD886269A108}" type="slidenum">
              <a:rPr lang="en-GB" smtClean="0"/>
              <a:t>7</a:t>
            </a:fld>
            <a:endParaRPr lang="en-GB"/>
          </a:p>
        </p:txBody>
      </p:sp>
    </p:spTree>
    <p:extLst>
      <p:ext uri="{BB962C8B-B14F-4D97-AF65-F5344CB8AC3E}">
        <p14:creationId xmlns:p14="http://schemas.microsoft.com/office/powerpoint/2010/main" val="3168549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D87A6F-FA03-475A-A6AB-25C6E16E3387}" type="slidenum">
              <a:rPr lang="en-GB" smtClean="0"/>
              <a:t>9</a:t>
            </a:fld>
            <a:endParaRPr lang="en-GB"/>
          </a:p>
        </p:txBody>
      </p:sp>
    </p:spTree>
    <p:extLst>
      <p:ext uri="{BB962C8B-B14F-4D97-AF65-F5344CB8AC3E}">
        <p14:creationId xmlns:p14="http://schemas.microsoft.com/office/powerpoint/2010/main" val="2739524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D87A6F-FA03-475A-A6AB-25C6E16E3387}" type="slidenum">
              <a:rPr lang="en-GB" smtClean="0"/>
              <a:t>10</a:t>
            </a:fld>
            <a:endParaRPr lang="en-GB"/>
          </a:p>
        </p:txBody>
      </p:sp>
    </p:spTree>
    <p:extLst>
      <p:ext uri="{BB962C8B-B14F-4D97-AF65-F5344CB8AC3E}">
        <p14:creationId xmlns:p14="http://schemas.microsoft.com/office/powerpoint/2010/main" val="558669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50124" y="187266"/>
            <a:ext cx="4635265" cy="1025813"/>
          </a:xfrm>
        </p:spPr>
        <p:txBody>
          <a:bodyPr anchor="ctr">
            <a:normAutofit/>
          </a:bodyPr>
          <a:lstStyle>
            <a:lvl1pPr algn="ctr">
              <a:defRPr sz="2700">
                <a:solidFill>
                  <a:schemeClr val="bg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4350124" y="1520715"/>
            <a:ext cx="4635265" cy="684603"/>
          </a:xfrm>
        </p:spPr>
        <p:txBody>
          <a:bodyPr>
            <a:normAutofit/>
          </a:bodyPr>
          <a:lstStyle>
            <a:lvl1pPr marL="0" indent="0" algn="ctr">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sp>
        <p:nvSpPr>
          <p:cNvPr id="5" name="Footer Placeholder 4"/>
          <p:cNvSpPr>
            <a:spLocks noGrp="1"/>
          </p:cNvSpPr>
          <p:nvPr>
            <p:ph type="ftr" sz="quarter" idx="11"/>
          </p:nvPr>
        </p:nvSpPr>
        <p:spPr>
          <a:xfrm>
            <a:off x="4474568" y="4730604"/>
            <a:ext cx="3855218" cy="273844"/>
          </a:xfrm>
        </p:spPr>
        <p:txBody>
          <a:bodyPr/>
          <a:lstStyle/>
          <a:p>
            <a:endParaRPr lang="en-GB" dirty="0"/>
          </a:p>
        </p:txBody>
      </p:sp>
      <p:sp>
        <p:nvSpPr>
          <p:cNvPr id="6" name="Slide Number Placeholder 5"/>
          <p:cNvSpPr>
            <a:spLocks noGrp="1"/>
          </p:cNvSpPr>
          <p:nvPr>
            <p:ph type="sldNum" sz="quarter" idx="12"/>
          </p:nvPr>
        </p:nvSpPr>
        <p:spPr>
          <a:xfrm>
            <a:off x="8588701" y="4730604"/>
            <a:ext cx="396688" cy="273844"/>
          </a:xfrm>
        </p:spPr>
        <p:txBody>
          <a:bodyPr/>
          <a:lstStyle/>
          <a:p>
            <a:fld id="{CC8DAB36-9743-4BFD-84CA-227634A213DB}" type="slidenum">
              <a:rPr lang="en-GB" smtClean="0"/>
              <a:t>‹#›</a:t>
            </a:fld>
            <a:endParaRPr lang="en-GB"/>
          </a:p>
        </p:txBody>
      </p:sp>
    </p:spTree>
    <p:extLst>
      <p:ext uri="{BB962C8B-B14F-4D97-AF65-F5344CB8AC3E}">
        <p14:creationId xmlns:p14="http://schemas.microsoft.com/office/powerpoint/2010/main" val="161636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3384899-8AA1-4EEC-BA81-B02E41505394}" type="datetimeFigureOut">
              <a:rPr lang="en-GB" smtClean="0"/>
              <a:t>16/04/2022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DAB36-9743-4BFD-84CA-227634A213DB}" type="slidenum">
              <a:rPr lang="en-GB" smtClean="0"/>
              <a:t>‹#›</a:t>
            </a:fld>
            <a:endParaRPr lang="en-GB"/>
          </a:p>
        </p:txBody>
      </p:sp>
    </p:spTree>
    <p:extLst>
      <p:ext uri="{BB962C8B-B14F-4D97-AF65-F5344CB8AC3E}">
        <p14:creationId xmlns:p14="http://schemas.microsoft.com/office/powerpoint/2010/main" val="113817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384899-8AA1-4EEC-BA81-B02E41505394}" type="datetimeFigureOut">
              <a:rPr lang="en-GB" smtClean="0"/>
              <a:t>16/04/2022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DAB36-9743-4BFD-84CA-227634A213DB}" type="slidenum">
              <a:rPr lang="en-GB" smtClean="0"/>
              <a:t>‹#›</a:t>
            </a:fld>
            <a:endParaRPr lang="en-GB"/>
          </a:p>
        </p:txBody>
      </p:sp>
    </p:spTree>
    <p:extLst>
      <p:ext uri="{BB962C8B-B14F-4D97-AF65-F5344CB8AC3E}">
        <p14:creationId xmlns:p14="http://schemas.microsoft.com/office/powerpoint/2010/main" val="530741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384899-8AA1-4EEC-BA81-B02E41505394}" type="datetimeFigureOut">
              <a:rPr lang="en-GB" smtClean="0"/>
              <a:t>16/04/2022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DAB36-9743-4BFD-84CA-227634A213DB}" type="slidenum">
              <a:rPr lang="en-GB" smtClean="0"/>
              <a:t>‹#›</a:t>
            </a:fld>
            <a:endParaRPr lang="en-GB"/>
          </a:p>
        </p:txBody>
      </p:sp>
    </p:spTree>
    <p:extLst>
      <p:ext uri="{BB962C8B-B14F-4D97-AF65-F5344CB8AC3E}">
        <p14:creationId xmlns:p14="http://schemas.microsoft.com/office/powerpoint/2010/main" val="147394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245085" y="1081513"/>
            <a:ext cx="8661848" cy="3509738"/>
          </a:xfrm>
        </p:spPr>
        <p:txBody>
          <a:bodyPr/>
          <a:lstStyle>
            <a:lvl1pPr>
              <a:defRPr sz="1800">
                <a:solidFill>
                  <a:schemeClr val="tx1">
                    <a:lumMod val="75000"/>
                    <a:lumOff val="25000"/>
                  </a:schemeClr>
                </a:solidFill>
                <a:latin typeface="Franklin Gothic Medium" panose="020B0603020102020204" pitchFamily="34"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83384899-8AA1-4EEC-BA81-B02E41505394}" type="datetimeFigureOut">
              <a:rPr lang="en-GB" smtClean="0"/>
              <a:t>16/04/2022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8DAB36-9743-4BFD-84CA-227634A213DB}" type="slidenum">
              <a:rPr lang="en-GB" smtClean="0"/>
              <a:t>‹#›</a:t>
            </a:fld>
            <a:endParaRPr lang="en-GB" dirty="0"/>
          </a:p>
        </p:txBody>
      </p:sp>
    </p:spTree>
    <p:extLst>
      <p:ext uri="{BB962C8B-B14F-4D97-AF65-F5344CB8AC3E}">
        <p14:creationId xmlns:p14="http://schemas.microsoft.com/office/powerpoint/2010/main" val="66441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15411" y="-15411"/>
            <a:ext cx="9200508" cy="5201292"/>
          </a:xfrm>
          <a:prstGeom prst="rect">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013"/>
          </a:p>
        </p:txBody>
      </p:sp>
      <p:sp>
        <p:nvSpPr>
          <p:cNvPr id="8" name="Rectangle 7"/>
          <p:cNvSpPr/>
          <p:nvPr userDrawn="1"/>
        </p:nvSpPr>
        <p:spPr>
          <a:xfrm>
            <a:off x="-15411" y="1282304"/>
            <a:ext cx="9261011" cy="32903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013">
              <a:solidFill>
                <a:schemeClr val="tx1"/>
              </a:solidFill>
            </a:endParaRPr>
          </a:p>
        </p:txBody>
      </p:sp>
      <p:sp>
        <p:nvSpPr>
          <p:cNvPr id="2" name="Title 1"/>
          <p:cNvSpPr>
            <a:spLocks noGrp="1"/>
          </p:cNvSpPr>
          <p:nvPr>
            <p:ph type="title"/>
          </p:nvPr>
        </p:nvSpPr>
        <p:spPr>
          <a:xfrm>
            <a:off x="623888" y="1282304"/>
            <a:ext cx="7886700" cy="2139553"/>
          </a:xfrm>
        </p:spPr>
        <p:txBody>
          <a:bodyPr anchor="b">
            <a:normAutofit/>
          </a:bodyPr>
          <a:lstStyle>
            <a:lvl1pPr>
              <a:defRPr sz="2700">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623888" y="3442098"/>
            <a:ext cx="7886700" cy="1125140"/>
          </a:xfrm>
        </p:spPr>
        <p:txBody>
          <a:bodyPr>
            <a:normAutofit/>
          </a:bodyPr>
          <a:lstStyle>
            <a:lvl1pPr marL="0" indent="0">
              <a:buNone/>
              <a:defRPr sz="2100">
                <a:solidFill>
                  <a:srgbClr val="339933"/>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3384899-8AA1-4EEC-BA81-B02E41505394}" type="datetimeFigureOut">
              <a:rPr lang="en-GB" smtClean="0"/>
              <a:t>16/04/2022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8DAB36-9743-4BFD-84CA-227634A213DB}" type="slidenum">
              <a:rPr lang="en-GB" smtClean="0"/>
              <a:t>‹#›</a:t>
            </a:fld>
            <a:endParaRPr lang="en-GB"/>
          </a:p>
        </p:txBody>
      </p:sp>
      <p:sp>
        <p:nvSpPr>
          <p:cNvPr id="9" name="Chevron 8"/>
          <p:cNvSpPr/>
          <p:nvPr userDrawn="1"/>
        </p:nvSpPr>
        <p:spPr>
          <a:xfrm>
            <a:off x="170609" y="2998077"/>
            <a:ext cx="267260" cy="396688"/>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013">
              <a:solidFill>
                <a:schemeClr val="tx1"/>
              </a:solidFill>
            </a:endParaRPr>
          </a:p>
        </p:txBody>
      </p:sp>
    </p:spTree>
    <p:extLst>
      <p:ext uri="{BB962C8B-B14F-4D97-AF65-F5344CB8AC3E}">
        <p14:creationId xmlns:p14="http://schemas.microsoft.com/office/powerpoint/2010/main" val="2892609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384899-8AA1-4EEC-BA81-B02E41505394}" type="datetimeFigureOut">
              <a:rPr lang="en-GB" smtClean="0"/>
              <a:t>16/04/2022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DAB36-9743-4BFD-84CA-227634A213DB}" type="slidenum">
              <a:rPr lang="en-GB" smtClean="0"/>
              <a:t>‹#›</a:t>
            </a:fld>
            <a:endParaRPr lang="en-GB"/>
          </a:p>
        </p:txBody>
      </p:sp>
    </p:spTree>
    <p:extLst>
      <p:ext uri="{BB962C8B-B14F-4D97-AF65-F5344CB8AC3E}">
        <p14:creationId xmlns:p14="http://schemas.microsoft.com/office/powerpoint/2010/main" val="179152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3384899-8AA1-4EEC-BA81-B02E41505394}" type="datetimeFigureOut">
              <a:rPr lang="en-GB" smtClean="0"/>
              <a:t>16/04/2022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8DAB36-9743-4BFD-84CA-227634A213DB}" type="slidenum">
              <a:rPr lang="en-GB" smtClean="0"/>
              <a:t>‹#›</a:t>
            </a:fld>
            <a:endParaRPr lang="en-GB"/>
          </a:p>
        </p:txBody>
      </p:sp>
    </p:spTree>
    <p:extLst>
      <p:ext uri="{BB962C8B-B14F-4D97-AF65-F5344CB8AC3E}">
        <p14:creationId xmlns:p14="http://schemas.microsoft.com/office/powerpoint/2010/main" val="290335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384899-8AA1-4EEC-BA81-B02E41505394}" type="datetimeFigureOut">
              <a:rPr lang="en-GB" smtClean="0"/>
              <a:t>16/04/2022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8DAB36-9743-4BFD-84CA-227634A213DB}" type="slidenum">
              <a:rPr lang="en-GB" smtClean="0"/>
              <a:t>‹#›</a:t>
            </a:fld>
            <a:endParaRPr lang="en-GB"/>
          </a:p>
        </p:txBody>
      </p:sp>
    </p:spTree>
    <p:extLst>
      <p:ext uri="{BB962C8B-B14F-4D97-AF65-F5344CB8AC3E}">
        <p14:creationId xmlns:p14="http://schemas.microsoft.com/office/powerpoint/2010/main" val="335010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84899-8AA1-4EEC-BA81-B02E41505394}" type="datetimeFigureOut">
              <a:rPr lang="en-GB" smtClean="0"/>
              <a:t>16/04/2022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8DAB36-9743-4BFD-84CA-227634A213DB}" type="slidenum">
              <a:rPr lang="en-GB" smtClean="0"/>
              <a:t>‹#›</a:t>
            </a:fld>
            <a:endParaRPr lang="en-GB"/>
          </a:p>
        </p:txBody>
      </p:sp>
    </p:spTree>
    <p:extLst>
      <p:ext uri="{BB962C8B-B14F-4D97-AF65-F5344CB8AC3E}">
        <p14:creationId xmlns:p14="http://schemas.microsoft.com/office/powerpoint/2010/main" val="416908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knowledgem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384899-8AA1-4EEC-BA81-B02E41505394}" type="datetimeFigureOut">
              <a:rPr lang="en-GB" smtClean="0"/>
              <a:t>16/04/2022</a:t>
            </a:fld>
            <a:endParaRPr lang="en-GB"/>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r>
              <a:rPr lang="en-GB"/>
              <a:t>| </a:t>
            </a:r>
            <a:fld id="{CC8DAB36-9743-4BFD-84CA-227634A213DB}" type="slidenum">
              <a:rPr lang="en-GB" smtClean="0"/>
              <a:pPr/>
              <a:t>‹#›</a:t>
            </a:fld>
            <a:endParaRPr lang="en-GB" dirty="0"/>
          </a:p>
        </p:txBody>
      </p:sp>
      <p:pic>
        <p:nvPicPr>
          <p:cNvPr id="6" name="Picture 2" descr="JPN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30706" y="3405688"/>
            <a:ext cx="1580030" cy="821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82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3384899-8AA1-4EEC-BA81-B02E41505394}" type="datetimeFigureOut">
              <a:rPr lang="en-GB" smtClean="0"/>
              <a:t>16/04/2022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8DAB36-9743-4BFD-84CA-227634A213DB}" type="slidenum">
              <a:rPr lang="en-GB" smtClean="0"/>
              <a:t>‹#›</a:t>
            </a:fld>
            <a:endParaRPr lang="en-GB"/>
          </a:p>
        </p:txBody>
      </p:sp>
    </p:spTree>
    <p:extLst>
      <p:ext uri="{BB962C8B-B14F-4D97-AF65-F5344CB8AC3E}">
        <p14:creationId xmlns:p14="http://schemas.microsoft.com/office/powerpoint/2010/main" val="419682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
            <a:ext cx="9144000" cy="874059"/>
          </a:xfrm>
          <a:prstGeom prst="rect">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013"/>
          </a:p>
        </p:txBody>
      </p:sp>
      <p:sp>
        <p:nvSpPr>
          <p:cNvPr id="2" name="Title Placeholder 1"/>
          <p:cNvSpPr>
            <a:spLocks noGrp="1"/>
          </p:cNvSpPr>
          <p:nvPr>
            <p:ph type="title"/>
          </p:nvPr>
        </p:nvSpPr>
        <p:spPr>
          <a:xfrm>
            <a:off x="628650" y="162275"/>
            <a:ext cx="7886700" cy="536972"/>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636124" y="4730604"/>
            <a:ext cx="1385047"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3384899-8AA1-4EEC-BA81-B02E41505394}" type="datetimeFigureOut">
              <a:rPr lang="en-GB" smtClean="0"/>
              <a:t>16/04/2022</a:t>
            </a:fld>
            <a:endParaRPr lang="en-GB" dirty="0"/>
          </a:p>
        </p:txBody>
      </p:sp>
      <p:sp>
        <p:nvSpPr>
          <p:cNvPr id="5" name="Footer Placeholder 4"/>
          <p:cNvSpPr>
            <a:spLocks noGrp="1"/>
          </p:cNvSpPr>
          <p:nvPr>
            <p:ph type="ftr" sz="quarter" idx="3"/>
          </p:nvPr>
        </p:nvSpPr>
        <p:spPr>
          <a:xfrm>
            <a:off x="2659883" y="4733925"/>
            <a:ext cx="3855218"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118663" y="4730604"/>
            <a:ext cx="396688" cy="273844"/>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GB" dirty="0"/>
              <a:t>| </a:t>
            </a:r>
            <a:fld id="{CC8DAB36-9743-4BFD-84CA-227634A213DB}" type="slidenum">
              <a:rPr lang="en-GB" smtClean="0"/>
              <a:pPr/>
              <a:t>‹#›</a:t>
            </a:fld>
            <a:endParaRPr lang="en-GB" dirty="0"/>
          </a:p>
        </p:txBody>
      </p:sp>
      <p:pic>
        <p:nvPicPr>
          <p:cNvPr id="7" name="Picture 6" descr="O:\DOMINO\4 - Study management\Admin\Logo\Domino HD.png"/>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3788" y="4673217"/>
            <a:ext cx="2485073" cy="388620"/>
          </a:xfrm>
          <a:prstGeom prst="rect">
            <a:avLst/>
          </a:prstGeom>
          <a:noFill/>
          <a:ln>
            <a:noFill/>
          </a:ln>
        </p:spPr>
      </p:pic>
      <p:sp>
        <p:nvSpPr>
          <p:cNvPr id="12" name="Chevron 11"/>
          <p:cNvSpPr/>
          <p:nvPr userDrawn="1"/>
        </p:nvSpPr>
        <p:spPr>
          <a:xfrm>
            <a:off x="196663" y="235373"/>
            <a:ext cx="267260" cy="396688"/>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013">
              <a:solidFill>
                <a:schemeClr val="tx1"/>
              </a:solidFill>
            </a:endParaRPr>
          </a:p>
        </p:txBody>
      </p:sp>
    </p:spTree>
    <p:extLst>
      <p:ext uri="{BB962C8B-B14F-4D97-AF65-F5344CB8AC3E}">
        <p14:creationId xmlns:p14="http://schemas.microsoft.com/office/powerpoint/2010/main" val="3370391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l" defTabSz="685800" rtl="0" eaLnBrk="1" latinLnBrk="0" hangingPunct="1">
        <a:lnSpc>
          <a:spcPct val="90000"/>
        </a:lnSpc>
        <a:spcBef>
          <a:spcPct val="0"/>
        </a:spcBef>
        <a:buNone/>
        <a:defRPr sz="2100" kern="1200">
          <a:solidFill>
            <a:schemeClr val="bg1"/>
          </a:solidFill>
          <a:latin typeface="Franklin Gothic Medium" panose="020B06030201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200" kern="1200">
          <a:solidFill>
            <a:schemeClr val="tx1"/>
          </a:solidFill>
          <a:latin typeface="Franklin Gothic Book" panose="020B05030201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Franklin Gothic Book" panose="020B05030201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Franklin Gothic Book" panose="020B05030201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Franklin Gothic Book" panose="020B05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Franklin Gothic Book" panose="020B05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g"/><Relationship Id="rId11" Type="http://schemas.openxmlformats.org/officeDocument/2006/relationships/image" Target="../media/image12.jpg"/><Relationship Id="rId5" Type="http://schemas.openxmlformats.org/officeDocument/2006/relationships/image" Target="../media/image6.jpg"/><Relationship Id="rId10" Type="http://schemas.openxmlformats.org/officeDocument/2006/relationships/image" Target="../media/image11.jpeg"/><Relationship Id="rId4" Type="http://schemas.openxmlformats.org/officeDocument/2006/relationships/image" Target="../media/image5.jpg"/><Relationship Id="rId9" Type="http://schemas.openxmlformats.org/officeDocument/2006/relationships/image" Target="../media/image10.jpg"/></Relationships>
</file>

<file path=ppt/slides/_rels/slide10.xml.rels><?xml version="1.0" encoding="UTF-8" standalone="yes"?>
<Relationships xmlns="http://schemas.openxmlformats.org/package/2006/relationships"><Relationship Id="rId3" Type="http://schemas.openxmlformats.org/officeDocument/2006/relationships/hyperlink" Target="https://blogs.biomedcentral.com/on-medicine/2022/02/24/rare-disease-day-2022-how-can-we-improve-research-in-rare-diseases-isrct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roll-hd.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018" y="373083"/>
            <a:ext cx="4779728" cy="763150"/>
          </a:xfrm>
          <a:prstGeom prst="rect">
            <a:avLst/>
          </a:prstGeom>
        </p:spPr>
      </p:pic>
      <p:grpSp>
        <p:nvGrpSpPr>
          <p:cNvPr id="2" name="Group 1">
            <a:extLst>
              <a:ext uri="{FF2B5EF4-FFF2-40B4-BE49-F238E27FC236}">
                <a16:creationId xmlns:a16="http://schemas.microsoft.com/office/drawing/2014/main" id="{6220787C-A44C-41E9-8136-854667217520}"/>
              </a:ext>
            </a:extLst>
          </p:cNvPr>
          <p:cNvGrpSpPr/>
          <p:nvPr/>
        </p:nvGrpSpPr>
        <p:grpSpPr>
          <a:xfrm>
            <a:off x="240704" y="1669966"/>
            <a:ext cx="8714133" cy="1377524"/>
            <a:chOff x="142920" y="3473530"/>
            <a:chExt cx="8714133" cy="1377524"/>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7295" y="3473530"/>
              <a:ext cx="1039758" cy="103975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99109" y="3473530"/>
              <a:ext cx="715389" cy="1039758"/>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0289" y="3473530"/>
              <a:ext cx="1039758" cy="1039758"/>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2920" y="3494986"/>
              <a:ext cx="1018302" cy="1018302"/>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21746" y="3484258"/>
              <a:ext cx="1031743" cy="1031743"/>
            </a:xfrm>
            <a:prstGeom prst="rect">
              <a:avLst/>
            </a:prstGeom>
          </p:spPr>
        </p:pic>
        <p:pic>
          <p:nvPicPr>
            <p:cNvPr id="11" name="Picture 10"/>
            <p:cNvPicPr>
              <a:picLocks noChangeAspect="1"/>
            </p:cNvPicPr>
            <p:nvPr/>
          </p:nvPicPr>
          <p:blipFill rotWithShape="1">
            <a:blip r:embed="rId9">
              <a:extLst>
                <a:ext uri="{28A0092B-C50C-407E-A947-70E740481C1C}">
                  <a14:useLocalDpi xmlns:a14="http://schemas.microsoft.com/office/drawing/2010/main" val="0"/>
                </a:ext>
              </a:extLst>
            </a:blip>
            <a:srcRect l="25791" r="25386"/>
            <a:stretch/>
          </p:blipFill>
          <p:spPr>
            <a:xfrm>
              <a:off x="3429331" y="3484258"/>
              <a:ext cx="820272" cy="1039758"/>
            </a:xfrm>
            <a:prstGeom prst="rect">
              <a:avLst/>
            </a:prstGeom>
          </p:spPr>
        </p:pic>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82583" y="3492272"/>
              <a:ext cx="850338" cy="1031744"/>
            </a:xfrm>
            <a:prstGeom prst="rect">
              <a:avLst/>
            </a:prstGeom>
          </p:spPr>
        </p:pic>
        <p:pic>
          <p:nvPicPr>
            <p:cNvPr id="13" name="Picture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362976" y="3505714"/>
              <a:ext cx="814642" cy="1018302"/>
            </a:xfrm>
            <a:prstGeom prst="rect">
              <a:avLst/>
            </a:prstGeom>
          </p:spPr>
        </p:pic>
        <p:sp>
          <p:nvSpPr>
            <p:cNvPr id="14" name="Rectangle 13"/>
            <p:cNvSpPr/>
            <p:nvPr/>
          </p:nvSpPr>
          <p:spPr>
            <a:xfrm>
              <a:off x="4341967" y="4602845"/>
              <a:ext cx="678391" cy="248209"/>
            </a:xfrm>
            <a:prstGeom prst="rect">
              <a:avLst/>
            </a:prstGeom>
          </p:spPr>
          <p:txBody>
            <a:bodyPr wrap="none">
              <a:spAutoFit/>
            </a:bodyPr>
            <a:lstStyle/>
            <a:p>
              <a:r>
                <a:rPr lang="en-GB" sz="1013" dirty="0">
                  <a:latin typeface="Franklin Gothic Book" panose="020B0503020102020204" pitchFamily="34" charset="0"/>
                  <a:cs typeface="Arial" panose="020B0604020202020204" pitchFamily="34" charset="0"/>
                </a:rPr>
                <a:t>Germany</a:t>
              </a:r>
            </a:p>
          </p:txBody>
        </p:sp>
        <p:sp>
          <p:nvSpPr>
            <p:cNvPr id="15" name="Rectangle 14"/>
            <p:cNvSpPr/>
            <p:nvPr/>
          </p:nvSpPr>
          <p:spPr>
            <a:xfrm>
              <a:off x="2319020" y="4602845"/>
              <a:ext cx="821059" cy="248209"/>
            </a:xfrm>
            <a:prstGeom prst="rect">
              <a:avLst/>
            </a:prstGeom>
          </p:spPr>
          <p:txBody>
            <a:bodyPr wrap="none">
              <a:spAutoFit/>
            </a:bodyPr>
            <a:lstStyle/>
            <a:p>
              <a:r>
                <a:rPr lang="en-GB" sz="1013" dirty="0">
                  <a:latin typeface="Franklin Gothic Book" panose="020B0503020102020204" pitchFamily="34" charset="0"/>
                  <a:cs typeface="Arial" panose="020B0604020202020204" pitchFamily="34" charset="0"/>
                </a:rPr>
                <a:t>Switzerland</a:t>
              </a:r>
            </a:p>
          </p:txBody>
        </p:sp>
        <p:sp>
          <p:nvSpPr>
            <p:cNvPr id="16" name="Rectangle 15"/>
            <p:cNvSpPr/>
            <p:nvPr/>
          </p:nvSpPr>
          <p:spPr>
            <a:xfrm>
              <a:off x="1362976" y="4602845"/>
              <a:ext cx="582211" cy="248209"/>
            </a:xfrm>
            <a:prstGeom prst="rect">
              <a:avLst/>
            </a:prstGeom>
          </p:spPr>
          <p:txBody>
            <a:bodyPr wrap="none">
              <a:spAutoFit/>
            </a:bodyPr>
            <a:lstStyle/>
            <a:p>
              <a:r>
                <a:rPr lang="en-GB" sz="1013" dirty="0">
                  <a:latin typeface="Franklin Gothic Book" panose="020B0503020102020204" pitchFamily="34" charset="0"/>
                  <a:cs typeface="Arial" panose="020B0604020202020204" pitchFamily="34" charset="0"/>
                </a:rPr>
                <a:t>Ireland</a:t>
              </a:r>
            </a:p>
          </p:txBody>
        </p:sp>
        <p:sp>
          <p:nvSpPr>
            <p:cNvPr id="17" name="Rectangle 16"/>
            <p:cNvSpPr/>
            <p:nvPr/>
          </p:nvSpPr>
          <p:spPr>
            <a:xfrm>
              <a:off x="3503287" y="4602845"/>
              <a:ext cx="564578" cy="248209"/>
            </a:xfrm>
            <a:prstGeom prst="rect">
              <a:avLst/>
            </a:prstGeom>
          </p:spPr>
          <p:txBody>
            <a:bodyPr wrap="none">
              <a:spAutoFit/>
            </a:bodyPr>
            <a:lstStyle/>
            <a:p>
              <a:r>
                <a:rPr lang="en-GB" sz="1013" dirty="0">
                  <a:latin typeface="Franklin Gothic Book" panose="020B0503020102020204" pitchFamily="34" charset="0"/>
                  <a:cs typeface="Arial" panose="020B0604020202020204" pitchFamily="34" charset="0"/>
                </a:rPr>
                <a:t>Poland</a:t>
              </a:r>
            </a:p>
          </p:txBody>
        </p:sp>
        <p:sp>
          <p:nvSpPr>
            <p:cNvPr id="18" name="Rectangle 17"/>
            <p:cNvSpPr/>
            <p:nvPr/>
          </p:nvSpPr>
          <p:spPr>
            <a:xfrm>
              <a:off x="5543044" y="4602845"/>
              <a:ext cx="516488" cy="248209"/>
            </a:xfrm>
            <a:prstGeom prst="rect">
              <a:avLst/>
            </a:prstGeom>
          </p:spPr>
          <p:txBody>
            <a:bodyPr wrap="none">
              <a:spAutoFit/>
            </a:bodyPr>
            <a:lstStyle/>
            <a:p>
              <a:r>
                <a:rPr lang="en-GB" sz="1013" dirty="0">
                  <a:latin typeface="Franklin Gothic Book" panose="020B0503020102020204" pitchFamily="34" charset="0"/>
                  <a:cs typeface="Arial" panose="020B0604020202020204" pitchFamily="34" charset="0"/>
                </a:rPr>
                <a:t>Spain</a:t>
              </a:r>
            </a:p>
          </p:txBody>
        </p:sp>
        <p:sp>
          <p:nvSpPr>
            <p:cNvPr id="19" name="Rectangle 18"/>
            <p:cNvSpPr/>
            <p:nvPr/>
          </p:nvSpPr>
          <p:spPr>
            <a:xfrm>
              <a:off x="6566450" y="4602845"/>
              <a:ext cx="787395" cy="248209"/>
            </a:xfrm>
            <a:prstGeom prst="rect">
              <a:avLst/>
            </a:prstGeom>
          </p:spPr>
          <p:txBody>
            <a:bodyPr wrap="none">
              <a:spAutoFit/>
            </a:bodyPr>
            <a:lstStyle/>
            <a:p>
              <a:r>
                <a:rPr lang="en-GB" sz="1013" dirty="0">
                  <a:latin typeface="Franklin Gothic Book" panose="020B0503020102020204" pitchFamily="34" charset="0"/>
                  <a:cs typeface="Arial" panose="020B0604020202020204" pitchFamily="34" charset="0"/>
                </a:rPr>
                <a:t>RAND, USA</a:t>
              </a:r>
            </a:p>
          </p:txBody>
        </p:sp>
        <p:sp>
          <p:nvSpPr>
            <p:cNvPr id="20" name="Rectangle 19"/>
            <p:cNvSpPr/>
            <p:nvPr/>
          </p:nvSpPr>
          <p:spPr>
            <a:xfrm>
              <a:off x="8082997" y="4602844"/>
              <a:ext cx="407484" cy="248209"/>
            </a:xfrm>
            <a:prstGeom prst="rect">
              <a:avLst/>
            </a:prstGeom>
          </p:spPr>
          <p:txBody>
            <a:bodyPr wrap="none">
              <a:spAutoFit/>
            </a:bodyPr>
            <a:lstStyle/>
            <a:p>
              <a:r>
                <a:rPr lang="en-GB" sz="1013" dirty="0">
                  <a:latin typeface="Franklin Gothic Book" panose="020B0503020102020204" pitchFamily="34" charset="0"/>
                  <a:cs typeface="Arial" panose="020B0604020202020204" pitchFamily="34" charset="0"/>
                </a:rPr>
                <a:t>EHA</a:t>
              </a:r>
              <a:endParaRPr lang="en-GB" sz="1013" dirty="0">
                <a:latin typeface="Franklin Gothic Book" panose="020B0503020102020204" pitchFamily="34" charset="0"/>
              </a:endParaRPr>
            </a:p>
          </p:txBody>
        </p:sp>
        <p:sp>
          <p:nvSpPr>
            <p:cNvPr id="21" name="Rectangle 20"/>
            <p:cNvSpPr/>
            <p:nvPr/>
          </p:nvSpPr>
          <p:spPr>
            <a:xfrm>
              <a:off x="269420" y="4602845"/>
              <a:ext cx="774571" cy="248209"/>
            </a:xfrm>
            <a:prstGeom prst="rect">
              <a:avLst/>
            </a:prstGeom>
          </p:spPr>
          <p:txBody>
            <a:bodyPr wrap="none">
              <a:spAutoFit/>
            </a:bodyPr>
            <a:lstStyle/>
            <a:p>
              <a:r>
                <a:rPr lang="en-GB" sz="1013" dirty="0">
                  <a:latin typeface="Franklin Gothic Book" panose="020B0503020102020204" pitchFamily="34" charset="0"/>
                  <a:cs typeface="Arial" panose="020B0604020202020204" pitchFamily="34" charset="0"/>
                </a:rPr>
                <a:t>Cardiff, UK</a:t>
              </a:r>
            </a:p>
          </p:txBody>
        </p:sp>
      </p:grpSp>
      <p:sp>
        <p:nvSpPr>
          <p:cNvPr id="22" name="TextBox 21">
            <a:extLst>
              <a:ext uri="{FF2B5EF4-FFF2-40B4-BE49-F238E27FC236}">
                <a16:creationId xmlns:a16="http://schemas.microsoft.com/office/drawing/2014/main" id="{6745438F-DD40-4C46-A931-D2A01F8DA99D}"/>
              </a:ext>
            </a:extLst>
          </p:cNvPr>
          <p:cNvSpPr txBox="1"/>
          <p:nvPr/>
        </p:nvSpPr>
        <p:spPr>
          <a:xfrm>
            <a:off x="5254374" y="407204"/>
            <a:ext cx="3700463" cy="923330"/>
          </a:xfrm>
          <a:prstGeom prst="rect">
            <a:avLst/>
          </a:prstGeom>
          <a:noFill/>
        </p:spPr>
        <p:txBody>
          <a:bodyPr wrap="square">
            <a:spAutoFit/>
          </a:bodyPr>
          <a:lstStyle/>
          <a:p>
            <a:pPr algn="ctr"/>
            <a:r>
              <a:rPr lang="en-GB" sz="1800" dirty="0">
                <a:solidFill>
                  <a:schemeClr val="tx1">
                    <a:lumMod val="75000"/>
                    <a:lumOff val="25000"/>
                  </a:schemeClr>
                </a:solidFill>
                <a:latin typeface="Franklin Gothic Medium" panose="020B0603020102020204" pitchFamily="34" charset="0"/>
              </a:rPr>
              <a:t>multi-</a:t>
            </a:r>
            <a:r>
              <a:rPr lang="en-GB" sz="1800" b="1" dirty="0" err="1">
                <a:solidFill>
                  <a:schemeClr val="tx1">
                    <a:lumMod val="75000"/>
                    <a:lumOff val="25000"/>
                  </a:schemeClr>
                </a:solidFill>
                <a:latin typeface="Franklin Gothic Medium" panose="020B0603020102020204" pitchFamily="34" charset="0"/>
              </a:rPr>
              <a:t>DOM</a:t>
            </a:r>
            <a:r>
              <a:rPr lang="en-GB" sz="1800" dirty="0" err="1">
                <a:solidFill>
                  <a:schemeClr val="tx1">
                    <a:lumMod val="75000"/>
                    <a:lumOff val="25000"/>
                  </a:schemeClr>
                </a:solidFill>
                <a:latin typeface="Franklin Gothic Medium" panose="020B0603020102020204" pitchFamily="34" charset="0"/>
              </a:rPr>
              <a:t>ain</a:t>
            </a:r>
            <a:r>
              <a:rPr lang="en-GB" sz="1800" dirty="0">
                <a:solidFill>
                  <a:schemeClr val="tx1">
                    <a:lumMod val="75000"/>
                    <a:lumOff val="25000"/>
                  </a:schemeClr>
                </a:solidFill>
                <a:latin typeface="Franklin Gothic Medium" panose="020B0603020102020204" pitchFamily="34" charset="0"/>
              </a:rPr>
              <a:t> Lifestyle Targets for </a:t>
            </a:r>
            <a:r>
              <a:rPr lang="en-GB" sz="1800" b="1" dirty="0">
                <a:solidFill>
                  <a:schemeClr val="tx1">
                    <a:lumMod val="75000"/>
                    <a:lumOff val="25000"/>
                  </a:schemeClr>
                </a:solidFill>
                <a:latin typeface="Franklin Gothic Medium" panose="020B0603020102020204" pitchFamily="34" charset="0"/>
              </a:rPr>
              <a:t>I</a:t>
            </a:r>
            <a:r>
              <a:rPr lang="en-GB" sz="1800" dirty="0">
                <a:solidFill>
                  <a:schemeClr val="tx1">
                    <a:lumMod val="75000"/>
                    <a:lumOff val="25000"/>
                  </a:schemeClr>
                </a:solidFill>
                <a:latin typeface="Franklin Gothic Medium" panose="020B0603020102020204" pitchFamily="34" charset="0"/>
              </a:rPr>
              <a:t>mproving </a:t>
            </a:r>
            <a:r>
              <a:rPr lang="en-GB" sz="1800" dirty="0" err="1">
                <a:solidFill>
                  <a:schemeClr val="tx1">
                    <a:lumMod val="75000"/>
                    <a:lumOff val="25000"/>
                  </a:schemeClr>
                </a:solidFill>
                <a:latin typeface="Franklin Gothic Medium" panose="020B0603020102020204" pitchFamily="34" charset="0"/>
              </a:rPr>
              <a:t>Prog</a:t>
            </a:r>
            <a:r>
              <a:rPr lang="en-GB" sz="1800" b="1" dirty="0" err="1">
                <a:solidFill>
                  <a:schemeClr val="tx1">
                    <a:lumMod val="75000"/>
                    <a:lumOff val="25000"/>
                  </a:schemeClr>
                </a:solidFill>
                <a:latin typeface="Franklin Gothic Medium" panose="020B0603020102020204" pitchFamily="34" charset="0"/>
              </a:rPr>
              <a:t>NO</a:t>
            </a:r>
            <a:r>
              <a:rPr lang="en-GB" sz="1800" dirty="0" err="1">
                <a:solidFill>
                  <a:schemeClr val="tx1">
                    <a:lumMod val="75000"/>
                    <a:lumOff val="25000"/>
                  </a:schemeClr>
                </a:solidFill>
                <a:latin typeface="Franklin Gothic Medium" panose="020B0603020102020204" pitchFamily="34" charset="0"/>
              </a:rPr>
              <a:t>sis</a:t>
            </a:r>
            <a:r>
              <a:rPr lang="en-GB" sz="1800" dirty="0">
                <a:solidFill>
                  <a:schemeClr val="tx1">
                    <a:lumMod val="75000"/>
                    <a:lumOff val="25000"/>
                  </a:schemeClr>
                </a:solidFill>
                <a:latin typeface="Franklin Gothic Medium" panose="020B0603020102020204" pitchFamily="34" charset="0"/>
              </a:rPr>
              <a:t> in </a:t>
            </a:r>
            <a:r>
              <a:rPr lang="en-GB" sz="1800" b="1" dirty="0">
                <a:solidFill>
                  <a:schemeClr val="tx1">
                    <a:lumMod val="75000"/>
                    <a:lumOff val="25000"/>
                  </a:schemeClr>
                </a:solidFill>
                <a:latin typeface="Franklin Gothic Medium" panose="020B0603020102020204" pitchFamily="34" charset="0"/>
              </a:rPr>
              <a:t>H</a:t>
            </a:r>
            <a:r>
              <a:rPr lang="en-GB" sz="1800" dirty="0">
                <a:solidFill>
                  <a:schemeClr val="tx1">
                    <a:lumMod val="75000"/>
                    <a:lumOff val="25000"/>
                  </a:schemeClr>
                </a:solidFill>
                <a:latin typeface="Franklin Gothic Medium" panose="020B0603020102020204" pitchFamily="34" charset="0"/>
              </a:rPr>
              <a:t>untington’s </a:t>
            </a:r>
            <a:r>
              <a:rPr lang="en-GB" sz="1800" b="1" dirty="0">
                <a:solidFill>
                  <a:schemeClr val="tx1">
                    <a:lumMod val="75000"/>
                    <a:lumOff val="25000"/>
                  </a:schemeClr>
                </a:solidFill>
                <a:latin typeface="Franklin Gothic Medium" panose="020B0603020102020204" pitchFamily="34" charset="0"/>
              </a:rPr>
              <a:t>D</a:t>
            </a:r>
            <a:r>
              <a:rPr lang="en-GB" sz="1800" dirty="0">
                <a:solidFill>
                  <a:schemeClr val="tx1">
                    <a:lumMod val="75000"/>
                    <a:lumOff val="25000"/>
                  </a:schemeClr>
                </a:solidFill>
                <a:latin typeface="Franklin Gothic Medium" panose="020B0603020102020204" pitchFamily="34" charset="0"/>
              </a:rPr>
              <a:t>isease</a:t>
            </a:r>
          </a:p>
        </p:txBody>
      </p:sp>
      <p:sp>
        <p:nvSpPr>
          <p:cNvPr id="23" name="Content Placeholder 2">
            <a:extLst>
              <a:ext uri="{FF2B5EF4-FFF2-40B4-BE49-F238E27FC236}">
                <a16:creationId xmlns:a16="http://schemas.microsoft.com/office/drawing/2014/main" id="{A4E0A697-5917-4692-82A0-1EEF8BAD5D84}"/>
              </a:ext>
            </a:extLst>
          </p:cNvPr>
          <p:cNvSpPr>
            <a:spLocks noGrp="1"/>
          </p:cNvSpPr>
          <p:nvPr>
            <p:ph idx="1"/>
          </p:nvPr>
        </p:nvSpPr>
        <p:spPr>
          <a:xfrm>
            <a:off x="450907" y="3369658"/>
            <a:ext cx="8242186" cy="2177251"/>
          </a:xfrm>
        </p:spPr>
        <p:txBody>
          <a:bodyPr vert="horz" lIns="91440" tIns="45720" rIns="91440" bIns="45720" rtlCol="0" anchor="t">
            <a:normAutofit/>
          </a:bodyPr>
          <a:lstStyle/>
          <a:p>
            <a:pPr marL="0" indent="0" algn="just">
              <a:buNone/>
            </a:pPr>
            <a:r>
              <a:rPr lang="en-US" sz="1600" dirty="0">
                <a:solidFill>
                  <a:schemeClr val="tx1">
                    <a:lumMod val="75000"/>
                    <a:lumOff val="25000"/>
                  </a:schemeClr>
                </a:solidFill>
                <a:latin typeface="Franklin Gothic Medium"/>
              </a:rPr>
              <a:t>DOMINO-HD is funded though the EU joint program for Neurodegenerative Disease Research as part of the JPND funding call in to Health and Social Care (2019) with funding from Alzheimer’s Society, Secretary of State for Health and Social Care, Health and Care Research Wales, Public Health Agency Northern Ireland, Jacques and Gloria Gossweiler Foundation, Bundesministerium für Bildung und Forschung, Narodowe Centrum Badań i Rozwoju, Swiss National Science Foundation (SNF), 32ND30_185548 and Health Research Board (JPND-HSC-2018-003).</a:t>
            </a:r>
          </a:p>
        </p:txBody>
      </p:sp>
    </p:spTree>
    <p:extLst>
      <p:ext uri="{BB962C8B-B14F-4D97-AF65-F5344CB8AC3E}">
        <p14:creationId xmlns:p14="http://schemas.microsoft.com/office/powerpoint/2010/main" val="4254444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5EE6-E7AC-455A-8097-C05F4EC28E86}"/>
              </a:ext>
            </a:extLst>
          </p:cNvPr>
          <p:cNvSpPr>
            <a:spLocks noGrp="1"/>
          </p:cNvSpPr>
          <p:nvPr>
            <p:ph type="title"/>
          </p:nvPr>
        </p:nvSpPr>
        <p:spPr/>
        <p:txBody>
          <a:bodyPr>
            <a:normAutofit/>
          </a:bodyPr>
          <a:lstStyle/>
          <a:p>
            <a:r>
              <a:rPr lang="en-GB" dirty="0"/>
              <a:t>Dissemination and </a:t>
            </a:r>
            <a:r>
              <a:rPr lang="en-GB"/>
              <a:t>Public Involvement</a:t>
            </a:r>
            <a:endParaRPr lang="en-GB" dirty="0"/>
          </a:p>
        </p:txBody>
      </p:sp>
      <p:sp>
        <p:nvSpPr>
          <p:cNvPr id="3" name="Content Placeholder 2">
            <a:extLst>
              <a:ext uri="{FF2B5EF4-FFF2-40B4-BE49-F238E27FC236}">
                <a16:creationId xmlns:a16="http://schemas.microsoft.com/office/drawing/2014/main" id="{B71D9797-1652-4C63-B821-FD5E7F8123D6}"/>
              </a:ext>
            </a:extLst>
          </p:cNvPr>
          <p:cNvSpPr>
            <a:spLocks noGrp="1"/>
          </p:cNvSpPr>
          <p:nvPr>
            <p:ph idx="1"/>
          </p:nvPr>
        </p:nvSpPr>
        <p:spPr/>
        <p:txBody>
          <a:bodyPr vert="horz" lIns="91440" tIns="45720" rIns="91440" bIns="45720" rtlCol="0" anchor="t">
            <a:normAutofit lnSpcReduction="10000"/>
          </a:bodyPr>
          <a:lstStyle/>
          <a:p>
            <a:pPr algn="l"/>
            <a:r>
              <a:rPr lang="en-GB" dirty="0">
                <a:latin typeface="Franklin Gothic Medium"/>
              </a:rPr>
              <a:t>Consortium publication policy in place agreeing authorship criteria for primary study as well as all validation studies; various manuscripts in draft or in submission.</a:t>
            </a:r>
            <a:endParaRPr lang="en-GB" dirty="0"/>
          </a:p>
          <a:p>
            <a:pPr algn="l"/>
            <a:r>
              <a:rPr lang="en-GB" dirty="0">
                <a:latin typeface="Franklin Gothic Medium"/>
              </a:rPr>
              <a:t>Public meetings Bucharest (European Huntington’s Association).</a:t>
            </a:r>
            <a:endParaRPr lang="en-GB" dirty="0"/>
          </a:p>
          <a:p>
            <a:pPr algn="l"/>
            <a:r>
              <a:rPr lang="en-GB" dirty="0">
                <a:latin typeface="Franklin Gothic Medium"/>
              </a:rPr>
              <a:t>Public and Patient Involvement workshops Amsterdam, Cardiff, Burgos, Warsaw.</a:t>
            </a:r>
            <a:endParaRPr lang="en-GB" dirty="0"/>
          </a:p>
          <a:p>
            <a:r>
              <a:rPr lang="en-GB" dirty="0">
                <a:latin typeface="Franklin Gothic Medium"/>
              </a:rPr>
              <a:t>Extensive representation from ECRs at the European Huntington’s Disease Network virtual meeting in September 2021; planned attendance at EHDN 2022.</a:t>
            </a:r>
          </a:p>
          <a:p>
            <a:r>
              <a:rPr lang="en-GB" dirty="0">
                <a:latin typeface="Franklin Gothic Medium"/>
              </a:rPr>
              <a:t>ECR abstracts: </a:t>
            </a:r>
            <a:r>
              <a:rPr lang="en-GB" dirty="0"/>
              <a:t>International Society of Electrophysiology and Kinesiology 2022; Royal Statistical Society Conference 2021; Annual International Conference of the IEEE Engineering in Medicine and Biology Society 2022. </a:t>
            </a:r>
            <a:endParaRPr lang="en-GB" dirty="0">
              <a:latin typeface="Franklin Gothic Medium"/>
            </a:endParaRPr>
          </a:p>
          <a:p>
            <a:r>
              <a:rPr lang="en-GB" dirty="0">
                <a:latin typeface="Franklin Gothic Medium"/>
              </a:rPr>
              <a:t>DOMINO-HD blog for Rare Diseases day 2022: </a:t>
            </a:r>
            <a:r>
              <a:rPr lang="en-GB" dirty="0">
                <a:latin typeface="Franklin Gothic Medium"/>
                <a:hlinkClick r:id="rId3"/>
              </a:rPr>
              <a:t>https://blogs.biomedcentral.com/on-medicine/2022/02/24/rare-disease-day-2022-how-can-we-improve-research-in-rare-diseases-isrctn/</a:t>
            </a:r>
            <a:endParaRPr lang="en-GB" dirty="0">
              <a:latin typeface="Franklin Gothic Medium"/>
            </a:endParaRPr>
          </a:p>
          <a:p>
            <a:endParaRPr lang="en-GB" dirty="0"/>
          </a:p>
          <a:p>
            <a:endParaRPr lang="en-GB" dirty="0"/>
          </a:p>
        </p:txBody>
      </p:sp>
    </p:spTree>
    <p:extLst>
      <p:ext uri="{BB962C8B-B14F-4D97-AF65-F5344CB8AC3E}">
        <p14:creationId xmlns:p14="http://schemas.microsoft.com/office/powerpoint/2010/main" val="388999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5EE6-E7AC-455A-8097-C05F4EC28E86}"/>
              </a:ext>
            </a:extLst>
          </p:cNvPr>
          <p:cNvSpPr>
            <a:spLocks noGrp="1"/>
          </p:cNvSpPr>
          <p:nvPr>
            <p:ph type="title"/>
          </p:nvPr>
        </p:nvSpPr>
        <p:spPr/>
        <p:txBody>
          <a:bodyPr>
            <a:normAutofit/>
          </a:bodyPr>
          <a:lstStyle/>
          <a:p>
            <a:r>
              <a:rPr lang="en-GB" dirty="0"/>
              <a:t>Tackling the societal challenge of HD?</a:t>
            </a:r>
          </a:p>
        </p:txBody>
      </p:sp>
      <p:sp>
        <p:nvSpPr>
          <p:cNvPr id="3" name="Content Placeholder 2">
            <a:extLst>
              <a:ext uri="{FF2B5EF4-FFF2-40B4-BE49-F238E27FC236}">
                <a16:creationId xmlns:a16="http://schemas.microsoft.com/office/drawing/2014/main" id="{B71D9797-1652-4C63-B821-FD5E7F8123D6}"/>
              </a:ext>
            </a:extLst>
          </p:cNvPr>
          <p:cNvSpPr>
            <a:spLocks noGrp="1"/>
          </p:cNvSpPr>
          <p:nvPr>
            <p:ph idx="1"/>
          </p:nvPr>
        </p:nvSpPr>
        <p:spPr/>
        <p:txBody>
          <a:bodyPr>
            <a:normAutofit/>
          </a:bodyPr>
          <a:lstStyle/>
          <a:p>
            <a:r>
              <a:rPr lang="en-GB" dirty="0"/>
              <a:t>HD is progressive and life-limiting with devastating consequences for the individuals living with HD and their families. </a:t>
            </a:r>
          </a:p>
          <a:p>
            <a:r>
              <a:rPr lang="en-GB" dirty="0"/>
              <a:t>No current treatment to modify the course of the disease exists. </a:t>
            </a:r>
          </a:p>
          <a:p>
            <a:r>
              <a:rPr lang="en-GB" dirty="0"/>
              <a:t>DOMINO-HD is working towards a comprehensive understanding of modifiable lifestyles that may be responsive to targeted interventions.</a:t>
            </a:r>
          </a:p>
          <a:p>
            <a:r>
              <a:rPr lang="en-GB" dirty="0"/>
              <a:t>DOMINO-HD is integrating prospective longitudinal physical activity and sleep tracking with nutrition assessments and novel as well as more commonly used clinical assessments and outcomes to explore the interplay between multi-domain environmental factors and HD outcomes. </a:t>
            </a:r>
          </a:p>
          <a:p>
            <a:r>
              <a:rPr lang="en-GB" dirty="0"/>
              <a:t>This emerging information has the potential to inform the development of personalised multi-modal environmental interventions. </a:t>
            </a:r>
          </a:p>
        </p:txBody>
      </p:sp>
    </p:spTree>
    <p:extLst>
      <p:ext uri="{BB962C8B-B14F-4D97-AF65-F5344CB8AC3E}">
        <p14:creationId xmlns:p14="http://schemas.microsoft.com/office/powerpoint/2010/main" val="3437484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DOMINO-HD Primary objective</a:t>
            </a:r>
          </a:p>
        </p:txBody>
      </p:sp>
      <p:sp>
        <p:nvSpPr>
          <p:cNvPr id="3" name="Content Placeholder 2"/>
          <p:cNvSpPr>
            <a:spLocks noGrp="1"/>
          </p:cNvSpPr>
          <p:nvPr>
            <p:ph idx="1"/>
          </p:nvPr>
        </p:nvSpPr>
        <p:spPr>
          <a:xfrm>
            <a:off x="143108" y="1040907"/>
            <a:ext cx="8579410" cy="3509738"/>
          </a:xfrm>
        </p:spPr>
        <p:txBody>
          <a:bodyPr vert="horz" lIns="91440" tIns="45720" rIns="91440" bIns="45720" rtlCol="0" anchor="t">
            <a:noAutofit/>
          </a:bodyPr>
          <a:lstStyle/>
          <a:p>
            <a:pPr marL="0" indent="0">
              <a:lnSpc>
                <a:spcPct val="100000"/>
              </a:lnSpc>
              <a:buNone/>
            </a:pPr>
            <a:r>
              <a:rPr lang="en-GB" sz="2000" dirty="0">
                <a:solidFill>
                  <a:srgbClr val="339933"/>
                </a:solidFill>
              </a:rPr>
              <a:t>Original primary objective: </a:t>
            </a:r>
            <a:r>
              <a:rPr lang="en-GB" sz="2000" b="1" dirty="0"/>
              <a:t>Determine whether lifestyle factors and their interplay with genetic risk are linked to Huntington's Disease (HD) progression.</a:t>
            </a:r>
          </a:p>
          <a:p>
            <a:pPr marL="0" indent="0">
              <a:lnSpc>
                <a:spcPct val="100000"/>
              </a:lnSpc>
              <a:buNone/>
            </a:pPr>
            <a:r>
              <a:rPr lang="en-GB" sz="2000" dirty="0">
                <a:solidFill>
                  <a:srgbClr val="FF0000"/>
                </a:solidFill>
                <a:latin typeface="Franklin Gothic Medium"/>
              </a:rPr>
              <a:t>Severely impacted by COVID-19 (new end date 31 August 2023); unable to achieve initial longitudinal recruitment targets (including for genetic studies) but have capitalised on the exploratory studies for new learning. </a:t>
            </a:r>
            <a:endParaRPr lang="en-GB" sz="2000" dirty="0"/>
          </a:p>
          <a:p>
            <a:pPr marL="0" indent="0">
              <a:lnSpc>
                <a:spcPct val="100000"/>
              </a:lnSpc>
              <a:buNone/>
            </a:pPr>
            <a:r>
              <a:rPr lang="en-GB" sz="2000" dirty="0">
                <a:solidFill>
                  <a:srgbClr val="339933"/>
                </a:solidFill>
              </a:rPr>
              <a:t>Revised primary objective: </a:t>
            </a:r>
            <a:r>
              <a:rPr lang="en-US" sz="2000" dirty="0"/>
              <a:t>Explore the feasibility of linking lifestyle data with clinical indices of the severity of HD through the conduct of a </a:t>
            </a:r>
            <a:r>
              <a:rPr lang="en-GB" sz="2000" dirty="0"/>
              <a:t>12-month </a:t>
            </a:r>
            <a:r>
              <a:rPr lang="en-US" sz="2000" dirty="0"/>
              <a:t>longitudinal </a:t>
            </a:r>
            <a:r>
              <a:rPr lang="en-GB" sz="2000" dirty="0"/>
              <a:t>observational study.</a:t>
            </a:r>
          </a:p>
          <a:p>
            <a:pPr marL="0" indent="0">
              <a:lnSpc>
                <a:spcPct val="100000"/>
              </a:lnSpc>
              <a:buNone/>
            </a:pPr>
            <a:endParaRPr lang="en-US" sz="2000" dirty="0"/>
          </a:p>
          <a:p>
            <a:pPr>
              <a:lnSpc>
                <a:spcPct val="100000"/>
              </a:lnSpc>
            </a:pPr>
            <a:endParaRPr lang="en-US" dirty="0"/>
          </a:p>
        </p:txBody>
      </p:sp>
      <p:pic>
        <p:nvPicPr>
          <p:cNvPr id="1026" name="Picture 2" descr="Image result for jp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2412" y="4248351"/>
            <a:ext cx="1609089" cy="8369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cardiff uni ctr"/>
          <p:cNvPicPr>
            <a:picLocks noChangeAspect="1" noChangeArrowheads="1"/>
          </p:cNvPicPr>
          <p:nvPr/>
        </p:nvPicPr>
        <p:blipFill rotWithShape="1">
          <a:blip r:embed="rId3">
            <a:extLst>
              <a:ext uri="{28A0092B-C50C-407E-A947-70E740481C1C}">
                <a14:useLocalDpi xmlns:a14="http://schemas.microsoft.com/office/drawing/2010/main" val="0"/>
              </a:ext>
            </a:extLst>
          </a:blip>
          <a:srcRect t="6389" b="18749"/>
          <a:stretch/>
        </p:blipFill>
        <p:spPr bwMode="auto">
          <a:xfrm>
            <a:off x="5066345" y="4395770"/>
            <a:ext cx="1713100" cy="722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1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DOMINO-HD Secondary and exploratory objectives (sub-studies)</a:t>
            </a:r>
          </a:p>
        </p:txBody>
      </p:sp>
      <p:sp>
        <p:nvSpPr>
          <p:cNvPr id="3" name="Content Placeholder 2"/>
          <p:cNvSpPr>
            <a:spLocks noGrp="1"/>
          </p:cNvSpPr>
          <p:nvPr>
            <p:ph idx="1"/>
          </p:nvPr>
        </p:nvSpPr>
        <p:spPr>
          <a:xfrm>
            <a:off x="86699" y="1069628"/>
            <a:ext cx="8740192" cy="3391476"/>
          </a:xfrm>
        </p:spPr>
        <p:txBody>
          <a:bodyPr>
            <a:noAutofit/>
          </a:bodyPr>
          <a:lstStyle/>
          <a:p>
            <a:pPr marL="342900" indent="-342900">
              <a:lnSpc>
                <a:spcPct val="110000"/>
              </a:lnSpc>
              <a:spcBef>
                <a:spcPts val="300"/>
              </a:spcBef>
              <a:buFont typeface="+mj-lt"/>
              <a:buAutoNum type="arabicPeriod"/>
            </a:pPr>
            <a:r>
              <a:rPr lang="en-US" dirty="0"/>
              <a:t>Explore views across the HD community on using wearable activity trackers to monitor lifestyle </a:t>
            </a:r>
            <a:r>
              <a:rPr lang="en-GB" dirty="0"/>
              <a:t>behaviour.</a:t>
            </a:r>
          </a:p>
          <a:p>
            <a:pPr marL="342900" indent="-342900">
              <a:lnSpc>
                <a:spcPct val="110000"/>
              </a:lnSpc>
              <a:spcBef>
                <a:spcPts val="300"/>
              </a:spcBef>
              <a:buFont typeface="+mj-lt"/>
              <a:buAutoNum type="arabicPeriod"/>
            </a:pPr>
            <a:r>
              <a:rPr lang="en-GB" dirty="0"/>
              <a:t>Validate Fitbit activity trackers for measurement of physical activity and sleep in people with manifest HD. </a:t>
            </a:r>
          </a:p>
          <a:p>
            <a:pPr marL="342900" indent="-342900">
              <a:lnSpc>
                <a:spcPct val="110000"/>
              </a:lnSpc>
              <a:spcBef>
                <a:spcPts val="300"/>
              </a:spcBef>
              <a:buFont typeface="+mj-lt"/>
              <a:buAutoNum type="arabicPeriod"/>
            </a:pPr>
            <a:r>
              <a:rPr lang="en-GB" dirty="0"/>
              <a:t>Characterise speech and fine motor control in HD</a:t>
            </a:r>
            <a:r>
              <a:rPr lang="en-US" dirty="0"/>
              <a:t>.</a:t>
            </a:r>
            <a:r>
              <a:rPr lang="en-GB" dirty="0"/>
              <a:t> </a:t>
            </a:r>
          </a:p>
          <a:p>
            <a:pPr marL="342900" indent="-342900">
              <a:lnSpc>
                <a:spcPct val="110000"/>
              </a:lnSpc>
              <a:spcBef>
                <a:spcPts val="300"/>
              </a:spcBef>
              <a:buFont typeface="+mj-lt"/>
              <a:buAutoNum type="arabicPeriod"/>
            </a:pPr>
            <a:r>
              <a:rPr lang="en-US" dirty="0"/>
              <a:t>Develop methods to compute dietary intake using currently available instruments (FFQ).</a:t>
            </a:r>
          </a:p>
          <a:p>
            <a:pPr marL="342900" indent="-342900">
              <a:lnSpc>
                <a:spcPct val="110000"/>
              </a:lnSpc>
              <a:spcBef>
                <a:spcPts val="300"/>
              </a:spcBef>
              <a:buFont typeface="+mj-lt"/>
              <a:buAutoNum type="arabicPeriod"/>
            </a:pPr>
            <a:r>
              <a:rPr lang="en-US" dirty="0"/>
              <a:t>Propose a feasible </a:t>
            </a:r>
            <a:r>
              <a:rPr lang="en-US" i="1" dirty="0"/>
              <a:t>lifestyle index</a:t>
            </a:r>
            <a:r>
              <a:rPr lang="en-US" dirty="0"/>
              <a:t> for HD (LIFE-HD).</a:t>
            </a:r>
          </a:p>
        </p:txBody>
      </p:sp>
    </p:spTree>
    <p:extLst>
      <p:ext uri="{BB962C8B-B14F-4D97-AF65-F5344CB8AC3E}">
        <p14:creationId xmlns:p14="http://schemas.microsoft.com/office/powerpoint/2010/main" val="90948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7504" y="1031082"/>
            <a:ext cx="8553449" cy="3508772"/>
          </a:xfrm>
        </p:spPr>
        <p:txBody>
          <a:bodyPr vert="horz" lIns="91440" tIns="45720" rIns="91440" bIns="45720" rtlCol="0" anchor="t">
            <a:noAutofit/>
          </a:bodyPr>
          <a:lstStyle/>
          <a:p>
            <a:r>
              <a:rPr lang="en-GB" dirty="0">
                <a:latin typeface="Franklin Gothic Medium"/>
              </a:rPr>
              <a:t>HD participants (n=101) across 4 clinical sites have performed baseline lifestyle assessments (nutrition, physical activity, and sleep). </a:t>
            </a:r>
            <a:r>
              <a:rPr lang="en-GB" dirty="0">
                <a:solidFill>
                  <a:srgbClr val="FF0000"/>
                </a:solidFill>
                <a:latin typeface="Franklin Gothic Medium"/>
              </a:rPr>
              <a:t>RECRUITMENT CLOSED; in follow-up. Extension to 31 August 2023. </a:t>
            </a:r>
            <a:endParaRPr lang="en-GB" dirty="0">
              <a:solidFill>
                <a:srgbClr val="FF0000"/>
              </a:solidFill>
              <a:latin typeface="Franklin Gothic Medium" panose="020B0603020102020204" pitchFamily="34" charset="0"/>
            </a:endParaRPr>
          </a:p>
          <a:p>
            <a:r>
              <a:rPr lang="en-GB" dirty="0"/>
              <a:t>Fitbit data collected ongoing over 12-months (</a:t>
            </a:r>
            <a:r>
              <a:rPr lang="en-IE" dirty="0"/>
              <a:t>13,860 days and 9432 nights of sleep).</a:t>
            </a:r>
          </a:p>
          <a:p>
            <a:r>
              <a:rPr lang="en-IE" dirty="0">
                <a:solidFill>
                  <a:schemeClr val="tx1">
                    <a:lumMod val="75000"/>
                    <a:lumOff val="25000"/>
                  </a:schemeClr>
                </a:solidFill>
                <a:latin typeface="Franklin Gothic Medium" panose="020B0603020102020204" pitchFamily="34" charset="0"/>
              </a:rPr>
              <a:t>Mean step count 8783.07 steps per day; mean total sleep time: 378.9 minutes 97.43 mins; mean sleep efficiency: 87.8; mean sleep fragmentation index: 3.08 awakenings/hour.</a:t>
            </a:r>
          </a:p>
          <a:p>
            <a:pPr>
              <a:lnSpc>
                <a:spcPct val="100000"/>
              </a:lnSpc>
              <a:spcBef>
                <a:spcPts val="0"/>
              </a:spcBef>
            </a:pPr>
            <a:r>
              <a:rPr lang="en-IE" dirty="0"/>
              <a:t>Strong correlations between step count and heart rate metrics; no correlation between sleep and activity metrics. </a:t>
            </a:r>
          </a:p>
          <a:p>
            <a:r>
              <a:rPr lang="en-GB" dirty="0">
                <a:solidFill>
                  <a:schemeClr val="tx1">
                    <a:lumMod val="75000"/>
                    <a:lumOff val="25000"/>
                  </a:schemeClr>
                </a:solidFill>
                <a:latin typeface="Franklin Gothic Medium" panose="020B0603020102020204" pitchFamily="34" charset="0"/>
              </a:rPr>
              <a:t>Linkage of lifestyle dataset to clinical data available via </a:t>
            </a:r>
            <a:r>
              <a:rPr lang="en-GB" dirty="0" err="1">
                <a:solidFill>
                  <a:schemeClr val="tx1">
                    <a:lumMod val="75000"/>
                    <a:lumOff val="25000"/>
                  </a:schemeClr>
                </a:solidFill>
                <a:latin typeface="Franklin Gothic Medium" panose="020B0603020102020204" pitchFamily="34" charset="0"/>
              </a:rPr>
              <a:t>Enroll</a:t>
            </a:r>
            <a:r>
              <a:rPr lang="en-GB" dirty="0">
                <a:solidFill>
                  <a:schemeClr val="tx1">
                    <a:lumMod val="75000"/>
                    <a:lumOff val="25000"/>
                  </a:schemeClr>
                </a:solidFill>
                <a:latin typeface="Franklin Gothic Medium" panose="020B0603020102020204" pitchFamily="34" charset="0"/>
              </a:rPr>
              <a:t>-HD global observational study </a:t>
            </a:r>
            <a:r>
              <a:rPr lang="en-GB" dirty="0">
                <a:solidFill>
                  <a:schemeClr val="tx1">
                    <a:lumMod val="75000"/>
                    <a:lumOff val="25000"/>
                  </a:schemeClr>
                </a:solidFill>
                <a:latin typeface="Franklin Gothic Medium" panose="020B0603020102020204" pitchFamily="34" charset="0"/>
                <a:hlinkClick r:id="rId3"/>
              </a:rPr>
              <a:t>https://enroll-hd.org/</a:t>
            </a:r>
            <a:r>
              <a:rPr lang="en-GB" dirty="0">
                <a:solidFill>
                  <a:schemeClr val="tx1">
                    <a:lumMod val="75000"/>
                    <a:lumOff val="25000"/>
                  </a:schemeClr>
                </a:solidFill>
                <a:latin typeface="Franklin Gothic Medium" panose="020B0603020102020204" pitchFamily="34" charset="0"/>
              </a:rPr>
              <a:t>. </a:t>
            </a:r>
          </a:p>
        </p:txBody>
      </p:sp>
      <p:sp>
        <p:nvSpPr>
          <p:cNvPr id="7" name="Title 6">
            <a:extLst>
              <a:ext uri="{FF2B5EF4-FFF2-40B4-BE49-F238E27FC236}">
                <a16:creationId xmlns:a16="http://schemas.microsoft.com/office/drawing/2014/main" id="{6F9BF16F-5F7C-49E2-9F50-81615551DDC2}"/>
              </a:ext>
            </a:extLst>
          </p:cNvPr>
          <p:cNvSpPr>
            <a:spLocks noGrp="1"/>
          </p:cNvSpPr>
          <p:nvPr>
            <p:ph type="title"/>
          </p:nvPr>
        </p:nvSpPr>
        <p:spPr/>
        <p:txBody>
          <a:bodyPr>
            <a:normAutofit/>
          </a:bodyPr>
          <a:lstStyle/>
          <a:p>
            <a:pPr algn="ctr"/>
            <a:r>
              <a:rPr lang="en-GB" sz="2400" dirty="0"/>
              <a:t>Outcomes to date: Longitudinal study</a:t>
            </a:r>
          </a:p>
        </p:txBody>
      </p:sp>
      <p:pic>
        <p:nvPicPr>
          <p:cNvPr id="6" name="Picture 5">
            <a:extLst>
              <a:ext uri="{FF2B5EF4-FFF2-40B4-BE49-F238E27FC236}">
                <a16:creationId xmlns:a16="http://schemas.microsoft.com/office/drawing/2014/main" id="{62BCAD1A-43BD-4FD1-9E7C-E45E68E35541}"/>
              </a:ext>
            </a:extLst>
          </p:cNvPr>
          <p:cNvPicPr>
            <a:picLocks noChangeAspect="1"/>
          </p:cNvPicPr>
          <p:nvPr/>
        </p:nvPicPr>
        <p:blipFill>
          <a:blip r:embed="rId4"/>
          <a:stretch>
            <a:fillRect/>
          </a:stretch>
        </p:blipFill>
        <p:spPr>
          <a:xfrm>
            <a:off x="6974821" y="4352925"/>
            <a:ext cx="1971675" cy="790575"/>
          </a:xfrm>
          <a:prstGeom prst="rect">
            <a:avLst/>
          </a:prstGeom>
        </p:spPr>
      </p:pic>
    </p:spTree>
    <p:extLst>
      <p:ext uri="{BB962C8B-B14F-4D97-AF65-F5344CB8AC3E}">
        <p14:creationId xmlns:p14="http://schemas.microsoft.com/office/powerpoint/2010/main" val="2980786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0" y="1"/>
            <a:ext cx="9144000" cy="994172"/>
          </a:xfrm>
          <a:solidFill>
            <a:srgbClr val="339933"/>
          </a:solidFill>
        </p:spPr>
        <p:txBody>
          <a:bodyPr>
            <a:normAutofit/>
          </a:bodyPr>
          <a:lstStyle/>
          <a:p>
            <a:pPr algn="ctr"/>
            <a:r>
              <a:rPr lang="en-GB" sz="2700" b="1" dirty="0">
                <a:latin typeface="Arial" panose="020B0604020202020204" pitchFamily="34" charset="0"/>
                <a:cs typeface="Arial" panose="020B0604020202020204" pitchFamily="34" charset="0"/>
              </a:rPr>
              <a:t>Outcomes to date: Sub-studies</a:t>
            </a:r>
          </a:p>
        </p:txBody>
      </p:sp>
      <p:sp>
        <p:nvSpPr>
          <p:cNvPr id="7" name="Content Placeholder 1"/>
          <p:cNvSpPr>
            <a:spLocks noGrp="1"/>
          </p:cNvSpPr>
          <p:nvPr>
            <p:ph idx="1"/>
          </p:nvPr>
        </p:nvSpPr>
        <p:spPr>
          <a:xfrm>
            <a:off x="189577" y="1233236"/>
            <a:ext cx="4593275" cy="2677028"/>
          </a:xfrm>
        </p:spPr>
        <p:txBody>
          <a:bodyPr>
            <a:noAutofit/>
          </a:bodyPr>
          <a:lstStyle/>
          <a:p>
            <a:pPr>
              <a:lnSpc>
                <a:spcPct val="100000"/>
              </a:lnSpc>
              <a:spcBef>
                <a:spcPts val="0"/>
              </a:spcBef>
            </a:pPr>
            <a:r>
              <a:rPr lang="en-IE" sz="1500" dirty="0">
                <a:latin typeface="Franklin Gothic Book" panose="020B0503020102020204" pitchFamily="34" charset="0"/>
                <a:cs typeface="Arial" panose="020B0604020202020204" pitchFamily="34" charset="0"/>
              </a:rPr>
              <a:t>Activity tracker acceptability study highlighted importance of compatibility, accuracy and data security. </a:t>
            </a:r>
          </a:p>
          <a:p>
            <a:pPr>
              <a:lnSpc>
                <a:spcPct val="100000"/>
              </a:lnSpc>
              <a:spcBef>
                <a:spcPts val="0"/>
              </a:spcBef>
            </a:pPr>
            <a:r>
              <a:rPr lang="en-IE" sz="1500" dirty="0">
                <a:latin typeface="Franklin Gothic Book" panose="020B0503020102020204" pitchFamily="34" charset="0"/>
                <a:cs typeface="Arial" panose="020B0604020202020204" pitchFamily="34" charset="0"/>
              </a:rPr>
              <a:t>Overnight sleep assessment in a supervised clinical environment: Fitbit compared to polysomnography (PSG) </a:t>
            </a:r>
            <a:r>
              <a:rPr lang="en-GB" sz="1500" dirty="0">
                <a:latin typeface="Franklin Gothic Book" panose="020B0503020102020204" pitchFamily="34" charset="0"/>
                <a:cs typeface="Arial" panose="020B0604020202020204" pitchFamily="34" charset="0"/>
              </a:rPr>
              <a:t>suggests that Fitbit Charge 4 provides a valid sleep staging evaluation. </a:t>
            </a:r>
          </a:p>
          <a:p>
            <a:pPr>
              <a:lnSpc>
                <a:spcPct val="100000"/>
              </a:lnSpc>
              <a:spcBef>
                <a:spcPts val="0"/>
              </a:spcBef>
            </a:pPr>
            <a:r>
              <a:rPr lang="en-GB" sz="1500" dirty="0">
                <a:latin typeface="Franklin Gothic Book" panose="020B0503020102020204" pitchFamily="34" charset="0"/>
                <a:cs typeface="Arial" panose="020B0604020202020204" pitchFamily="34" charset="0"/>
              </a:rPr>
              <a:t>7-day in-home and in-clinic step count validation studies indicate good to excellent reliability of Fitbit Charge 4.</a:t>
            </a:r>
          </a:p>
          <a:p>
            <a:pPr>
              <a:lnSpc>
                <a:spcPct val="100000"/>
              </a:lnSpc>
              <a:spcBef>
                <a:spcPts val="0"/>
              </a:spcBef>
            </a:pPr>
            <a:r>
              <a:rPr lang="en-IE" sz="1500" dirty="0">
                <a:latin typeface="Franklin Gothic Book" panose="020B0503020102020204" pitchFamily="34" charset="0"/>
                <a:cs typeface="Arial" panose="020B0604020202020204" pitchFamily="34" charset="0"/>
              </a:rPr>
              <a:t>Fitbit Charge 4 found to overestimate energy expenditure when compared to gold standard indirect calorimetry. </a:t>
            </a:r>
            <a:endParaRPr lang="en-GB" sz="1500" dirty="0">
              <a:latin typeface="Franklin Gothic Book" panose="020B0503020102020204" pitchFamily="34" charset="0"/>
              <a:cs typeface="Arial" panose="020B0604020202020204" pitchFamily="34" charset="0"/>
            </a:endParaRPr>
          </a:p>
          <a:p>
            <a:pPr>
              <a:lnSpc>
                <a:spcPct val="100000"/>
              </a:lnSpc>
              <a:spcBef>
                <a:spcPts val="0"/>
              </a:spcBef>
            </a:pPr>
            <a:endParaRPr lang="en-GB" sz="1500" dirty="0">
              <a:latin typeface="Franklin Gothic Book" panose="020B0503020102020204" pitchFamily="34" charset="0"/>
              <a:cs typeface="Arial" panose="020B0604020202020204" pitchFamily="34" charset="0"/>
            </a:endParaRPr>
          </a:p>
          <a:p>
            <a:endParaRPr lang="en-GB" sz="1500" dirty="0">
              <a:latin typeface="Franklin Gothic Book" panose="020B0503020102020204" pitchFamily="34" charset="0"/>
              <a:cs typeface="Arial" panose="020B0604020202020204" pitchFamily="34" charset="0"/>
            </a:endParaRPr>
          </a:p>
          <a:p>
            <a:endParaRPr lang="en-GB" sz="1500" dirty="0">
              <a:latin typeface="Franklin Gothic Book" panose="020B0503020102020204" pitchFamily="34" charset="0"/>
              <a:cs typeface="Arial" panose="020B0604020202020204" pitchFamily="34" charset="0"/>
            </a:endParaRPr>
          </a:p>
        </p:txBody>
      </p:sp>
      <p:pic>
        <p:nvPicPr>
          <p:cNvPr id="9" name="Picture 4" descr="Diagram&#10;&#10;Description automatically generated">
            <a:extLst>
              <a:ext uri="{FF2B5EF4-FFF2-40B4-BE49-F238E27FC236}">
                <a16:creationId xmlns:a16="http://schemas.microsoft.com/office/drawing/2014/main" id="{6C39F041-85AA-49CF-86D9-BE648C0B514C}"/>
              </a:ext>
            </a:extLst>
          </p:cNvPr>
          <p:cNvPicPr>
            <a:picLocks noChangeAspect="1"/>
          </p:cNvPicPr>
          <p:nvPr/>
        </p:nvPicPr>
        <p:blipFill>
          <a:blip r:embed="rId3"/>
          <a:stretch>
            <a:fillRect/>
          </a:stretch>
        </p:blipFill>
        <p:spPr>
          <a:xfrm>
            <a:off x="7348630" y="3140453"/>
            <a:ext cx="1442673" cy="1623038"/>
          </a:xfrm>
          <a:prstGeom prst="rect">
            <a:avLst/>
          </a:prstGeom>
        </p:spPr>
      </p:pic>
      <p:pic>
        <p:nvPicPr>
          <p:cNvPr id="11" name="Picture 7" descr="Chart, scatter chart&#10;&#10;Description automatically generated">
            <a:extLst>
              <a:ext uri="{FF2B5EF4-FFF2-40B4-BE49-F238E27FC236}">
                <a16:creationId xmlns:a16="http://schemas.microsoft.com/office/drawing/2014/main" id="{944DF536-B4F6-4AEA-858B-EF2A323D5C4E}"/>
              </a:ext>
            </a:extLst>
          </p:cNvPr>
          <p:cNvPicPr>
            <a:picLocks noChangeAspect="1"/>
          </p:cNvPicPr>
          <p:nvPr/>
        </p:nvPicPr>
        <p:blipFill>
          <a:blip r:embed="rId4"/>
          <a:stretch>
            <a:fillRect/>
          </a:stretch>
        </p:blipFill>
        <p:spPr>
          <a:xfrm>
            <a:off x="4849479" y="1131739"/>
            <a:ext cx="2064381" cy="3548978"/>
          </a:xfrm>
          <a:prstGeom prst="rect">
            <a:avLst/>
          </a:prstGeom>
        </p:spPr>
      </p:pic>
      <p:pic>
        <p:nvPicPr>
          <p:cNvPr id="10" name="Picture 9">
            <a:extLst>
              <a:ext uri="{FF2B5EF4-FFF2-40B4-BE49-F238E27FC236}">
                <a16:creationId xmlns:a16="http://schemas.microsoft.com/office/drawing/2014/main" id="{C93DF7FE-BACE-4FCA-BF58-C473C57171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79891" y="1131739"/>
            <a:ext cx="1774532" cy="1639334"/>
          </a:xfrm>
          <a:prstGeom prst="rect">
            <a:avLst/>
          </a:prstGeom>
        </p:spPr>
      </p:pic>
    </p:spTree>
    <p:extLst>
      <p:ext uri="{BB962C8B-B14F-4D97-AF65-F5344CB8AC3E}">
        <p14:creationId xmlns:p14="http://schemas.microsoft.com/office/powerpoint/2010/main" val="1159194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0" y="1"/>
            <a:ext cx="9144000" cy="994172"/>
          </a:xfrm>
          <a:solidFill>
            <a:srgbClr val="339933"/>
          </a:solidFill>
        </p:spPr>
        <p:txBody>
          <a:bodyPr>
            <a:normAutofit/>
          </a:bodyPr>
          <a:lstStyle/>
          <a:p>
            <a:pPr algn="ctr"/>
            <a:r>
              <a:rPr lang="en-GB" sz="2700" b="1" dirty="0">
                <a:latin typeface="Arial" panose="020B0604020202020204" pitchFamily="34" charset="0"/>
                <a:cs typeface="Arial" panose="020B0604020202020204" pitchFamily="34" charset="0"/>
              </a:rPr>
              <a:t>Outcomes to date: Sub-studies</a:t>
            </a:r>
          </a:p>
        </p:txBody>
      </p:sp>
      <p:pic>
        <p:nvPicPr>
          <p:cNvPr id="8" name="Picture 7">
            <a:extLst>
              <a:ext uri="{FF2B5EF4-FFF2-40B4-BE49-F238E27FC236}">
                <a16:creationId xmlns:a16="http://schemas.microsoft.com/office/drawing/2014/main" id="{C8F8A6D8-C959-45E9-A4B9-247D08B9D983}"/>
              </a:ext>
            </a:extLst>
          </p:cNvPr>
          <p:cNvPicPr>
            <a:picLocks noChangeAspect="1"/>
          </p:cNvPicPr>
          <p:nvPr/>
        </p:nvPicPr>
        <p:blipFill>
          <a:blip r:embed="rId3"/>
          <a:stretch>
            <a:fillRect/>
          </a:stretch>
        </p:blipFill>
        <p:spPr>
          <a:xfrm>
            <a:off x="96107" y="994173"/>
            <a:ext cx="4679681" cy="2339841"/>
          </a:xfrm>
          <a:prstGeom prst="rect">
            <a:avLst/>
          </a:prstGeom>
        </p:spPr>
      </p:pic>
      <p:sp>
        <p:nvSpPr>
          <p:cNvPr id="117" name="Content Placeholder 1">
            <a:extLst>
              <a:ext uri="{FF2B5EF4-FFF2-40B4-BE49-F238E27FC236}">
                <a16:creationId xmlns:a16="http://schemas.microsoft.com/office/drawing/2014/main" id="{77AFEECB-061A-41AD-928B-1BB14D35D8B6}"/>
              </a:ext>
            </a:extLst>
          </p:cNvPr>
          <p:cNvSpPr>
            <a:spLocks noGrp="1"/>
          </p:cNvSpPr>
          <p:nvPr>
            <p:ph idx="1"/>
          </p:nvPr>
        </p:nvSpPr>
        <p:spPr>
          <a:xfrm>
            <a:off x="96106" y="3401206"/>
            <a:ext cx="4679682" cy="1106250"/>
          </a:xfrm>
        </p:spPr>
        <p:txBody>
          <a:bodyPr>
            <a:noAutofit/>
          </a:bodyPr>
          <a:lstStyle/>
          <a:p>
            <a:pPr>
              <a:lnSpc>
                <a:spcPct val="100000"/>
              </a:lnSpc>
              <a:spcBef>
                <a:spcPts val="0"/>
              </a:spcBef>
            </a:pPr>
            <a:r>
              <a:rPr lang="en-IE" sz="1500" dirty="0">
                <a:latin typeface="Franklin Gothic Book" panose="020B0503020102020204" pitchFamily="34" charset="0"/>
                <a:cs typeface="Arial" panose="020B0604020202020204" pitchFamily="34" charset="0"/>
              </a:rPr>
              <a:t>Mobile devices were validated for assessment of speech in clinic settings with frequency-based acoustic voice features for structured voice tasks, such as vowel phonation and syllable repetition.</a:t>
            </a:r>
          </a:p>
          <a:p>
            <a:endParaRPr lang="en-GB" sz="1500" dirty="0">
              <a:latin typeface="Franklin Gothic Book" panose="020B0503020102020204" pitchFamily="34" charset="0"/>
              <a:cs typeface="Arial" panose="020B0604020202020204" pitchFamily="34" charset="0"/>
            </a:endParaRPr>
          </a:p>
        </p:txBody>
      </p:sp>
      <p:sp>
        <p:nvSpPr>
          <p:cNvPr id="118" name="Content Placeholder 1">
            <a:extLst>
              <a:ext uri="{FF2B5EF4-FFF2-40B4-BE49-F238E27FC236}">
                <a16:creationId xmlns:a16="http://schemas.microsoft.com/office/drawing/2014/main" id="{9A9A7BC5-852E-45E8-AA62-15A7EFF2CC43}"/>
              </a:ext>
            </a:extLst>
          </p:cNvPr>
          <p:cNvSpPr txBox="1">
            <a:spLocks/>
          </p:cNvSpPr>
          <p:nvPr/>
        </p:nvSpPr>
        <p:spPr>
          <a:xfrm>
            <a:off x="4865660" y="1088957"/>
            <a:ext cx="4182232" cy="148279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lumMod val="75000"/>
                    <a:lumOff val="25000"/>
                  </a:schemeClr>
                </a:solidFill>
                <a:latin typeface="Franklin Gothic Medium" panose="020B06030201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Franklin Gothic Book" panose="020B05030201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Franklin Gothic Book" panose="020B05030201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Franklin Gothic Book" panose="020B05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Franklin Gothic Book" panose="020B05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n-IE" sz="1500" dirty="0">
                <a:latin typeface="Franklin Gothic Book" panose="020B0503020102020204" pitchFamily="34" charset="0"/>
                <a:cs typeface="Arial" panose="020B0604020202020204" pitchFamily="34" charset="0"/>
              </a:rPr>
              <a:t>Preliminary results show a significant difference in fundamental frequency across English-speaking groups.</a:t>
            </a:r>
          </a:p>
          <a:p>
            <a:pPr>
              <a:lnSpc>
                <a:spcPct val="100000"/>
              </a:lnSpc>
              <a:spcBef>
                <a:spcPts val="0"/>
              </a:spcBef>
            </a:pPr>
            <a:r>
              <a:rPr lang="en-IE" sz="1500" dirty="0">
                <a:latin typeface="Franklin Gothic Book" panose="020B0503020102020204" pitchFamily="34" charset="0"/>
                <a:cs typeface="Arial" panose="020B0604020202020204" pitchFamily="34" charset="0"/>
              </a:rPr>
              <a:t>Language-matched control groups for Spanish and Polish speakers are currently being recruited.</a:t>
            </a:r>
          </a:p>
          <a:p>
            <a:endParaRPr lang="en-GB" sz="1500" dirty="0">
              <a:latin typeface="Franklin Gothic Book" panose="020B05030201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8A9ED068-3531-4256-97D9-7E9CB86C673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865660" y="3006168"/>
            <a:ext cx="4182232" cy="1672892"/>
          </a:xfrm>
          <a:prstGeom prst="rect">
            <a:avLst/>
          </a:prstGeom>
        </p:spPr>
      </p:pic>
    </p:spTree>
    <p:extLst>
      <p:ext uri="{BB962C8B-B14F-4D97-AF65-F5344CB8AC3E}">
        <p14:creationId xmlns:p14="http://schemas.microsoft.com/office/powerpoint/2010/main" val="339000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99114-2814-41F2-898B-3635839D305C}"/>
              </a:ext>
            </a:extLst>
          </p:cNvPr>
          <p:cNvSpPr>
            <a:spLocks noGrp="1"/>
          </p:cNvSpPr>
          <p:nvPr>
            <p:ph type="title"/>
          </p:nvPr>
        </p:nvSpPr>
        <p:spPr/>
        <p:txBody>
          <a:bodyPr>
            <a:normAutofit fontScale="90000"/>
          </a:bodyPr>
          <a:lstStyle/>
          <a:p>
            <a:r>
              <a:rPr lang="en-US" dirty="0"/>
              <a:t>Next steps and expected outcomes: what does this mean for the HD community?</a:t>
            </a:r>
            <a:endParaRPr lang="en-GB" dirty="0"/>
          </a:p>
        </p:txBody>
      </p:sp>
      <p:sp>
        <p:nvSpPr>
          <p:cNvPr id="3" name="Content Placeholder 2">
            <a:extLst>
              <a:ext uri="{FF2B5EF4-FFF2-40B4-BE49-F238E27FC236}">
                <a16:creationId xmlns:a16="http://schemas.microsoft.com/office/drawing/2014/main" id="{2EC56F35-0825-4251-9403-DA835930A096}"/>
              </a:ext>
            </a:extLst>
          </p:cNvPr>
          <p:cNvSpPr>
            <a:spLocks noGrp="1"/>
          </p:cNvSpPr>
          <p:nvPr>
            <p:ph idx="1"/>
          </p:nvPr>
        </p:nvSpPr>
        <p:spPr>
          <a:xfrm>
            <a:off x="241076" y="1010075"/>
            <a:ext cx="8661848" cy="3509738"/>
          </a:xfrm>
        </p:spPr>
        <p:txBody>
          <a:bodyPr vert="horz" lIns="91440" tIns="45720" rIns="91440" bIns="45720" rtlCol="0" anchor="t">
            <a:normAutofit/>
          </a:bodyPr>
          <a:lstStyle/>
          <a:p>
            <a:r>
              <a:rPr lang="en-US" sz="1800" dirty="0"/>
              <a:t>Rigorous validation studies in controlled settings in patient-specific population are essential in advance of clinical application of wearable sensors to aid interpretation of lifestyle data and provide unique insights in HD.</a:t>
            </a:r>
            <a:endParaRPr lang="en-GB" sz="1050" dirty="0"/>
          </a:p>
          <a:p>
            <a:r>
              <a:rPr lang="en-US" dirty="0">
                <a:latin typeface="Franklin Gothic Medium"/>
              </a:rPr>
              <a:t>Analyses of baseline data </a:t>
            </a:r>
            <a:r>
              <a:rPr lang="en-GB" dirty="0">
                <a:latin typeface="Franklin Gothic Medium"/>
              </a:rPr>
              <a:t>to propose a novel HD lifestyle index (LIFE-HD).</a:t>
            </a:r>
            <a:endParaRPr lang="en-GB" sz="1800" dirty="0">
              <a:latin typeface="Franklin Gothic Medium" panose="020B0603020102020204" pitchFamily="34" charset="0"/>
            </a:endParaRPr>
          </a:p>
          <a:p>
            <a:r>
              <a:rPr lang="en-US" dirty="0">
                <a:latin typeface="Franklin Gothic Medium"/>
              </a:rPr>
              <a:t>LIFE-HD score may be useful in exploring lifestyle associations with HD  progression</a:t>
            </a:r>
            <a:r>
              <a:rPr lang="en-GB" dirty="0">
                <a:latin typeface="Franklin Gothic Medium"/>
              </a:rPr>
              <a:t>.</a:t>
            </a:r>
          </a:p>
          <a:p>
            <a:r>
              <a:rPr lang="en-GB" sz="1800" dirty="0">
                <a:solidFill>
                  <a:schemeClr val="tx1">
                    <a:lumMod val="75000"/>
                    <a:lumOff val="25000"/>
                  </a:schemeClr>
                </a:solidFill>
                <a:latin typeface="Franklin Gothic Medium" panose="020B0603020102020204" pitchFamily="34" charset="0"/>
              </a:rPr>
              <a:t>Focus groups to discuss emerging data for the generation of lifestyle interventions.</a:t>
            </a:r>
          </a:p>
          <a:p>
            <a:r>
              <a:rPr lang="en-GB" sz="1800" dirty="0">
                <a:solidFill>
                  <a:schemeClr val="tx1">
                    <a:lumMod val="75000"/>
                    <a:lumOff val="25000"/>
                  </a:schemeClr>
                </a:solidFill>
                <a:latin typeface="Franklin Gothic Medium" panose="020B0603020102020204" pitchFamily="34" charset="0"/>
              </a:rPr>
              <a:t>Online Delphi process among health professionals working in HD settings to agree on key components of  a multi-domain lifestyle intervention for HD. </a:t>
            </a:r>
          </a:p>
          <a:p>
            <a:r>
              <a:rPr lang="en-GB" dirty="0"/>
              <a:t>Clinical and lifestyle data to be made accessible to researchers upon scientific request.</a:t>
            </a:r>
            <a:endParaRPr lang="en-GB" sz="1800" dirty="0">
              <a:solidFill>
                <a:schemeClr val="tx1">
                  <a:lumMod val="75000"/>
                  <a:lumOff val="25000"/>
                </a:schemeClr>
              </a:solidFill>
              <a:latin typeface="Franklin Gothic Medium" panose="020B0603020102020204" pitchFamily="34" charset="0"/>
            </a:endParaRPr>
          </a:p>
          <a:p>
            <a:endParaRPr lang="en-US" dirty="0"/>
          </a:p>
          <a:p>
            <a:endParaRPr lang="en-GB" dirty="0"/>
          </a:p>
        </p:txBody>
      </p:sp>
    </p:spTree>
    <p:extLst>
      <p:ext uri="{BB962C8B-B14F-4D97-AF65-F5344CB8AC3E}">
        <p14:creationId xmlns:p14="http://schemas.microsoft.com/office/powerpoint/2010/main" val="2121687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5EE6-E7AC-455A-8097-C05F4EC28E86}"/>
              </a:ext>
            </a:extLst>
          </p:cNvPr>
          <p:cNvSpPr>
            <a:spLocks noGrp="1"/>
          </p:cNvSpPr>
          <p:nvPr>
            <p:ph type="title"/>
          </p:nvPr>
        </p:nvSpPr>
        <p:spPr/>
        <p:txBody>
          <a:bodyPr>
            <a:normAutofit/>
          </a:bodyPr>
          <a:lstStyle/>
          <a:p>
            <a:r>
              <a:rPr lang="en-GB" dirty="0"/>
              <a:t>Successes, challenges &amp; lessons learned</a:t>
            </a:r>
          </a:p>
        </p:txBody>
      </p:sp>
      <p:sp>
        <p:nvSpPr>
          <p:cNvPr id="3" name="Content Placeholder 2">
            <a:extLst>
              <a:ext uri="{FF2B5EF4-FFF2-40B4-BE49-F238E27FC236}">
                <a16:creationId xmlns:a16="http://schemas.microsoft.com/office/drawing/2014/main" id="{B71D9797-1652-4C63-B821-FD5E7F8123D6}"/>
              </a:ext>
            </a:extLst>
          </p:cNvPr>
          <p:cNvSpPr>
            <a:spLocks noGrp="1"/>
          </p:cNvSpPr>
          <p:nvPr>
            <p:ph idx="1"/>
          </p:nvPr>
        </p:nvSpPr>
        <p:spPr>
          <a:xfrm>
            <a:off x="241076" y="1012596"/>
            <a:ext cx="8661848" cy="3509738"/>
          </a:xfrm>
        </p:spPr>
        <p:txBody>
          <a:bodyPr vert="horz" lIns="91440" tIns="45720" rIns="91440" bIns="45720" rtlCol="0" anchor="t">
            <a:normAutofit/>
          </a:bodyPr>
          <a:lstStyle/>
          <a:p>
            <a:pPr marL="0" indent="0">
              <a:buNone/>
            </a:pPr>
            <a:r>
              <a:rPr lang="en-GB" dirty="0">
                <a:solidFill>
                  <a:srgbClr val="FF0000"/>
                </a:solidFill>
              </a:rPr>
              <a:t>Successes. </a:t>
            </a:r>
            <a:r>
              <a:rPr lang="en-GB" dirty="0"/>
              <a:t>Progress and novelty across multiple work packages despite many challenges not least Covid-19. Linkage to </a:t>
            </a:r>
            <a:r>
              <a:rPr lang="en-GB" dirty="0" err="1"/>
              <a:t>Enroll</a:t>
            </a:r>
            <a:r>
              <a:rPr lang="en-GB" dirty="0"/>
              <a:t>-HD provides critical platform for longitudional follow up. </a:t>
            </a:r>
            <a:r>
              <a:rPr lang="en-GB" i="1" dirty="0"/>
              <a:t>The largest dataset </a:t>
            </a:r>
            <a:r>
              <a:rPr lang="en-GB" dirty="0"/>
              <a:t>of its kind is to be made available to the HD community. Patient and Public Involvement Award. </a:t>
            </a:r>
          </a:p>
          <a:p>
            <a:pPr marL="0" indent="0">
              <a:buNone/>
            </a:pPr>
            <a:r>
              <a:rPr lang="en-GB" dirty="0">
                <a:solidFill>
                  <a:srgbClr val="FF0000"/>
                </a:solidFill>
                <a:latin typeface="Franklin Gothic Medium"/>
              </a:rPr>
              <a:t>Challenges. </a:t>
            </a:r>
            <a:r>
              <a:rPr lang="en-GB" dirty="0">
                <a:latin typeface="Franklin Gothic Medium"/>
              </a:rPr>
              <a:t>Consortium and individual partner requirements for funding, contracting, governance (EU, Switzerland, and the UK); Technical challenges (physical activity and sleep measurements); Data protection impact assessment (dealing with Fitbit data provided to a central cloud-based system); Staffing; ECR mobility and delays; protocol amendments to mitigate for Covid-19; Recruitment challenges; limited GWAS sample.</a:t>
            </a:r>
            <a:endParaRPr lang="en-GB" dirty="0"/>
          </a:p>
          <a:p>
            <a:pPr marL="0" indent="0">
              <a:buNone/>
            </a:pPr>
            <a:r>
              <a:rPr lang="en-GB" dirty="0">
                <a:solidFill>
                  <a:srgbClr val="FF0000"/>
                </a:solidFill>
                <a:latin typeface="Franklin Gothic Medium"/>
              </a:rPr>
              <a:t>Lessons learned. </a:t>
            </a:r>
            <a:r>
              <a:rPr lang="en-GB" dirty="0">
                <a:solidFill>
                  <a:schemeClr val="tx1"/>
                </a:solidFill>
                <a:latin typeface="Franklin Gothic Medium"/>
              </a:rPr>
              <a:t>Pa</a:t>
            </a:r>
            <a:r>
              <a:rPr lang="en-GB" dirty="0">
                <a:latin typeface="Franklin Gothic Medium"/>
              </a:rPr>
              <a:t>rtnership working is valuable in seeking solutions to problems. Excellent opportunities for ECRs within a consortium such as DOMINO-HD. Ensuring a minimum dataset and early planning for mitigation of risk is essential in large consortia. </a:t>
            </a:r>
            <a:endParaRPr lang="en-GB" dirty="0"/>
          </a:p>
        </p:txBody>
      </p:sp>
    </p:spTree>
    <p:extLst>
      <p:ext uri="{BB962C8B-B14F-4D97-AF65-F5344CB8AC3E}">
        <p14:creationId xmlns:p14="http://schemas.microsoft.com/office/powerpoint/2010/main" val="2230533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tebookType xmlns="b2b6f26a-4129-4e08-bcd0-942329c1d893" xsi:nil="true"/>
    <CultureName xmlns="b2b6f26a-4129-4e08-bcd0-942329c1d893" xsi:nil="true"/>
    <AppVersion xmlns="b2b6f26a-4129-4e08-bcd0-942329c1d893" xsi:nil="true"/>
    <DefaultSectionNames xmlns="b2b6f26a-4129-4e08-bcd0-942329c1d893" xsi:nil="true"/>
    <Owner xmlns="b2b6f26a-4129-4e08-bcd0-942329c1d893">
      <UserInfo>
        <DisplayName/>
        <AccountId xsi:nil="true"/>
        <AccountType/>
      </UserInfo>
    </Owner>
    <Math_Settings xmlns="b2b6f26a-4129-4e08-bcd0-942329c1d893" xsi:nil="true"/>
    <Invited_Leaders xmlns="b2b6f26a-4129-4e08-bcd0-942329c1d893" xsi:nil="true"/>
    <IsNotebookLocked xmlns="b2b6f26a-4129-4e08-bcd0-942329c1d893" xsi:nil="true"/>
    <Is_Collaboration_Space_Locked xmlns="b2b6f26a-4129-4e08-bcd0-942329c1d893" xsi:nil="true"/>
    <Templates xmlns="b2b6f26a-4129-4e08-bcd0-942329c1d893" xsi:nil="true"/>
    <Members xmlns="b2b6f26a-4129-4e08-bcd0-942329c1d893">
      <UserInfo>
        <DisplayName/>
        <AccountId xsi:nil="true"/>
        <AccountType/>
      </UserInfo>
    </Members>
    <Member_Groups xmlns="b2b6f26a-4129-4e08-bcd0-942329c1d893">
      <UserInfo>
        <DisplayName/>
        <AccountId xsi:nil="true"/>
        <AccountType/>
      </UserInfo>
    </Member_Groups>
    <Self_Registration_Enabled xmlns="b2b6f26a-4129-4e08-bcd0-942329c1d893" xsi:nil="true"/>
    <FolderType xmlns="b2b6f26a-4129-4e08-bcd0-942329c1d893" xsi:nil="true"/>
    <Leaders xmlns="b2b6f26a-4129-4e08-bcd0-942329c1d893">
      <UserInfo>
        <DisplayName/>
        <AccountId xsi:nil="true"/>
        <AccountType/>
      </UserInfo>
    </Leaders>
    <Distribution_Groups xmlns="b2b6f26a-4129-4e08-bcd0-942329c1d893" xsi:nil="true"/>
    <TeamsChannelId xmlns="b2b6f26a-4129-4e08-bcd0-942329c1d893" xsi:nil="true"/>
    <Invited_Members xmlns="b2b6f26a-4129-4e08-bcd0-942329c1d893" xsi:nil="true"/>
    <Teams_Channel_Section_Location xmlns="b2b6f26a-4129-4e08-bcd0-942329c1d893" xsi:nil="true"/>
    <Has_Leaders_Only_SectionGroup xmlns="b2b6f26a-4129-4e08-bcd0-942329c1d893" xsi:nil="true"/>
    <LMS_Mappings xmlns="b2b6f26a-4129-4e08-bcd0-942329c1d89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A4573F3200C94B8F03F57A168CCDB5" ma:contentTypeVersion="30" ma:contentTypeDescription="Create a new document." ma:contentTypeScope="" ma:versionID="06100ff62cd39963c79747e6ab0a83d1">
  <xsd:schema xmlns:xsd="http://www.w3.org/2001/XMLSchema" xmlns:xs="http://www.w3.org/2001/XMLSchema" xmlns:p="http://schemas.microsoft.com/office/2006/metadata/properties" xmlns:ns2="b2b6f26a-4129-4e08-bcd0-942329c1d893" xmlns:ns3="c86d243c-4d89-4c5a-9460-f30b3078efa0" targetNamespace="http://schemas.microsoft.com/office/2006/metadata/properties" ma:root="true" ma:fieldsID="84562f33ce72d0c3434b1449ab98e3c1" ns2:_="" ns3:_="">
    <xsd:import namespace="b2b6f26a-4129-4e08-bcd0-942329c1d893"/>
    <xsd:import namespace="c86d243c-4d89-4c5a-9460-f30b3078efa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b6f26a-4129-4e08-bcd0-942329c1d8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NotebookType" ma:index="16" nillable="true" ma:displayName="Notebook Type" ma:internalName="NotebookType">
      <xsd:simpleType>
        <xsd:restriction base="dms:Text"/>
      </xsd:simpleType>
    </xsd:element>
    <xsd:element name="FolderType" ma:index="17" nillable="true" ma:displayName="Folder Type" ma:internalName="FolderType">
      <xsd:simpleType>
        <xsd:restriction base="dms:Text"/>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msChannelId" ma:index="20" nillable="true" ma:displayName="Teams Channel Id" ma:internalName="TeamsChannelId">
      <xsd:simpleType>
        <xsd:restriction base="dms:Text"/>
      </xsd:simpleType>
    </xsd:element>
    <xsd:element name="Owner" ma:index="21"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2" nillable="true" ma:displayName="Math Settings" ma:internalName="Math_Settings">
      <xsd:simpleType>
        <xsd:restriction base="dms:Text"/>
      </xsd:simpleType>
    </xsd:element>
    <xsd:element name="DefaultSectionNames" ma:index="23" nillable="true" ma:displayName="Default Section Names" ma:internalName="DefaultSectionNames">
      <xsd:simpleType>
        <xsd:restriction base="dms:Note">
          <xsd:maxLength value="255"/>
        </xsd:restriction>
      </xsd:simpleType>
    </xsd:element>
    <xsd:element name="Templates" ma:index="24" nillable="true" ma:displayName="Templates" ma:internalName="Templates">
      <xsd:simpleType>
        <xsd:restriction base="dms:Note">
          <xsd:maxLength value="255"/>
        </xsd:restriction>
      </xsd:simpleType>
    </xsd:element>
    <xsd:element name="Leaders" ma:index="25"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6"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7"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8" nillable="true" ma:displayName="Distribution Groups" ma:internalName="Distribution_Groups">
      <xsd:simpleType>
        <xsd:restriction base="dms:Note">
          <xsd:maxLength value="255"/>
        </xsd:restriction>
      </xsd:simpleType>
    </xsd:element>
    <xsd:element name="LMS_Mappings" ma:index="29" nillable="true" ma:displayName="LMS Mappings" ma:internalName="LMS_Mappings">
      <xsd:simpleType>
        <xsd:restriction base="dms:Note">
          <xsd:maxLength value="255"/>
        </xsd:restriction>
      </xsd:simpleType>
    </xsd:element>
    <xsd:element name="Invited_Leaders" ma:index="30" nillable="true" ma:displayName="Invited Leaders" ma:internalName="Invited_Leaders">
      <xsd:simpleType>
        <xsd:restriction base="dms:Note">
          <xsd:maxLength value="255"/>
        </xsd:restriction>
      </xsd:simpleType>
    </xsd:element>
    <xsd:element name="Invited_Members" ma:index="31" nillable="true" ma:displayName="Invited Members" ma:internalName="Invited_Members">
      <xsd:simpleType>
        <xsd:restriction base="dms:Note">
          <xsd:maxLength value="255"/>
        </xsd:restriction>
      </xsd:simpleType>
    </xsd:element>
    <xsd:element name="Self_Registration_Enabled" ma:index="32" nillable="true" ma:displayName="Self Registration Enabled" ma:internalName="Self_Registration_Enabled">
      <xsd:simpleType>
        <xsd:restriction base="dms:Boolean"/>
      </xsd:simpleType>
    </xsd:element>
    <xsd:element name="Has_Leaders_Only_SectionGroup" ma:index="33" nillable="true" ma:displayName="Has Leaders Only SectionGroup" ma:internalName="Has_Leaders_Only_SectionGroup">
      <xsd:simpleType>
        <xsd:restriction base="dms:Boolean"/>
      </xsd:simpleType>
    </xsd:element>
    <xsd:element name="Is_Collaboration_Space_Locked" ma:index="34" nillable="true" ma:displayName="Is Collaboration Space Locked" ma:internalName="Is_Collaboration_Space_Locked">
      <xsd:simpleType>
        <xsd:restriction base="dms:Boolean"/>
      </xsd:simpleType>
    </xsd:element>
    <xsd:element name="IsNotebookLocked" ma:index="35" nillable="true" ma:displayName="Is Notebook Locked" ma:internalName="IsNotebookLocked">
      <xsd:simpleType>
        <xsd:restriction base="dms:Boolean"/>
      </xsd:simpleType>
    </xsd:element>
    <xsd:element name="Teams_Channel_Section_Location" ma:index="36" nillable="true" ma:displayName="Teams Channel Section Location" ma:internalName="Teams_Channel_Section_Location">
      <xsd:simpleType>
        <xsd:restriction base="dms:Text"/>
      </xsd:simpleType>
    </xsd:element>
    <xsd:element name="MediaServiceAutoTags" ma:index="37"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d243c-4d89-4c5a-9460-f30b3078efa0"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927D0F-FC42-4B1C-A479-A4C5C4C7CE53}">
  <ds:schemaRefs>
    <ds:schemaRef ds:uri="http://purl.org/dc/elements/1.1/"/>
    <ds:schemaRef ds:uri="http://schemas.openxmlformats.org/package/2006/metadata/core-properties"/>
    <ds:schemaRef ds:uri="b2b6f26a-4129-4e08-bcd0-942329c1d893"/>
    <ds:schemaRef ds:uri="http://purl.org/dc/terms/"/>
    <ds:schemaRef ds:uri="c86d243c-4d89-4c5a-9460-f30b3078efa0"/>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3D1CE57-A748-4D42-B1CC-C4C8EB4D22B3}">
  <ds:schemaRefs>
    <ds:schemaRef ds:uri="http://schemas.microsoft.com/sharepoint/v3/contenttype/forms"/>
  </ds:schemaRefs>
</ds:datastoreItem>
</file>

<file path=customXml/itemProps3.xml><?xml version="1.0" encoding="utf-8"?>
<ds:datastoreItem xmlns:ds="http://schemas.openxmlformats.org/officeDocument/2006/customXml" ds:itemID="{AB0FE5E1-2BEB-409E-B0D5-1B55CC4D3D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b6f26a-4129-4e08-bcd0-942329c1d893"/>
    <ds:schemaRef ds:uri="c86d243c-4d89-4c5a-9460-f30b3078ef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bdb74b30-9568-4856-bdbf-06759778fcbc}" enabled="0" method="" siteId="{bdb74b30-9568-4856-bdbf-06759778fcbc}" removed="1"/>
</clbl:labelList>
</file>

<file path=docProps/app.xml><?xml version="1.0" encoding="utf-8"?>
<Properties xmlns="http://schemas.openxmlformats.org/officeDocument/2006/extended-properties" xmlns:vt="http://schemas.openxmlformats.org/officeDocument/2006/docPropsVTypes">
  <Template/>
  <TotalTime>23</TotalTime>
  <Words>1087</Words>
  <Application>Microsoft Office PowerPoint</Application>
  <PresentationFormat>On-screen Show (16:9)</PresentationFormat>
  <Paragraphs>68</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Franklin Gothic Book</vt:lpstr>
      <vt:lpstr>Franklin Gothic Medium</vt:lpstr>
      <vt:lpstr>Office Theme</vt:lpstr>
      <vt:lpstr>PowerPoint Presentation</vt:lpstr>
      <vt:lpstr>Tackling the societal challenge of HD?</vt:lpstr>
      <vt:lpstr>DOMINO-HD Primary objective</vt:lpstr>
      <vt:lpstr>DOMINO-HD Secondary and exploratory objectives (sub-studies)</vt:lpstr>
      <vt:lpstr>Outcomes to date: Longitudinal study</vt:lpstr>
      <vt:lpstr>Outcomes to date: Sub-studies</vt:lpstr>
      <vt:lpstr>Outcomes to date: Sub-studies</vt:lpstr>
      <vt:lpstr>Next steps and expected outcomes: what does this mean for the HD community?</vt:lpstr>
      <vt:lpstr>Successes, challenges &amp; lessons learned</vt:lpstr>
      <vt:lpstr>Dissemination and Public Involvement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Philippa</dc:creator>
  <cp:lastModifiedBy>Monica Busse-Morris</cp:lastModifiedBy>
  <cp:revision>798</cp:revision>
  <dcterms:created xsi:type="dcterms:W3CDTF">2019-06-06T18:52:43Z</dcterms:created>
  <dcterms:modified xsi:type="dcterms:W3CDTF">2022-04-16T14:48:38Z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0x01010016A4573F3200C94B8F03F57A168CCDB5</vt:lpwstr>
  </property>
</Properties>
</file>