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55.tif" ContentType="image/tiff"/>
  <Override PartName="/ppt/media/image56.tif" ContentType="image/tif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4" r:id="rId3"/>
    <p:sldId id="260" r:id="rId4"/>
    <p:sldId id="270" r:id="rId5"/>
    <p:sldId id="263" r:id="rId6"/>
    <p:sldId id="267" r:id="rId7"/>
    <p:sldId id="256" r:id="rId8"/>
    <p:sldId id="283" r:id="rId9"/>
    <p:sldId id="259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89" d="100"/>
          <a:sy n="89" d="100"/>
        </p:scale>
        <p:origin x="33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4F03F3-5C8C-4AA8-963E-9BCD6FDE15E4}" type="datetimeFigureOut">
              <a:rPr lang="da-DK" smtClean="0"/>
              <a:t>27-04-2022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BF25F-D260-4505-9363-EB94CE4DD69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836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F25F-D260-4505-9363-EB94CE4DD69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6251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please indicate: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rare genetic variants have the highest impact, and rare SORL1 variants can have a high effect on AD risk.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Of all rare genetic variants in SORL1, some are benign and others may be causative of AD: we need to be able to distinguish between them</a:t>
            </a:r>
          </a:p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F25F-D260-4505-9363-EB94CE4DD69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5751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you please indicate: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Of all rare genetic variants in SORL1, some are benign and others may be causative of AD: we need to be able to distinguish between them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Based on a large set of rare variants, we are identifying features that allow us to identify pathogenicity.</a:t>
            </a:r>
          </a:p>
          <a:p>
            <a:pPr rtl="0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Some pathogenic variants will have an effect on the shedding of SORLA in the CSF, we are setting up an assay to measure SORLA levels in CSF.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8FBB43-52E9-6946-8817-44BEA43DF3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180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F25F-D260-4505-9363-EB94CE4DD69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26206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B83BC-3A41-4771-8B20-3E638D7CA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27DC62C-1A61-4712-AE88-5390F6B7E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830EC4-9573-48CD-82BE-0CC84406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5DE497-BE7D-4273-9231-75A5EE7D1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924CA08-E038-4687-B5C2-8252419B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215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CAC87A-2ACC-4AF9-A4A4-717762C0F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DD5D57A-0437-4F74-8450-054C35164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538A4C-CCD1-466E-97E2-D0424E078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D68499-20CB-4B41-BF3B-591A33FBC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E69E183-C5F4-4D21-946F-15ACC17F2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394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148B25B-C6A0-4931-9BC5-3D807F858E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397F691-83B8-46A8-91D7-4417323A6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E88208-51ED-42CF-81DB-1AA05D4EC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0708CA-324B-4D11-A4C2-2787BEB90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1ABFEB-1913-44B0-8B07-D4442C9BF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52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4E7725-0E09-4234-90F6-A0417DC87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1642FA-0765-45C7-8007-4CF7C66379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1CC383D-3BF0-47C8-897C-FFC986A1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EA8370-A66B-460E-81C7-E28B21A25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9325F6B-8647-4824-9615-D999C3E3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2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876704-4DFC-4CD1-B019-85CBE058F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3503E10-330B-42FF-A38F-3A6B5ECA8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1DB181-1A0B-4AAF-8791-020735BEF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ADA00F-DB0C-4A00-B75B-D04E89092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C77DA6-CE09-4049-BF53-FEA55C9E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7355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3C08A1-966E-4400-8F02-CAF44898D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3C7EB-99C8-4427-BF0E-FC83B82563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BB7B98E-9AEA-4219-9EA6-BC1C4D0A9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A705E20-A0DB-4908-8497-0441C11BF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5EB6FC8-6DC6-4A60-8485-09CF40C78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4451872-1890-42DB-9C58-F11E02596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790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D4FA1F-4455-428F-B527-9CDDBCEBB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D0C0D0E-8DE6-4484-A5B6-449661108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A567BF8-B5CB-498B-BCD6-35A6968EE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4373537-2A19-40E6-975D-ED2947DF12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ABBD67F-E7BA-4FC0-8CBF-EE5F9A1806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CE3EEB29-A0B9-4759-98F0-97A63B72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2F313AF-8C87-439B-BB9C-9FF0800D8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3AA72A4-88E4-476E-A39F-BC9493DD0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784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E37012-0B86-40D6-8254-85289CA72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4598F7D-1BC3-45D5-B7D9-7BEF86F1F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4374F33-38AC-4B43-A67C-F41B2B6D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201888E-5144-469F-8A7E-7495C1DC1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132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4482EFF-D09F-4084-972B-E27E2FA5C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0FF0C73-E7A8-4EA7-A4BE-DF093C623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DE7D8AF-5C11-480B-99B9-398FC7A95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665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760B4-F3DE-4C35-A787-C83433727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67AC73-DA20-4529-A5D5-1959F41B1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EE13E15-9081-4207-A7B2-B98683A23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095964-B047-42D3-9964-8B0B20061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F9418A-2AC4-4BA0-B55D-75249E931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1FF2DD1-2991-4524-BF9A-4B0E6B1B9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674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07DEF0-97D8-44A5-9715-9AE9DE5A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E2DC08C-A354-4310-98B3-323A19CE2A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8BCFC08-BEE7-411F-8BB1-45B2060BA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260630E-2073-4C45-9C41-D30A2EEE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E1EF05E-EBC7-4819-B45B-1C6C62B49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04A2A91-B088-43E1-93F2-1FE8C14DA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5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4543AB2-1228-4A78-B80E-2F2D61203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6FE7CA-B578-4895-BC39-A14086F74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DD75A0-3A60-4083-994D-931BEC5DC7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1439C-088C-4DEF-8C86-E1078E8056E0}" type="datetimeFigureOut">
              <a:rPr lang="en-US" smtClean="0"/>
              <a:t>4/27/2022</a:t>
            </a:fld>
            <a:endParaRPr lang="en-US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4CF2CA8-1C62-4AD7-87C1-229F6D095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D316797-44D8-4485-951D-3503DA7AE0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51152E-082F-4CB8-93CD-9E6F3F77ABEF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60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mailto:gm@biomed.au.dk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hyperlink" Target="http://biology.stackexchange.com/questions/34573/plasmid-empty-backbone" TargetMode="External"/><Relationship Id="rId18" Type="http://schemas.openxmlformats.org/officeDocument/2006/relationships/image" Target="../media/image29.png"/><Relationship Id="rId3" Type="http://schemas.openxmlformats.org/officeDocument/2006/relationships/hyperlink" Target="http://io9.com/10-unusual-genetic-mutations-in-humans-470843733" TargetMode="External"/><Relationship Id="rId7" Type="http://schemas.openxmlformats.org/officeDocument/2006/relationships/image" Target="../media/image23.emf"/><Relationship Id="rId12" Type="http://schemas.microsoft.com/office/2007/relationships/hdphoto" Target="../media/hdphoto2.wdp"/><Relationship Id="rId17" Type="http://schemas.openxmlformats.org/officeDocument/2006/relationships/hyperlink" Target="http://educationresource.bhs.org.au/lumbar-puncture-3" TargetMode="External"/><Relationship Id="rId2" Type="http://schemas.openxmlformats.org/officeDocument/2006/relationships/image" Target="../media/image19.jpg"/><Relationship Id="rId16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image" Target="../media/image21.emf"/><Relationship Id="rId15" Type="http://schemas.openxmlformats.org/officeDocument/2006/relationships/hyperlink" Target="https://pixabay.com/en/vials-samples-eppis-laboratory-154214/" TargetMode="External"/><Relationship Id="rId10" Type="http://schemas.openxmlformats.org/officeDocument/2006/relationships/hyperlink" Target="https://bio.libretexts.org/TextMaps/Map:_Biochemistry_Free_For_All_(Ahern%2C_Rajagopal%2C_and_Tan)/8:_Basic_Techniques/8.06:_Isolating_Genes" TargetMode="External"/><Relationship Id="rId19" Type="http://schemas.openxmlformats.org/officeDocument/2006/relationships/image" Target="../media/image30.jpe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tif"/><Relationship Id="rId13" Type="http://schemas.openxmlformats.org/officeDocument/2006/relationships/image" Target="../media/image50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12" Type="http://schemas.openxmlformats.org/officeDocument/2006/relationships/image" Target="../media/image4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11" Type="http://schemas.openxmlformats.org/officeDocument/2006/relationships/image" Target="../media/image48.tif"/><Relationship Id="rId5" Type="http://schemas.openxmlformats.org/officeDocument/2006/relationships/image" Target="../media/image42.tif"/><Relationship Id="rId10" Type="http://schemas.openxmlformats.org/officeDocument/2006/relationships/image" Target="../media/image47.tif"/><Relationship Id="rId4" Type="http://schemas.openxmlformats.org/officeDocument/2006/relationships/image" Target="../media/image41.tif"/><Relationship Id="rId9" Type="http://schemas.openxmlformats.org/officeDocument/2006/relationships/image" Target="../media/image46.tif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t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if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ázek 28">
            <a:extLst>
              <a:ext uri="{FF2B5EF4-FFF2-40B4-BE49-F238E27FC236}">
                <a16:creationId xmlns:a16="http://schemas.microsoft.com/office/drawing/2014/main" id="{8B4AED83-1DBE-494F-86E0-09C92EC10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4418"/>
          <a:stretch/>
        </p:blipFill>
        <p:spPr>
          <a:xfrm>
            <a:off x="144071" y="5753573"/>
            <a:ext cx="2676302" cy="95968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E452C09-DA82-489B-B5DD-DEC008CE9D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91261"/>
            <a:ext cx="9185957" cy="1193800"/>
          </a:xfrm>
        </p:spPr>
        <p:txBody>
          <a:bodyPr>
            <a:normAutofit/>
          </a:bodyPr>
          <a:lstStyle/>
          <a:p>
            <a:r>
              <a:rPr lang="en-US" dirty="0">
                <a:latin typeface="Futura Bold"/>
              </a:rPr>
              <a:t>SORLA-FIX consortium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4967902-D0CD-4157-BDAC-6CA38DD6D1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298" y="1720505"/>
            <a:ext cx="12418445" cy="2918032"/>
          </a:xfrm>
        </p:spPr>
        <p:txBody>
          <a:bodyPr/>
          <a:lstStyle/>
          <a:p>
            <a:pPr algn="l"/>
            <a:r>
              <a:rPr lang="en-US" u="sng" dirty="0"/>
              <a:t>Henne Holstege</a:t>
            </a:r>
            <a:r>
              <a:rPr lang="en-US" dirty="0"/>
              <a:t>	Amsterdam UMC	</a:t>
            </a:r>
            <a:r>
              <a:rPr lang="cs-CZ" dirty="0"/>
              <a:t>		</a:t>
            </a:r>
            <a:r>
              <a:rPr lang="en-US" u="sng" dirty="0"/>
              <a:t>Coordinator of the Consortium</a:t>
            </a:r>
          </a:p>
          <a:p>
            <a:pPr algn="l"/>
            <a:r>
              <a:rPr lang="en-US" dirty="0"/>
              <a:t>Olav Andersen		</a:t>
            </a:r>
            <a:r>
              <a:rPr lang="cs-CZ" dirty="0"/>
              <a:t>Aarhus University</a:t>
            </a:r>
            <a:r>
              <a:rPr lang="en-US" dirty="0"/>
              <a:t>		</a:t>
            </a:r>
          </a:p>
          <a:p>
            <a:pPr algn="l"/>
            <a:r>
              <a:rPr lang="en-US" dirty="0"/>
              <a:t>Dáša Bohačiaková	</a:t>
            </a:r>
            <a:r>
              <a:rPr lang="cs-CZ" dirty="0"/>
              <a:t>Masaryk University Brno</a:t>
            </a:r>
            <a:r>
              <a:rPr lang="en-US" dirty="0"/>
              <a:t>	</a:t>
            </a:r>
          </a:p>
          <a:p>
            <a:pPr algn="l"/>
            <a:r>
              <a:rPr lang="en-US" dirty="0"/>
              <a:t>Arne Möller		Max-Planck-Institute für Biophysik</a:t>
            </a:r>
            <a:r>
              <a:rPr lang="cs-CZ" dirty="0"/>
              <a:t> </a:t>
            </a:r>
            <a:r>
              <a:rPr lang="en-US" dirty="0"/>
              <a:t>	</a:t>
            </a:r>
          </a:p>
          <a:p>
            <a:pPr algn="l"/>
            <a:r>
              <a:rPr lang="en-US" dirty="0"/>
              <a:t>Ádám Dénes	</a:t>
            </a:r>
            <a:r>
              <a:rPr lang="cs-CZ" dirty="0"/>
              <a:t>	Hungarian Academy of Sciences </a:t>
            </a:r>
            <a:r>
              <a:rPr lang="en-US" dirty="0"/>
              <a:t>		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6F9B4D7-E1BE-4ADA-96EB-FA3C8FA962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5" y="1812181"/>
            <a:ext cx="351640" cy="234000"/>
          </a:xfrm>
          <a:prstGeom prst="rect">
            <a:avLst/>
          </a:prstGeom>
        </p:spPr>
      </p:pic>
      <p:pic>
        <p:nvPicPr>
          <p:cNvPr id="7" name="Obrázek 6" descr="Obsah obrázku text, příslušenství, vizitka&#10;&#10;Popis byl vytvořen automaticky">
            <a:extLst>
              <a:ext uri="{FF2B5EF4-FFF2-40B4-BE49-F238E27FC236}">
                <a16:creationId xmlns:a16="http://schemas.microsoft.com/office/drawing/2014/main" id="{AE3A7ABE-D067-4630-B7F0-70745D250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71" y="2718889"/>
            <a:ext cx="351000" cy="2340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89ABDCE-04C3-433D-814A-E8CE6033A8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45" y="2270256"/>
            <a:ext cx="350726" cy="234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5DB674BC-8685-43DC-B8C3-BB25EEBA46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0"/>
          <a:stretch/>
        </p:blipFill>
        <p:spPr>
          <a:xfrm>
            <a:off x="144345" y="3167522"/>
            <a:ext cx="350726" cy="2340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FE1B608-C1CB-4D8F-AC17-D426B5E35BC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59"/>
          <a:stretch/>
        </p:blipFill>
        <p:spPr>
          <a:xfrm>
            <a:off x="144345" y="3629296"/>
            <a:ext cx="350726" cy="234000"/>
          </a:xfrm>
          <a:prstGeom prst="rect">
            <a:avLst/>
          </a:prstGeom>
        </p:spPr>
      </p:pic>
      <p:pic>
        <p:nvPicPr>
          <p:cNvPr id="16" name="Obrázek 15" descr="Obsah obrázku text&#10;&#10;Popis byl vytvořen automaticky">
            <a:extLst>
              <a:ext uri="{FF2B5EF4-FFF2-40B4-BE49-F238E27FC236}">
                <a16:creationId xmlns:a16="http://schemas.microsoft.com/office/drawing/2014/main" id="{A74B0FA7-08F7-4D2B-82FE-31624CFECD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099" y="348519"/>
            <a:ext cx="1952625" cy="1015680"/>
          </a:xfrm>
          <a:prstGeom prst="rect">
            <a:avLst/>
          </a:prstGeom>
        </p:spPr>
      </p:pic>
      <p:pic>
        <p:nvPicPr>
          <p:cNvPr id="19" name="Obrázek 18" descr="Obsah obrázku text, hodiny&#10;&#10;Popis byl vytvořen automaticky">
            <a:extLst>
              <a:ext uri="{FF2B5EF4-FFF2-40B4-BE49-F238E27FC236}">
                <a16:creationId xmlns:a16="http://schemas.microsoft.com/office/drawing/2014/main" id="{AD99F47A-54D7-4118-9A84-07A6A0DA4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8"/>
          <a:stretch/>
        </p:blipFill>
        <p:spPr>
          <a:xfrm>
            <a:off x="5456148" y="5621333"/>
            <a:ext cx="2540101" cy="1045406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4B82490-4844-438D-B5CD-E9728EF6D0E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4"/>
          <a:stretch/>
        </p:blipFill>
        <p:spPr>
          <a:xfrm>
            <a:off x="8319417" y="5416744"/>
            <a:ext cx="1872833" cy="1414397"/>
          </a:xfrm>
          <a:prstGeom prst="rect">
            <a:avLst/>
          </a:prstGeom>
        </p:spPr>
      </p:pic>
      <p:pic>
        <p:nvPicPr>
          <p:cNvPr id="25" name="Obrázek 24" descr="Obsah obrázku text, muž, podepsat&#10;&#10;Popis byl vytvořen automaticky">
            <a:extLst>
              <a:ext uri="{FF2B5EF4-FFF2-40B4-BE49-F238E27FC236}">
                <a16:creationId xmlns:a16="http://schemas.microsoft.com/office/drawing/2014/main" id="{CDFED350-0373-4723-BF7B-2784F55F1D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6972" y="5291498"/>
            <a:ext cx="1080155" cy="1414398"/>
          </a:xfrm>
          <a:prstGeom prst="rect">
            <a:avLst/>
          </a:prstGeom>
        </p:spPr>
      </p:pic>
      <p:pic>
        <p:nvPicPr>
          <p:cNvPr id="27" name="Obrázek 26">
            <a:extLst>
              <a:ext uri="{FF2B5EF4-FFF2-40B4-BE49-F238E27FC236}">
                <a16:creationId xmlns:a16="http://schemas.microsoft.com/office/drawing/2014/main" id="{EB20CFBC-DB8D-4E48-B849-43420A41D9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347" y="5800097"/>
            <a:ext cx="1978634" cy="866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1D720E-697A-4E77-9C69-ED2DF19C734F}"/>
              </a:ext>
            </a:extLst>
          </p:cNvPr>
          <p:cNvSpPr txBox="1"/>
          <p:nvPr/>
        </p:nvSpPr>
        <p:spPr>
          <a:xfrm>
            <a:off x="144071" y="4493414"/>
            <a:ext cx="31784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Spokesperson:</a:t>
            </a:r>
          </a:p>
          <a:p>
            <a:r>
              <a:rPr lang="en-US" b="1" dirty="0"/>
              <a:t>Giulia Monti, MSc, PhD</a:t>
            </a:r>
          </a:p>
          <a:p>
            <a:r>
              <a:rPr lang="en-US" dirty="0">
                <a:hlinkClick r:id="rId14"/>
              </a:rPr>
              <a:t>gm@biomed.au.dk</a:t>
            </a:r>
            <a:endParaRPr lang="en-US" dirty="0"/>
          </a:p>
          <a:p>
            <a:r>
              <a:rPr lang="en-US" dirty="0"/>
              <a:t>Andersen lab, Aarhus University</a:t>
            </a:r>
          </a:p>
        </p:txBody>
      </p:sp>
    </p:spTree>
    <p:extLst>
      <p:ext uri="{BB962C8B-B14F-4D97-AF65-F5344CB8AC3E}">
        <p14:creationId xmlns:p14="http://schemas.microsoft.com/office/powerpoint/2010/main" val="3305392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osoba, zeď, skupina, pózování&#10;&#10;Popis byl vytvořen automaticky">
            <a:extLst>
              <a:ext uri="{FF2B5EF4-FFF2-40B4-BE49-F238E27FC236}">
                <a16:creationId xmlns:a16="http://schemas.microsoft.com/office/drawing/2014/main" id="{35B3D0BD-755F-4BFC-B626-65A3C6458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06" y="1142215"/>
            <a:ext cx="7019925" cy="4950518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5B4A7BFA-DB91-46F2-A5C1-56FF39AFA1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02" y="199416"/>
            <a:ext cx="1952625" cy="10156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8B625F3-969F-4843-8773-9589426A91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4" r="4418"/>
          <a:stretch/>
        </p:blipFill>
        <p:spPr>
          <a:xfrm>
            <a:off x="9735885" y="1363916"/>
            <a:ext cx="2225257" cy="797950"/>
          </a:xfrm>
          <a:prstGeom prst="rect">
            <a:avLst/>
          </a:prstGeom>
        </p:spPr>
      </p:pic>
      <p:pic>
        <p:nvPicPr>
          <p:cNvPr id="8" name="Obrázek 7" descr="Obsah obrázku text, hodiny&#10;&#10;Popis byl vytvořen automaticky">
            <a:extLst>
              <a:ext uri="{FF2B5EF4-FFF2-40B4-BE49-F238E27FC236}">
                <a16:creationId xmlns:a16="http://schemas.microsoft.com/office/drawing/2014/main" id="{3246613B-FC42-49A9-9E9B-241C42B6A6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578"/>
          <a:stretch/>
        </p:blipFill>
        <p:spPr>
          <a:xfrm>
            <a:off x="9649294" y="3187714"/>
            <a:ext cx="2088442" cy="859521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7E053AB-DAD9-497D-BDE5-A57219774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4"/>
          <a:stretch/>
        </p:blipFill>
        <p:spPr>
          <a:xfrm>
            <a:off x="9872202" y="4047235"/>
            <a:ext cx="1768058" cy="1335269"/>
          </a:xfrm>
          <a:prstGeom prst="rect">
            <a:avLst/>
          </a:prstGeom>
        </p:spPr>
      </p:pic>
      <p:pic>
        <p:nvPicPr>
          <p:cNvPr id="10" name="Obrázek 9" descr="Obsah obrázku text, muž, podepsat&#10;&#10;Popis byl vytvořen automaticky">
            <a:extLst>
              <a:ext uri="{FF2B5EF4-FFF2-40B4-BE49-F238E27FC236}">
                <a16:creationId xmlns:a16="http://schemas.microsoft.com/office/drawing/2014/main" id="{AC0F1BA7-74E1-441B-93F4-AFB79B4E74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02" y="5494084"/>
            <a:ext cx="963164" cy="126120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8561B90-D229-403C-891B-1A9CDE2EE0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202" y="2356880"/>
            <a:ext cx="1778609" cy="77903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F620E85D-81DE-48E0-A918-B51AAC8BEF25}"/>
              </a:ext>
            </a:extLst>
          </p:cNvPr>
          <p:cNvSpPr/>
          <p:nvPr/>
        </p:nvSpPr>
        <p:spPr>
          <a:xfrm>
            <a:off x="230858" y="335506"/>
            <a:ext cx="48606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dirty="0">
                <a:latin typeface="Futura Bold"/>
              </a:rPr>
              <a:t>A</a:t>
            </a:r>
            <a:r>
              <a:rPr lang="en-US" sz="4000" dirty="0" err="1">
                <a:latin typeface="Futura Bold"/>
              </a:rPr>
              <a:t>cknowledgments</a:t>
            </a:r>
            <a:endParaRPr lang="en-US" sz="4000" dirty="0">
              <a:latin typeface="Futura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6D28CD-0E26-436B-A728-E7A6E79C915B}"/>
              </a:ext>
            </a:extLst>
          </p:cNvPr>
          <p:cNvSpPr txBox="1"/>
          <p:nvPr/>
        </p:nvSpPr>
        <p:spPr>
          <a:xfrm>
            <a:off x="7273249" y="1142215"/>
            <a:ext cx="2013693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atin typeface="Futura Bold"/>
              </a:rPr>
              <a:t>Henne Holstege</a:t>
            </a:r>
          </a:p>
          <a:p>
            <a:r>
              <a:rPr lang="en-US" sz="1400" dirty="0">
                <a:latin typeface="Futura Bold"/>
              </a:rPr>
              <a:t>Sven Van Der Lee</a:t>
            </a:r>
          </a:p>
          <a:p>
            <a:r>
              <a:rPr lang="en-US" sz="1400" dirty="0">
                <a:latin typeface="Futura Bold"/>
              </a:rPr>
              <a:t>Matthijs van der Wall</a:t>
            </a:r>
          </a:p>
          <a:p>
            <a:endParaRPr lang="en-US" sz="1400" dirty="0">
              <a:latin typeface="Futura Bold"/>
            </a:endParaRPr>
          </a:p>
          <a:p>
            <a:r>
              <a:rPr lang="en-US" sz="1400" b="1" dirty="0">
                <a:latin typeface="Futura Bold"/>
              </a:rPr>
              <a:t>Olav Andersen</a:t>
            </a:r>
          </a:p>
          <a:p>
            <a:r>
              <a:rPr lang="en-US" sz="1400" dirty="0">
                <a:latin typeface="Futura Bold"/>
              </a:rPr>
              <a:t>Giulia Monti</a:t>
            </a:r>
          </a:p>
          <a:p>
            <a:endParaRPr lang="en-US" sz="1400" b="1" dirty="0">
              <a:latin typeface="Futura Bold"/>
            </a:endParaRPr>
          </a:p>
          <a:p>
            <a:r>
              <a:rPr lang="en-US" sz="1400" b="1" dirty="0" err="1">
                <a:latin typeface="Futura Bold"/>
              </a:rPr>
              <a:t>Dáša</a:t>
            </a:r>
            <a:r>
              <a:rPr lang="en-US" sz="1400" b="1" dirty="0">
                <a:latin typeface="Futura Bold"/>
              </a:rPr>
              <a:t> </a:t>
            </a:r>
            <a:r>
              <a:rPr lang="en-US" sz="1400" b="1" dirty="0" err="1">
                <a:latin typeface="Futura Bold"/>
              </a:rPr>
              <a:t>Bohačiaková</a:t>
            </a:r>
            <a:endParaRPr lang="en-US" sz="1400" b="1" dirty="0">
              <a:latin typeface="Futura Bold"/>
            </a:endParaRPr>
          </a:p>
          <a:p>
            <a:r>
              <a:rPr lang="en-US" sz="1400" dirty="0">
                <a:latin typeface="Futura Bold"/>
              </a:rPr>
              <a:t>Jan </a:t>
            </a:r>
            <a:r>
              <a:rPr lang="en-US" sz="1400" dirty="0" err="1">
                <a:latin typeface="Futura Bold"/>
              </a:rPr>
              <a:t>Raska</a:t>
            </a:r>
            <a:endParaRPr lang="en-US" sz="1400" dirty="0">
              <a:latin typeface="Futura Bold"/>
            </a:endParaRPr>
          </a:p>
          <a:p>
            <a:r>
              <a:rPr lang="en-US" sz="1400" dirty="0">
                <a:latin typeface="Futura Bold"/>
              </a:rPr>
              <a:t>Petr </a:t>
            </a:r>
            <a:r>
              <a:rPr lang="da-DK" sz="1400" dirty="0" err="1">
                <a:latin typeface="Futura Bold"/>
              </a:rPr>
              <a:t>Fojtík</a:t>
            </a:r>
            <a:endParaRPr lang="en-US" sz="1400" dirty="0">
              <a:latin typeface="Futura Bold"/>
            </a:endParaRPr>
          </a:p>
          <a:p>
            <a:r>
              <a:rPr lang="en-US" sz="1400" dirty="0">
                <a:latin typeface="Futura Bold"/>
              </a:rPr>
              <a:t>Simona </a:t>
            </a:r>
            <a:r>
              <a:rPr lang="en-US" sz="1400" dirty="0" err="1">
                <a:latin typeface="Futura Bold"/>
              </a:rPr>
              <a:t>Vochyanova</a:t>
            </a:r>
            <a:endParaRPr lang="en-US" sz="1400" dirty="0">
              <a:latin typeface="Futura Bold"/>
            </a:endParaRPr>
          </a:p>
          <a:p>
            <a:endParaRPr lang="en-US" sz="1400" dirty="0">
              <a:latin typeface="Futura Bold"/>
            </a:endParaRPr>
          </a:p>
          <a:p>
            <a:r>
              <a:rPr lang="en-US" sz="1400" b="1" dirty="0">
                <a:latin typeface="Futura Bold"/>
              </a:rPr>
              <a:t>Arne </a:t>
            </a:r>
            <a:r>
              <a:rPr lang="en-US" sz="1400" b="1" dirty="0" err="1">
                <a:latin typeface="Futura Bold"/>
              </a:rPr>
              <a:t>Möller</a:t>
            </a:r>
            <a:r>
              <a:rPr lang="en-US" sz="1400" b="1" dirty="0">
                <a:latin typeface="Futura Bold"/>
              </a:rPr>
              <a:t> </a:t>
            </a:r>
          </a:p>
          <a:p>
            <a:r>
              <a:rPr lang="en-US" sz="1400" dirty="0">
                <a:latin typeface="Futura Bold"/>
              </a:rPr>
              <a:t>Jonas Sch</a:t>
            </a:r>
            <a:r>
              <a:rPr lang="da-DK" sz="1400" dirty="0">
                <a:latin typeface="Futura Bold"/>
              </a:rPr>
              <a:t>ä</a:t>
            </a:r>
            <a:r>
              <a:rPr lang="en-US" sz="1400" dirty="0" err="1">
                <a:latin typeface="Futura Bold"/>
              </a:rPr>
              <a:t>fer</a:t>
            </a:r>
            <a:endParaRPr lang="en-US" sz="1400" dirty="0">
              <a:latin typeface="Futura Bold"/>
            </a:endParaRPr>
          </a:p>
          <a:p>
            <a:endParaRPr lang="en-US" sz="1400" dirty="0">
              <a:latin typeface="Futura Bold"/>
            </a:endParaRPr>
          </a:p>
          <a:p>
            <a:r>
              <a:rPr lang="en-US" sz="1400" b="1" dirty="0" err="1">
                <a:latin typeface="Futura Bold"/>
              </a:rPr>
              <a:t>Ádám</a:t>
            </a:r>
            <a:r>
              <a:rPr lang="en-US" sz="1400" b="1" dirty="0">
                <a:latin typeface="Futura Bold"/>
              </a:rPr>
              <a:t> </a:t>
            </a:r>
            <a:r>
              <a:rPr lang="en-US" sz="1400" b="1" dirty="0" err="1">
                <a:latin typeface="Futura Bold"/>
              </a:rPr>
              <a:t>Dénes</a:t>
            </a:r>
            <a:endParaRPr lang="en-US" sz="1400" b="1" dirty="0">
              <a:latin typeface="Futura Bold"/>
            </a:endParaRPr>
          </a:p>
          <a:p>
            <a:r>
              <a:rPr lang="en-US" sz="1400" dirty="0" err="1">
                <a:latin typeface="Futura Bold"/>
              </a:rPr>
              <a:t>Balasz</a:t>
            </a:r>
            <a:r>
              <a:rPr lang="en-US" sz="1400" dirty="0">
                <a:latin typeface="Futura Bold"/>
              </a:rPr>
              <a:t> </a:t>
            </a:r>
            <a:r>
              <a:rPr lang="en-US" sz="1400" dirty="0" err="1">
                <a:latin typeface="Futura Bold"/>
              </a:rPr>
              <a:t>Posfai</a:t>
            </a:r>
            <a:endParaRPr lang="en-US" sz="1400" dirty="0">
              <a:latin typeface="Futura Bold"/>
            </a:endParaRPr>
          </a:p>
        </p:txBody>
      </p:sp>
      <p:sp>
        <p:nvSpPr>
          <p:cNvPr id="11" name="Obdélník 12">
            <a:extLst>
              <a:ext uri="{FF2B5EF4-FFF2-40B4-BE49-F238E27FC236}">
                <a16:creationId xmlns:a16="http://schemas.microsoft.com/office/drawing/2014/main" id="{74F6D5DE-DDE5-4BF8-A8A9-B36E031A76E8}"/>
              </a:ext>
            </a:extLst>
          </p:cNvPr>
          <p:cNvSpPr/>
          <p:nvPr/>
        </p:nvSpPr>
        <p:spPr>
          <a:xfrm>
            <a:off x="5657138" y="289339"/>
            <a:ext cx="36494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Futura Bold"/>
              </a:rPr>
              <a:t>Visit our poster n.21 </a:t>
            </a:r>
            <a:r>
              <a:rPr lang="da-DK" sz="2000" b="1" dirty="0">
                <a:sym typeface="Wingdings" pitchFamily="2" charset="2"/>
              </a:rPr>
              <a:t></a:t>
            </a:r>
            <a:endParaRPr lang="en-US" sz="2000" b="1" dirty="0">
              <a:latin typeface="Futura 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31539-F391-4A00-8697-DD405858E23B}"/>
              </a:ext>
            </a:extLst>
          </p:cNvPr>
          <p:cNvSpPr/>
          <p:nvPr/>
        </p:nvSpPr>
        <p:spPr>
          <a:xfrm>
            <a:off x="5590095" y="135451"/>
            <a:ext cx="3384222" cy="70788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4635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7D8278B1-74BE-44B1-AD63-4E25FB31542B}"/>
              </a:ext>
            </a:extLst>
          </p:cNvPr>
          <p:cNvSpPr txBox="1">
            <a:spLocks/>
          </p:cNvSpPr>
          <p:nvPr/>
        </p:nvSpPr>
        <p:spPr>
          <a:xfrm>
            <a:off x="0" y="158941"/>
            <a:ext cx="12192000" cy="9752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i="1" dirty="0">
                <a:latin typeface="Futura Bold"/>
              </a:rPr>
              <a:t>SORL1</a:t>
            </a:r>
          </a:p>
          <a:p>
            <a:pPr algn="ctr"/>
            <a:r>
              <a:rPr lang="en-US" sz="3200" dirty="0">
                <a:latin typeface="Futura Bold"/>
              </a:rPr>
              <a:t>The fourth Alzheimer´s disease gene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A2547D-B009-4616-8CE6-80709EE083DA}"/>
              </a:ext>
            </a:extLst>
          </p:cNvPr>
          <p:cNvSpPr txBox="1"/>
          <p:nvPr/>
        </p:nvSpPr>
        <p:spPr>
          <a:xfrm>
            <a:off x="242498" y="1736955"/>
            <a:ext cx="548900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1400" dirty="0">
                <a:latin typeface="Futura Bold"/>
              </a:rPr>
              <a:t>Strongly associated with AD pathology (LOAD and EOAD)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14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1400" dirty="0">
                <a:latin typeface="Futura Bold"/>
              </a:rPr>
              <a:t>Variants occurring in heterozygous manner in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K" sz="14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K" sz="1400" dirty="0">
                <a:latin typeface="Futura Bold"/>
              </a:rPr>
              <a:t>Co-segregation of </a:t>
            </a:r>
            <a:r>
              <a:rPr lang="en-DK" sz="1400" i="1" dirty="0">
                <a:latin typeface="Futura Bold"/>
              </a:rPr>
              <a:t>SORL1</a:t>
            </a:r>
            <a:r>
              <a:rPr lang="en-DK" sz="1400" dirty="0">
                <a:latin typeface="Futura Bold"/>
              </a:rPr>
              <a:t> variants with ApoE4</a:t>
            </a:r>
          </a:p>
          <a:p>
            <a:endParaRPr lang="en-DK" sz="1600" dirty="0">
              <a:latin typeface="Futura Bold"/>
            </a:endParaRP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4F718A24-3494-4BB0-8348-236638D38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4" t="39167" r="11545" b="13333"/>
          <a:stretch/>
        </p:blipFill>
        <p:spPr>
          <a:xfrm>
            <a:off x="232159" y="3398948"/>
            <a:ext cx="5774146" cy="301950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C9B2A72-BD17-4302-8AD4-12FB171B1764}"/>
              </a:ext>
            </a:extLst>
          </p:cNvPr>
          <p:cNvSpPr txBox="1">
            <a:spLocks/>
          </p:cNvSpPr>
          <p:nvPr/>
        </p:nvSpPr>
        <p:spPr>
          <a:xfrm>
            <a:off x="6883399" y="5558355"/>
            <a:ext cx="4668451" cy="97525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1400" dirty="0">
              <a:latin typeface="Futura Bold"/>
              <a:ea typeface="Roboto" panose="02000000000000000000" pitchFamily="2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it-IT" sz="1400" dirty="0">
                <a:latin typeface="Futura Bold"/>
                <a:ea typeface="Roboto" panose="02000000000000000000" pitchFamily="2" charset="0"/>
                <a:cs typeface="Calibri" panose="020F0502020204030204" pitchFamily="34" charset="0"/>
              </a:rPr>
              <a:t>Rare pathogenic </a:t>
            </a:r>
            <a:r>
              <a:rPr lang="it-IT" sz="1400" i="1" dirty="0">
                <a:latin typeface="Futura Bold"/>
                <a:ea typeface="Roboto" panose="02000000000000000000" pitchFamily="2" charset="0"/>
                <a:cs typeface="Calibri" panose="020F0502020204030204" pitchFamily="34" charset="0"/>
              </a:rPr>
              <a:t>SORL1 </a:t>
            </a:r>
            <a:r>
              <a:rPr lang="it-IT" sz="1400" dirty="0">
                <a:latin typeface="Futura Bold"/>
                <a:ea typeface="Roboto" panose="02000000000000000000" pitchFamily="2" charset="0"/>
                <a:cs typeface="Calibri" panose="020F0502020204030204" pitchFamily="34" charset="0"/>
              </a:rPr>
              <a:t>variants exert large effects on AD</a:t>
            </a:r>
            <a:endParaRPr lang="en-US" sz="1400" dirty="0">
              <a:latin typeface="Futura Bold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lzheimer&amp;#39;s disease - The Lancet">
            <a:extLst>
              <a:ext uri="{FF2B5EF4-FFF2-40B4-BE49-F238E27FC236}">
                <a16:creationId xmlns:a16="http://schemas.microsoft.com/office/drawing/2014/main" id="{E40D97CE-A9DF-46A6-AB17-43C34C3301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-4215" r="-1313" b="-1"/>
          <a:stretch/>
        </p:blipFill>
        <p:spPr bwMode="auto">
          <a:xfrm>
            <a:off x="6006305" y="1239540"/>
            <a:ext cx="6154078" cy="43188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D8AD44-3762-4E35-A5D5-8B3E38DE329E}"/>
              </a:ext>
            </a:extLst>
          </p:cNvPr>
          <p:cNvSpPr>
            <a:spLocks noChangeAspect="1"/>
          </p:cNvSpPr>
          <p:nvPr/>
        </p:nvSpPr>
        <p:spPr>
          <a:xfrm>
            <a:off x="6723471" y="1433863"/>
            <a:ext cx="495256" cy="29818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2B6D9C8-3691-4103-BF53-74ACD9E82052}"/>
              </a:ext>
            </a:extLst>
          </p:cNvPr>
          <p:cNvCxnSpPr>
            <a:cxnSpLocks noChangeAspect="1"/>
          </p:cNvCxnSpPr>
          <p:nvPr/>
        </p:nvCxnSpPr>
        <p:spPr>
          <a:xfrm flipH="1">
            <a:off x="7761575" y="2101502"/>
            <a:ext cx="1134878" cy="11329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FEBCA9-50AD-4752-AA6F-1AACA9DB0C82}"/>
              </a:ext>
            </a:extLst>
          </p:cNvPr>
          <p:cNvSpPr txBox="1">
            <a:spLocks noChangeAspect="1"/>
          </p:cNvSpPr>
          <p:nvPr/>
        </p:nvSpPr>
        <p:spPr>
          <a:xfrm>
            <a:off x="7128337" y="2060938"/>
            <a:ext cx="795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b="1" i="1" dirty="0">
                <a:solidFill>
                  <a:srgbClr val="0070C0"/>
                </a:solidFill>
              </a:rPr>
              <a:t>SORL1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2CBDE4-503F-4BEA-8993-5E27668C57E6}"/>
              </a:ext>
            </a:extLst>
          </p:cNvPr>
          <p:cNvSpPr txBox="1">
            <a:spLocks noChangeAspect="1"/>
          </p:cNvSpPr>
          <p:nvPr/>
        </p:nvSpPr>
        <p:spPr>
          <a:xfrm>
            <a:off x="5799900" y="1801996"/>
            <a:ext cx="15444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rgbClr val="0070C0"/>
                </a:solidFill>
              </a:rPr>
              <a:t>pathogenic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8CF305-A287-4678-BDEF-0B4ADB206D61}"/>
              </a:ext>
            </a:extLst>
          </p:cNvPr>
          <p:cNvSpPr txBox="1">
            <a:spLocks noChangeAspect="1"/>
          </p:cNvSpPr>
          <p:nvPr/>
        </p:nvSpPr>
        <p:spPr>
          <a:xfrm>
            <a:off x="6006305" y="3742074"/>
            <a:ext cx="10326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>
                <a:solidFill>
                  <a:srgbClr val="0070C0"/>
                </a:solidFill>
              </a:rPr>
              <a:t>benign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A100CF-B3F8-41DC-9EC7-57AD316131AF}"/>
              </a:ext>
            </a:extLst>
          </p:cNvPr>
          <p:cNvSpPr/>
          <p:nvPr/>
        </p:nvSpPr>
        <p:spPr>
          <a:xfrm>
            <a:off x="4305040" y="3434298"/>
            <a:ext cx="1093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800" b="1" dirty="0"/>
              <a:t>Holstege et al. 2020</a:t>
            </a:r>
          </a:p>
          <a:p>
            <a:r>
              <a:rPr lang="da-DK" sz="800" b="1" dirty="0"/>
              <a:t>Zhang et al. 2020</a:t>
            </a:r>
          </a:p>
          <a:p>
            <a:r>
              <a:rPr lang="da-DK" sz="800" b="1" dirty="0" err="1"/>
              <a:t>Wightman</a:t>
            </a:r>
            <a:r>
              <a:rPr lang="da-DK" sz="800" b="1" dirty="0"/>
              <a:t> et al. 2020</a:t>
            </a:r>
            <a:endParaRPr lang="da-DK" b="1" dirty="0"/>
          </a:p>
        </p:txBody>
      </p:sp>
    </p:spTree>
    <p:extLst>
      <p:ext uri="{BB962C8B-B14F-4D97-AF65-F5344CB8AC3E}">
        <p14:creationId xmlns:p14="http://schemas.microsoft.com/office/powerpoint/2010/main" val="16511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BB681D-0A34-4997-B067-E7D2A278F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01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869523D-384C-8A4A-B754-E9E5F7BE7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634054" cy="11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lzheimer&amp;#39;s disease - The Lancet">
            <a:extLst>
              <a:ext uri="{FF2B5EF4-FFF2-40B4-BE49-F238E27FC236}">
                <a16:creationId xmlns:a16="http://schemas.microsoft.com/office/drawing/2014/main" id="{94C8CAA8-A79B-B541-80DB-528AD9839F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" t="-4215" r="-1313" b="-1"/>
          <a:stretch/>
        </p:blipFill>
        <p:spPr bwMode="auto">
          <a:xfrm>
            <a:off x="0" y="1560317"/>
            <a:ext cx="5768209" cy="4048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4443B8-6E4C-C444-B3AB-1DBD8E7348B4}"/>
              </a:ext>
            </a:extLst>
          </p:cNvPr>
          <p:cNvSpPr txBox="1"/>
          <p:nvPr/>
        </p:nvSpPr>
        <p:spPr>
          <a:xfrm>
            <a:off x="5909062" y="4929807"/>
            <a:ext cx="263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P</a:t>
            </a:r>
            <a:r>
              <a:rPr lang="en-NL" sz="2400" dirty="0"/>
              <a:t>rioritization of </a:t>
            </a:r>
          </a:p>
          <a:p>
            <a:pPr algn="ctr"/>
            <a:r>
              <a:rPr lang="en-NL" sz="2400" dirty="0"/>
              <a:t>pathogenic variants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89592A-CD23-774F-A533-73634214BF64}"/>
              </a:ext>
            </a:extLst>
          </p:cNvPr>
          <p:cNvSpPr txBox="1"/>
          <p:nvPr/>
        </p:nvSpPr>
        <p:spPr>
          <a:xfrm>
            <a:off x="9302433" y="4902420"/>
            <a:ext cx="274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CSF-assay set-up</a:t>
            </a:r>
            <a:endParaRPr lang="en-NL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C00C1C-0B54-D64D-8AC5-9F7AEE6528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929" t="25504" r="25034" b="36894"/>
          <a:stretch/>
        </p:blipFill>
        <p:spPr bwMode="auto">
          <a:xfrm>
            <a:off x="8595582" y="1425912"/>
            <a:ext cx="3322410" cy="3605107"/>
          </a:xfrm>
          <a:prstGeom prst="rect">
            <a:avLst/>
          </a:prstGeom>
          <a:solidFill>
            <a:srgbClr val="FBFC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AAFBA-541F-F840-9C0A-543CE9D70DCE}"/>
              </a:ext>
            </a:extLst>
          </p:cNvPr>
          <p:cNvGrpSpPr/>
          <p:nvPr/>
        </p:nvGrpSpPr>
        <p:grpSpPr>
          <a:xfrm>
            <a:off x="5935294" y="1185838"/>
            <a:ext cx="2634055" cy="3672241"/>
            <a:chOff x="4018967" y="0"/>
            <a:chExt cx="4310646" cy="6443663"/>
          </a:xfrm>
        </p:grpSpPr>
        <p:pic>
          <p:nvPicPr>
            <p:cNvPr id="15" name="Picture 4" descr="Idea to features and functions represented as a funnel">
              <a:extLst>
                <a:ext uri="{FF2B5EF4-FFF2-40B4-BE49-F238E27FC236}">
                  <a16:creationId xmlns:a16="http://schemas.microsoft.com/office/drawing/2014/main" id="{4EDE3B25-2743-4C48-B197-6A14EA6DDD2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64" r="31680" b="6042"/>
            <a:stretch/>
          </p:blipFill>
          <p:spPr bwMode="auto">
            <a:xfrm>
              <a:off x="4018967" y="0"/>
              <a:ext cx="4310646" cy="6443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A02FFB8-33E2-CC45-8C8C-D032A1F93832}"/>
                </a:ext>
              </a:extLst>
            </p:cNvPr>
            <p:cNvSpPr/>
            <p:nvPr/>
          </p:nvSpPr>
          <p:spPr>
            <a:xfrm>
              <a:off x="7772401" y="3086100"/>
              <a:ext cx="557212" cy="35718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solidFill>
                  <a:schemeClr val="tx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6F017DF1-F7F3-2447-8AAA-42537E0B1E28}"/>
                </a:ext>
              </a:extLst>
            </p:cNvPr>
            <p:cNvSpPr/>
            <p:nvPr/>
          </p:nvSpPr>
          <p:spPr>
            <a:xfrm>
              <a:off x="7639049" y="4937966"/>
              <a:ext cx="690563" cy="357187"/>
            </a:xfrm>
            <a:prstGeom prst="rect">
              <a:avLst/>
            </a:pr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6" descr="Strategies to develop trial-relevant biomarkers in AD">
            <a:extLst>
              <a:ext uri="{FF2B5EF4-FFF2-40B4-BE49-F238E27FC236}">
                <a16:creationId xmlns:a16="http://schemas.microsoft.com/office/drawing/2014/main" id="{3F371D9A-CCF5-184A-A2C1-32246D82B5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17" b="63153" l="10000" r="90000">
                        <a14:foregroundMark x1="21333" y1="27556" x2="21333" y2="27556"/>
                        <a14:foregroundMark x1="26222" y1="28000" x2="26222" y2="28000"/>
                        <a14:foregroundMark x1="39556" y1="40000" x2="39556" y2="40000"/>
                        <a14:foregroundMark x1="39556" y1="34667" x2="39556" y2="34667"/>
                        <a14:foregroundMark x1="30667" y1="34667" x2="30667" y2="34667"/>
                        <a14:foregroundMark x1="34222" y1="28444" x2="34222" y2="28444"/>
                        <a14:foregroundMark x1="20444" y1="20000" x2="20444" y2="20000"/>
                        <a14:foregroundMark x1="37778" y1="25333" x2="37778" y2="25333"/>
                        <a14:foregroundMark x1="34667" y1="29333" x2="34667" y2="29333"/>
                        <a14:foregroundMark x1="41778" y1="30222" x2="41778" y2="30222"/>
                        <a14:foregroundMark x1="49778" y1="32889" x2="49778" y2="32889"/>
                        <a14:foregroundMark x1="52889" y1="40889" x2="52889" y2="40889"/>
                        <a14:foregroundMark x1="46667" y1="42222" x2="46667" y2="42222"/>
                        <a14:foregroundMark x1="45333" y1="36000" x2="45333" y2="36000"/>
                        <a14:foregroundMark x1="45778" y1="26222" x2="45778" y2="26222"/>
                        <a14:foregroundMark x1="38667" y1="26667" x2="38667" y2="26667"/>
                        <a14:foregroundMark x1="40444" y1="20444" x2="40444" y2="20444"/>
                        <a14:foregroundMark x1="44444" y1="23111" x2="44444" y2="23111"/>
                        <a14:foregroundMark x1="43556" y1="15556" x2="43556" y2="15556"/>
                        <a14:foregroundMark x1="44000" y1="8444" x2="44000" y2="8444"/>
                        <a14:foregroundMark x1="48889" y1="11556" x2="48889" y2="11556"/>
                        <a14:foregroundMark x1="48000" y1="21333" x2="48000" y2="21333"/>
                        <a14:foregroundMark x1="49778" y1="26222" x2="49778" y2="26222"/>
                        <a14:foregroundMark x1="54667" y1="20889" x2="54667" y2="20889"/>
                        <a14:foregroundMark x1="57778" y1="20444" x2="57778" y2="20444"/>
                        <a14:foregroundMark x1="55111" y1="14222" x2="55111" y2="14222"/>
                        <a14:foregroundMark x1="54222" y1="10667" x2="54222" y2="10667"/>
                        <a14:foregroundMark x1="59556" y1="13333" x2="59556" y2="13333"/>
                        <a14:foregroundMark x1="64444" y1="18667" x2="64444" y2="18667"/>
                        <a14:foregroundMark x1="64000" y1="20889" x2="64000" y2="20889"/>
                        <a14:foregroundMark x1="64000" y1="23556" x2="64000" y2="23556"/>
                        <a14:foregroundMark x1="65333" y1="27111" x2="65333" y2="27111"/>
                        <a14:foregroundMark x1="60889" y1="25333" x2="60889" y2="25333"/>
                        <a14:foregroundMark x1="55556" y1="31111" x2="55556" y2="31111"/>
                        <a14:foregroundMark x1="59111" y1="36889" x2="59111" y2="36889"/>
                        <a14:foregroundMark x1="65333" y1="37778" x2="65333" y2="37778"/>
                        <a14:foregroundMark x1="67556" y1="41778" x2="67556" y2="41778"/>
                        <a14:foregroundMark x1="63556" y1="32000" x2="63556" y2="32000"/>
                        <a14:foregroundMark x1="67556" y1="32444" x2="67556" y2="32444"/>
                        <a14:foregroundMark x1="72444" y1="31111" x2="72444" y2="31111"/>
                        <a14:foregroundMark x1="70667" y1="23556" x2="70667" y2="23556"/>
                        <a14:foregroundMark x1="61778" y1="43111" x2="61778" y2="43111"/>
                        <a14:foregroundMark x1="52444" y1="45333" x2="52444" y2="45333"/>
                        <a14:foregroundMark x1="52444" y1="47556" x2="52444" y2="47556"/>
                        <a14:foregroundMark x1="48444" y1="48444" x2="48444" y2="48444"/>
                        <a14:foregroundMark x1="51556" y1="52000" x2="51556" y2="52000"/>
                        <a14:foregroundMark x1="54222" y1="55111" x2="54222" y2="55111"/>
                        <a14:foregroundMark x1="56889" y1="55111" x2="56889" y2="55111"/>
                        <a14:foregroundMark x1="56444" y1="59556" x2="56444" y2="59556"/>
                        <a14:foregroundMark x1="58222" y1="60444" x2="58222" y2="60444"/>
                        <a14:foregroundMark x1="57333" y1="63111" x2="57333" y2="63111"/>
                        <a14:foregroundMark x1="54667" y1="52444" x2="54667" y2="52444"/>
                        <a14:foregroundMark x1="56444" y1="50222" x2="56444" y2="50222"/>
                        <a14:foregroundMark x1="59111" y1="51556" x2="59111" y2="51556"/>
                        <a14:foregroundMark x1="58222" y1="48000" x2="58222" y2="48000"/>
                        <a14:foregroundMark x1="55556" y1="47556" x2="55556" y2="47556"/>
                        <a14:foregroundMark x1="56000" y1="44889" x2="56000" y2="44889"/>
                        <a14:foregroundMark x1="60889" y1="45778" x2="60889" y2="45778"/>
                        <a14:foregroundMark x1="64444" y1="44889" x2="64444" y2="44889"/>
                        <a14:foregroundMark x1="60889" y1="40000" x2="60889" y2="40000"/>
                        <a14:foregroundMark x1="65778" y1="46222" x2="65778" y2="46222"/>
                        <a14:foregroundMark x1="65333" y1="48889" x2="65333" y2="48889"/>
                        <a14:foregroundMark x1="62222" y1="51556" x2="62222" y2="51556"/>
                        <a14:foregroundMark x1="60000" y1="49778" x2="60000" y2="49778"/>
                        <a14:foregroundMark x1="61778" y1="47556" x2="61778" y2="47556"/>
                        <a14:foregroundMark x1="60000" y1="49778" x2="60000" y2="4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830"/>
          <a:stretch/>
        </p:blipFill>
        <p:spPr bwMode="auto">
          <a:xfrm>
            <a:off x="10544969" y="2043033"/>
            <a:ext cx="1373023" cy="96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3F5702-D45A-7544-ADFB-144047063347}"/>
              </a:ext>
            </a:extLst>
          </p:cNvPr>
          <p:cNvSpPr txBox="1"/>
          <p:nvPr/>
        </p:nvSpPr>
        <p:spPr>
          <a:xfrm>
            <a:off x="10869201" y="2666177"/>
            <a:ext cx="362279" cy="31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1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Futura"/>
              </a:rPr>
              <a:t>CSF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1F926E-7AB9-D741-9BF2-BDB5AFF5FA84}"/>
              </a:ext>
            </a:extLst>
          </p:cNvPr>
          <p:cNvSpPr txBox="1"/>
          <p:nvPr/>
        </p:nvSpPr>
        <p:spPr>
          <a:xfrm>
            <a:off x="201978" y="1105073"/>
            <a:ext cx="223009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NL" sz="20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Futura"/>
              </a:rPr>
              <a:t>www.holstegelab.eu</a:t>
            </a:r>
          </a:p>
        </p:txBody>
      </p:sp>
      <p:sp>
        <p:nvSpPr>
          <p:cNvPr id="5" name="Milestones…">
            <a:extLst>
              <a:ext uri="{FF2B5EF4-FFF2-40B4-BE49-F238E27FC236}">
                <a16:creationId xmlns:a16="http://schemas.microsoft.com/office/drawing/2014/main" id="{BAF13BB0-942A-2A42-AE3F-8B24B70C7FB3}"/>
              </a:ext>
            </a:extLst>
          </p:cNvPr>
          <p:cNvSpPr txBox="1"/>
          <p:nvPr/>
        </p:nvSpPr>
        <p:spPr>
          <a:xfrm>
            <a:off x="0" y="5893580"/>
            <a:ext cx="12229799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400" i="1">
                <a:solidFill>
                  <a:srgbClr val="FFFFFF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Futura Bold"/>
              </a:rPr>
              <a:t>Milestones</a:t>
            </a:r>
          </a:p>
          <a:p>
            <a:pPr algn="l" defTabSz="457200">
              <a:defRPr sz="4400" i="1">
                <a:solidFill>
                  <a:srgbClr val="FFFFFF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Futura Bold"/>
              </a:rPr>
              <a:t>1) </a:t>
            </a:r>
            <a:r>
              <a:rPr lang="en-US" sz="2000" dirty="0">
                <a:solidFill>
                  <a:srgbClr val="000000"/>
                </a:solidFill>
                <a:latin typeface="Futura Bold"/>
              </a:rPr>
              <a:t>Generation of a pathogenicity screen of rare SORL1 genetic variants</a:t>
            </a:r>
            <a:endParaRPr sz="2000" dirty="0">
              <a:solidFill>
                <a:srgbClr val="000000"/>
              </a:solidFill>
              <a:latin typeface="Futura Bold"/>
            </a:endParaRPr>
          </a:p>
          <a:p>
            <a:pPr algn="l" defTabSz="457200">
              <a:defRPr sz="4400" i="1">
                <a:solidFill>
                  <a:srgbClr val="FFFFFF"/>
                </a:solidFill>
              </a:defRPr>
            </a:pPr>
            <a:r>
              <a:rPr sz="2000" dirty="0">
                <a:solidFill>
                  <a:srgbClr val="000000"/>
                </a:solidFill>
                <a:latin typeface="Futura Bold"/>
              </a:rPr>
              <a:t>2) </a:t>
            </a:r>
            <a:r>
              <a:rPr lang="en-US" sz="2000" dirty="0">
                <a:solidFill>
                  <a:srgbClr val="000000"/>
                </a:solidFill>
                <a:latin typeface="Futura Bold"/>
              </a:rPr>
              <a:t>Generation of an assay to test the effect of a rare genetic variant on SORLA-shedding in CSF</a:t>
            </a:r>
            <a:endParaRPr sz="2000" dirty="0">
              <a:solidFill>
                <a:srgbClr val="000000"/>
              </a:solidFill>
              <a:latin typeface="Futura Bold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ADF32D2-2624-844E-8903-60A6B0528DD0}"/>
              </a:ext>
            </a:extLst>
          </p:cNvPr>
          <p:cNvSpPr/>
          <p:nvPr/>
        </p:nvSpPr>
        <p:spPr>
          <a:xfrm>
            <a:off x="471927" y="1615600"/>
            <a:ext cx="1003300" cy="24246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13FA84-08FF-4443-BF21-851106F1C420}"/>
              </a:ext>
            </a:extLst>
          </p:cNvPr>
          <p:cNvSpPr txBox="1"/>
          <p:nvPr/>
        </p:nvSpPr>
        <p:spPr>
          <a:xfrm>
            <a:off x="738038" y="5463924"/>
            <a:ext cx="135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rare variants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940EBC-C31C-2742-B718-A220F2C9F95D}"/>
              </a:ext>
            </a:extLst>
          </p:cNvPr>
          <p:cNvSpPr txBox="1"/>
          <p:nvPr/>
        </p:nvSpPr>
        <p:spPr>
          <a:xfrm>
            <a:off x="3551394" y="5463924"/>
            <a:ext cx="1836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</a:t>
            </a:r>
            <a:r>
              <a:rPr lang="en-NL" dirty="0"/>
              <a:t>ommon variants</a:t>
            </a:r>
          </a:p>
        </p:txBody>
      </p:sp>
      <p:sp>
        <p:nvSpPr>
          <p:cNvPr id="24" name="Division of Structural Biology, University of Osnabrück (Germany)">
            <a:extLst>
              <a:ext uri="{FF2B5EF4-FFF2-40B4-BE49-F238E27FC236}">
                <a16:creationId xmlns:a16="http://schemas.microsoft.com/office/drawing/2014/main" id="{A2AD6508-8088-E14C-B220-B8001AF87439}"/>
              </a:ext>
            </a:extLst>
          </p:cNvPr>
          <p:cNvSpPr txBox="1"/>
          <p:nvPr/>
        </p:nvSpPr>
        <p:spPr>
          <a:xfrm>
            <a:off x="1736451" y="194402"/>
            <a:ext cx="1144765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Department of Human Genetics, Amsterdam UMC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Identification of the effect of rare </a:t>
            </a:r>
            <a:r>
              <a:rPr lang="en-US" sz="2400" i="1" dirty="0">
                <a:solidFill>
                  <a:schemeClr val="tx1"/>
                </a:solidFill>
              </a:rPr>
              <a:t>SORL1</a:t>
            </a:r>
            <a:r>
              <a:rPr lang="en-US" sz="2400" dirty="0">
                <a:solidFill>
                  <a:schemeClr val="tx1"/>
                </a:solidFill>
              </a:rPr>
              <a:t> genetic variants</a:t>
            </a:r>
            <a:endParaRPr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29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>
            <a:extLst>
              <a:ext uri="{FF2B5EF4-FFF2-40B4-BE49-F238E27FC236}">
                <a16:creationId xmlns:a16="http://schemas.microsoft.com/office/drawing/2014/main" id="{6C516A73-2DEB-4B9D-B960-61A1A1BE2F17}"/>
              </a:ext>
            </a:extLst>
          </p:cNvPr>
          <p:cNvSpPr txBox="1">
            <a:spLocks/>
          </p:cNvSpPr>
          <p:nvPr/>
        </p:nvSpPr>
        <p:spPr>
          <a:xfrm>
            <a:off x="354391" y="149666"/>
            <a:ext cx="12011487" cy="527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Futura Bold"/>
              </a:rPr>
              <a:t>Olav Andersen lab</a:t>
            </a:r>
            <a:r>
              <a:rPr lang="cs-CZ" sz="2400" dirty="0">
                <a:latin typeface="Futura Bold"/>
              </a:rPr>
              <a:t> </a:t>
            </a:r>
            <a:r>
              <a:rPr lang="en-US" sz="2400" dirty="0">
                <a:latin typeface="Futura Bold"/>
              </a:rPr>
              <a:t>– characterization of </a:t>
            </a:r>
            <a:r>
              <a:rPr lang="en-US" sz="2400" i="1" dirty="0">
                <a:latin typeface="Futura Bold"/>
              </a:rPr>
              <a:t>SORL1 </a:t>
            </a:r>
            <a:r>
              <a:rPr lang="en-US" sz="2400" dirty="0">
                <a:latin typeface="Futura Bold"/>
              </a:rPr>
              <a:t>variants</a:t>
            </a:r>
          </a:p>
        </p:txBody>
      </p:sp>
      <p:pic>
        <p:nvPicPr>
          <p:cNvPr id="3" name="Picture 2" descr="A picture containing transport, bicycle&#10;&#10;Description automatically generated">
            <a:extLst>
              <a:ext uri="{FF2B5EF4-FFF2-40B4-BE49-F238E27FC236}">
                <a16:creationId xmlns:a16="http://schemas.microsoft.com/office/drawing/2014/main" id="{BA03397B-D39F-49E9-B8A8-3A679E50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4391" y="2924478"/>
            <a:ext cx="1433209" cy="80618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E6E3E9A-4F9A-4667-ACB8-C95EEB1DA9AD}"/>
              </a:ext>
            </a:extLst>
          </p:cNvPr>
          <p:cNvCxnSpPr>
            <a:cxnSpLocks/>
          </p:cNvCxnSpPr>
          <p:nvPr/>
        </p:nvCxnSpPr>
        <p:spPr>
          <a:xfrm flipV="1">
            <a:off x="2057861" y="1771069"/>
            <a:ext cx="2036190" cy="10687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39E404-1E27-4F32-8E98-EF5595EC5F21}"/>
              </a:ext>
            </a:extLst>
          </p:cNvPr>
          <p:cNvCxnSpPr>
            <a:cxnSpLocks/>
          </p:cNvCxnSpPr>
          <p:nvPr/>
        </p:nvCxnSpPr>
        <p:spPr>
          <a:xfrm>
            <a:off x="2057861" y="3509081"/>
            <a:ext cx="2036190" cy="13021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8AD45AB-D9BC-4AD6-82DA-00DEE325A206}"/>
              </a:ext>
            </a:extLst>
          </p:cNvPr>
          <p:cNvSpPr txBox="1"/>
          <p:nvPr/>
        </p:nvSpPr>
        <p:spPr>
          <a:xfrm>
            <a:off x="5482629" y="81895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Futura Bold"/>
              </a:rPr>
              <a:t>In vitro </a:t>
            </a:r>
            <a:r>
              <a:rPr lang="en-US" dirty="0">
                <a:latin typeface="Futura Bold"/>
              </a:rPr>
              <a:t>studies</a:t>
            </a:r>
            <a:endParaRPr lang="da-DK" dirty="0">
              <a:latin typeface="Futura Bold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15EF902-C581-4FE9-B29E-96A43DD171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165" y="1303455"/>
            <a:ext cx="984708" cy="9847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EC8B933-F966-4094-8477-B9F63DBE3FD4}"/>
              </a:ext>
            </a:extLst>
          </p:cNvPr>
          <p:cNvSpPr txBox="1"/>
          <p:nvPr/>
        </p:nvSpPr>
        <p:spPr>
          <a:xfrm>
            <a:off x="4422515" y="2447362"/>
            <a:ext cx="6960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N2a cells</a:t>
            </a:r>
            <a:endParaRPr lang="da-DK" sz="1100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34D864-E8BA-4670-8A54-C160F80047CA}"/>
              </a:ext>
            </a:extLst>
          </p:cNvPr>
          <p:cNvCxnSpPr/>
          <p:nvPr/>
        </p:nvCxnSpPr>
        <p:spPr>
          <a:xfrm>
            <a:off x="5643840" y="1982630"/>
            <a:ext cx="7070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02F9338-C285-4305-BA9A-5CDED003ABA2}"/>
              </a:ext>
            </a:extLst>
          </p:cNvPr>
          <p:cNvSpPr txBox="1"/>
          <p:nvPr/>
        </p:nvSpPr>
        <p:spPr>
          <a:xfrm>
            <a:off x="5751156" y="1671546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24 </a:t>
            </a:r>
            <a:r>
              <a:rPr lang="en-US" sz="1050" dirty="0" err="1"/>
              <a:t>hs</a:t>
            </a:r>
            <a:endParaRPr lang="da-DK" sz="105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6ABBF5-7BC2-47FB-AE47-C5A7377AE6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7935" y="952635"/>
            <a:ext cx="1316721" cy="4084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6CAF31-733A-4B96-B57F-0B3BD1D9C7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7935" y="2203422"/>
            <a:ext cx="1316721" cy="4131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3227BC3-DE38-4984-8FA6-03DFF60665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9451" y="1440959"/>
            <a:ext cx="1316721" cy="407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B6D64A-5D80-4A01-BC02-2FF4BC399F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7934" y="2681587"/>
            <a:ext cx="1316721" cy="41316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32B4185-8C5B-4830-980B-33B3AF67646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02492" y="1385972"/>
            <a:ext cx="984708" cy="984708"/>
          </a:xfrm>
          <a:prstGeom prst="rect">
            <a:avLst/>
          </a:prstGeom>
        </p:spPr>
      </p:pic>
      <p:pic>
        <p:nvPicPr>
          <p:cNvPr id="27" name="Picture 26" descr="Diagram&#10;&#10;Description automatically generated">
            <a:extLst>
              <a:ext uri="{FF2B5EF4-FFF2-40B4-BE49-F238E27FC236}">
                <a16:creationId xmlns:a16="http://schemas.microsoft.com/office/drawing/2014/main" id="{9ACE61EC-D0A9-438D-982B-483AB9D2D4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 l="59791" t="51784" r="4228" b="11218"/>
          <a:stretch/>
        </p:blipFill>
        <p:spPr>
          <a:xfrm>
            <a:off x="5700080" y="2314619"/>
            <a:ext cx="276840" cy="230833"/>
          </a:xfrm>
          <a:prstGeom prst="rect">
            <a:avLst/>
          </a:prstGeom>
        </p:spPr>
      </p:pic>
      <p:pic>
        <p:nvPicPr>
          <p:cNvPr id="30" name="Picture 29" descr="A picture containing arrow&#10;&#10;Description automatically generated">
            <a:extLst>
              <a:ext uri="{FF2B5EF4-FFF2-40B4-BE49-F238E27FC236}">
                <a16:creationId xmlns:a16="http://schemas.microsoft.com/office/drawing/2014/main" id="{44963B0C-76C0-4032-868A-767C47C699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928276" y="2162028"/>
            <a:ext cx="210908" cy="206232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DA5E25A-7E3B-4C19-81EF-BAAB7B72530D}"/>
              </a:ext>
            </a:extLst>
          </p:cNvPr>
          <p:cNvCxnSpPr/>
          <p:nvPr/>
        </p:nvCxnSpPr>
        <p:spPr>
          <a:xfrm>
            <a:off x="7757015" y="1982630"/>
            <a:ext cx="7070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852BF07-2C98-4A9B-9DBF-F7E5A1F59A9F}"/>
              </a:ext>
            </a:extLst>
          </p:cNvPr>
          <p:cNvSpPr txBox="1"/>
          <p:nvPr/>
        </p:nvSpPr>
        <p:spPr>
          <a:xfrm>
            <a:off x="7778113" y="1671546"/>
            <a:ext cx="4892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24 </a:t>
            </a:r>
            <a:r>
              <a:rPr lang="en-US" sz="1050" dirty="0" err="1"/>
              <a:t>hs</a:t>
            </a:r>
            <a:endParaRPr lang="da-DK" sz="105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C38D91-F94C-4A81-88A7-9B3035FDA239}"/>
              </a:ext>
            </a:extLst>
          </p:cNvPr>
          <p:cNvSpPr txBox="1"/>
          <p:nvPr/>
        </p:nvSpPr>
        <p:spPr>
          <a:xfrm>
            <a:off x="6624484" y="2403329"/>
            <a:ext cx="984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Conditional medium</a:t>
            </a:r>
            <a:endParaRPr lang="da-DK" sz="1100" dirty="0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096815A-8064-4E95-948B-A2E8585F16C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8738925" y="2228442"/>
            <a:ext cx="195507" cy="36933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AB0CF35-AC6E-404A-829A-24BA214BC55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9129981" y="2228442"/>
            <a:ext cx="195507" cy="36933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0F4AECF-65A3-41A9-9F01-652075966E8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8934432" y="2228442"/>
            <a:ext cx="195507" cy="3693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C27E75-8F35-4922-B1D0-5F2CFA038EC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9325446" y="2228442"/>
            <a:ext cx="195507" cy="36933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F99B274-8F4B-4A0E-94E6-2B575066CA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8738925" y="1304941"/>
            <a:ext cx="195507" cy="36933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D164651C-CE21-4A87-9F6A-89D3F033133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9129981" y="1304941"/>
            <a:ext cx="195507" cy="36933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9B9A3F6-D64F-4EC5-B37A-43AC0510EE9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8934432" y="1304941"/>
            <a:ext cx="195507" cy="36933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E023235-0161-4ABA-80AD-D3405F1C10D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49500" r="71654"/>
          <a:stretch/>
        </p:blipFill>
        <p:spPr>
          <a:xfrm flipH="1">
            <a:off x="9325446" y="1304941"/>
            <a:ext cx="195507" cy="3693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90F49872-87A5-4A18-A3D6-9A8DD66D4D2C}"/>
              </a:ext>
            </a:extLst>
          </p:cNvPr>
          <p:cNvSpPr txBox="1"/>
          <p:nvPr/>
        </p:nvSpPr>
        <p:spPr>
          <a:xfrm>
            <a:off x="8590037" y="2681587"/>
            <a:ext cx="984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Media</a:t>
            </a:r>
            <a:endParaRPr lang="da-DK" sz="11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2F79B47-32E9-4B56-AE08-947472C4733C}"/>
              </a:ext>
            </a:extLst>
          </p:cNvPr>
          <p:cNvSpPr txBox="1"/>
          <p:nvPr/>
        </p:nvSpPr>
        <p:spPr>
          <a:xfrm>
            <a:off x="8593965" y="933375"/>
            <a:ext cx="9847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Lysates</a:t>
            </a:r>
            <a:endParaRPr lang="da-DK" sz="11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84BE053-A7DD-4E02-B807-33E0C25BFFAE}"/>
              </a:ext>
            </a:extLst>
          </p:cNvPr>
          <p:cNvSpPr txBox="1"/>
          <p:nvPr/>
        </p:nvSpPr>
        <p:spPr>
          <a:xfrm>
            <a:off x="10999284" y="985702"/>
            <a:ext cx="98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SORLA</a:t>
            </a:r>
            <a:endParaRPr lang="da-DK" sz="14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5974E3-78F4-4A54-8A6F-7B07049C3225}"/>
              </a:ext>
            </a:extLst>
          </p:cNvPr>
          <p:cNvSpPr txBox="1"/>
          <p:nvPr/>
        </p:nvSpPr>
        <p:spPr>
          <a:xfrm>
            <a:off x="10906869" y="1450084"/>
            <a:ext cx="98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APP</a:t>
            </a:r>
            <a:endParaRPr lang="da-DK" sz="14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6FDDFD-C836-479C-A3C5-7D0E8B5413D4}"/>
              </a:ext>
            </a:extLst>
          </p:cNvPr>
          <p:cNvSpPr txBox="1"/>
          <p:nvPr/>
        </p:nvSpPr>
        <p:spPr>
          <a:xfrm>
            <a:off x="11068592" y="2279200"/>
            <a:ext cx="98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sSORLA</a:t>
            </a:r>
            <a:endParaRPr lang="da-DK" sz="14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F65BDE-7C62-43AC-8626-CC994AFCED28}"/>
              </a:ext>
            </a:extLst>
          </p:cNvPr>
          <p:cNvSpPr txBox="1"/>
          <p:nvPr/>
        </p:nvSpPr>
        <p:spPr>
          <a:xfrm>
            <a:off x="10999284" y="2748690"/>
            <a:ext cx="9847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/>
              <a:t>sAPP</a:t>
            </a:r>
            <a:endParaRPr lang="da-DK" sz="1400" dirty="0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FE89691A-ABAB-46FC-B1FE-591D5DBD445A}"/>
              </a:ext>
            </a:extLst>
          </p:cNvPr>
          <p:cNvSpPr/>
          <p:nvPr/>
        </p:nvSpPr>
        <p:spPr>
          <a:xfrm>
            <a:off x="8590037" y="794999"/>
            <a:ext cx="3380579" cy="11118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68D808AE-2B61-4A10-A99E-9A34C527971D}"/>
              </a:ext>
            </a:extLst>
          </p:cNvPr>
          <p:cNvSpPr/>
          <p:nvPr/>
        </p:nvSpPr>
        <p:spPr>
          <a:xfrm>
            <a:off x="8576661" y="2063456"/>
            <a:ext cx="3393955" cy="11118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F53332B-8BA0-4615-86E1-DF6C1A885EB4}"/>
              </a:ext>
            </a:extLst>
          </p:cNvPr>
          <p:cNvSpPr txBox="1"/>
          <p:nvPr/>
        </p:nvSpPr>
        <p:spPr>
          <a:xfrm>
            <a:off x="9796409" y="764292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WT</a:t>
            </a:r>
            <a:endParaRPr lang="da-DK" sz="1100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E94BC9-9F89-4AF5-8C5A-016814E29BFA}"/>
              </a:ext>
            </a:extLst>
          </p:cNvPr>
          <p:cNvSpPr txBox="1"/>
          <p:nvPr/>
        </p:nvSpPr>
        <p:spPr>
          <a:xfrm>
            <a:off x="10089906" y="764292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WT</a:t>
            </a:r>
            <a:endParaRPr lang="da-DK" sz="1100" b="1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BEF2CDD-6B35-405C-B0B9-38B7DBECC9AA}"/>
              </a:ext>
            </a:extLst>
          </p:cNvPr>
          <p:cNvSpPr txBox="1"/>
          <p:nvPr/>
        </p:nvSpPr>
        <p:spPr>
          <a:xfrm>
            <a:off x="10383403" y="765834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Mut</a:t>
            </a:r>
            <a:endParaRPr lang="da-DK" sz="1100" b="1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130537-BAFD-4939-83C8-328E4C811C1E}"/>
              </a:ext>
            </a:extLst>
          </p:cNvPr>
          <p:cNvSpPr txBox="1"/>
          <p:nvPr/>
        </p:nvSpPr>
        <p:spPr>
          <a:xfrm>
            <a:off x="10688111" y="765834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Mut</a:t>
            </a:r>
            <a:endParaRPr lang="da-DK" sz="1100" b="1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0AC7518-7BFC-49D6-B89B-6B7AA67C1A82}"/>
              </a:ext>
            </a:extLst>
          </p:cNvPr>
          <p:cNvSpPr txBox="1"/>
          <p:nvPr/>
        </p:nvSpPr>
        <p:spPr>
          <a:xfrm>
            <a:off x="9796409" y="2016074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WT</a:t>
            </a:r>
            <a:endParaRPr lang="da-DK" sz="1100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7D2BA49-F0FF-4A62-84D9-7AB5B4673EE2}"/>
              </a:ext>
            </a:extLst>
          </p:cNvPr>
          <p:cNvSpPr txBox="1"/>
          <p:nvPr/>
        </p:nvSpPr>
        <p:spPr>
          <a:xfrm>
            <a:off x="10089906" y="2016074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WT</a:t>
            </a:r>
            <a:endParaRPr lang="da-DK" sz="1100" b="1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74FAA2B-D507-40DD-A500-2D05335309FA}"/>
              </a:ext>
            </a:extLst>
          </p:cNvPr>
          <p:cNvSpPr txBox="1"/>
          <p:nvPr/>
        </p:nvSpPr>
        <p:spPr>
          <a:xfrm>
            <a:off x="10383403" y="2017616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Mut</a:t>
            </a:r>
            <a:endParaRPr lang="da-DK" sz="1100" b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B5412FE-E42C-4A09-B214-BE10687E30B3}"/>
              </a:ext>
            </a:extLst>
          </p:cNvPr>
          <p:cNvSpPr txBox="1"/>
          <p:nvPr/>
        </p:nvSpPr>
        <p:spPr>
          <a:xfrm>
            <a:off x="10688111" y="2017616"/>
            <a:ext cx="433674" cy="261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/>
              <a:t>Mut</a:t>
            </a:r>
            <a:endParaRPr lang="da-DK" sz="1100" b="1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D6CA96BA-5D9B-4531-B46A-A2CA3F96658A}"/>
              </a:ext>
            </a:extLst>
          </p:cNvPr>
          <p:cNvSpPr txBox="1"/>
          <p:nvPr/>
        </p:nvSpPr>
        <p:spPr>
          <a:xfrm>
            <a:off x="5459383" y="3542114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Futura Bold"/>
              </a:rPr>
              <a:t>CSF analyses</a:t>
            </a:r>
            <a:endParaRPr lang="da-DK" dirty="0">
              <a:latin typeface="Futura Bold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4F58DD3-FFFD-43F8-A84E-E1FDA66C863D}"/>
              </a:ext>
            </a:extLst>
          </p:cNvPr>
          <p:cNvGrpSpPr/>
          <p:nvPr/>
        </p:nvGrpSpPr>
        <p:grpSpPr>
          <a:xfrm>
            <a:off x="5301883" y="4080822"/>
            <a:ext cx="1171780" cy="655875"/>
            <a:chOff x="4528300" y="4377214"/>
            <a:chExt cx="1171780" cy="655875"/>
          </a:xfrm>
        </p:grpSpPr>
        <p:pic>
          <p:nvPicPr>
            <p:cNvPr id="66" name="Picture 65" descr="Diagram&#10;&#10;Description automatically generated">
              <a:extLst>
                <a:ext uri="{FF2B5EF4-FFF2-40B4-BE49-F238E27FC236}">
                  <a16:creationId xmlns:a16="http://schemas.microsoft.com/office/drawing/2014/main" id="{7C0BD5AE-4876-41AB-A575-D1B30A3FB6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7"/>
                </a:ext>
              </a:extLst>
            </a:blip>
            <a:stretch>
              <a:fillRect/>
            </a:stretch>
          </p:blipFill>
          <p:spPr>
            <a:xfrm>
              <a:off x="4528300" y="4377214"/>
              <a:ext cx="1039217" cy="655875"/>
            </a:xfrm>
            <a:prstGeom prst="rect">
              <a:avLst/>
            </a:prstGeom>
          </p:spPr>
        </p:pic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EF066B2-B229-417F-AA69-6223B355BDA1}"/>
                </a:ext>
              </a:extLst>
            </p:cNvPr>
            <p:cNvSpPr/>
            <p:nvPr/>
          </p:nvSpPr>
          <p:spPr>
            <a:xfrm>
              <a:off x="5118539" y="4377214"/>
              <a:ext cx="581541" cy="2616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71" name="Rectangle 70">
            <a:extLst>
              <a:ext uri="{FF2B5EF4-FFF2-40B4-BE49-F238E27FC236}">
                <a16:creationId xmlns:a16="http://schemas.microsoft.com/office/drawing/2014/main" id="{D0F46903-A5CF-49F0-BF34-CBF3A08ECE70}"/>
              </a:ext>
            </a:extLst>
          </p:cNvPr>
          <p:cNvSpPr/>
          <p:nvPr/>
        </p:nvSpPr>
        <p:spPr>
          <a:xfrm>
            <a:off x="5609792" y="5346401"/>
            <a:ext cx="479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utura Bold"/>
                <a:ea typeface="MS Mincho" panose="02020609040205080304" pitchFamily="49" charset="-128"/>
              </a:rPr>
              <a:t>VS</a:t>
            </a:r>
            <a:endParaRPr lang="da-DK" sz="1200" dirty="0">
              <a:latin typeface="Futura Bold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384180D6-2BBA-4605-9BF0-D8D8F90C2987}"/>
              </a:ext>
            </a:extLst>
          </p:cNvPr>
          <p:cNvSpPr/>
          <p:nvPr/>
        </p:nvSpPr>
        <p:spPr>
          <a:xfrm>
            <a:off x="4540289" y="4928865"/>
            <a:ext cx="2694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latin typeface="Futura Bold"/>
                <a:ea typeface="STCaiyun" panose="020B0503020204020204" pitchFamily="2" charset="-122"/>
              </a:rPr>
              <a:t>Pairwise approach of AD patients </a:t>
            </a:r>
            <a:endParaRPr lang="da-DK" sz="1200" b="1" dirty="0">
              <a:latin typeface="Futura Bold"/>
              <a:ea typeface="STCaiyun" panose="020B0503020204020204" pitchFamily="2" charset="-122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640E957-FFCF-4CD8-86D5-0CD36CBFE864}"/>
              </a:ext>
            </a:extLst>
          </p:cNvPr>
          <p:cNvSpPr/>
          <p:nvPr/>
        </p:nvSpPr>
        <p:spPr>
          <a:xfrm>
            <a:off x="4384056" y="5214671"/>
            <a:ext cx="12609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utura Bold"/>
                <a:ea typeface="STCaiyun" panose="020B0503020204020204" pitchFamily="2" charset="-122"/>
              </a:rPr>
              <a:t>Carriers of </a:t>
            </a:r>
            <a:r>
              <a:rPr lang="en-US" sz="1200" i="1" dirty="0">
                <a:latin typeface="Futura Bold"/>
                <a:ea typeface="STCaiyun" panose="020B0503020204020204" pitchFamily="2" charset="-122"/>
              </a:rPr>
              <a:t>SORL1</a:t>
            </a:r>
            <a:r>
              <a:rPr lang="en-US" sz="1200" dirty="0">
                <a:latin typeface="Futura Bold"/>
                <a:ea typeface="STCaiyun" panose="020B0503020204020204" pitchFamily="2" charset="-122"/>
              </a:rPr>
              <a:t> variant</a:t>
            </a:r>
            <a:endParaRPr lang="da-DK" sz="1200" dirty="0">
              <a:latin typeface="Futura Bold"/>
              <a:ea typeface="STCaiyun" panose="020B0503020204020204" pitchFamily="2" charset="-122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6E53D78B-744F-4E36-A2F9-DC9FD3A53854}"/>
              </a:ext>
            </a:extLst>
          </p:cNvPr>
          <p:cNvSpPr/>
          <p:nvPr/>
        </p:nvSpPr>
        <p:spPr>
          <a:xfrm>
            <a:off x="6007389" y="5205864"/>
            <a:ext cx="13655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utura Bold"/>
                <a:ea typeface="STCaiyun" panose="020B0503020204020204" pitchFamily="2" charset="-122"/>
              </a:rPr>
              <a:t>Carriers of </a:t>
            </a:r>
            <a:r>
              <a:rPr lang="en-US" sz="1200" i="1" dirty="0">
                <a:latin typeface="Futura Bold"/>
                <a:ea typeface="STCaiyun" panose="020B0503020204020204" pitchFamily="2" charset="-122"/>
              </a:rPr>
              <a:t>SORL1</a:t>
            </a:r>
            <a:r>
              <a:rPr lang="en-US" sz="1200" dirty="0">
                <a:latin typeface="Futura Bold"/>
                <a:ea typeface="STCaiyun" panose="020B0503020204020204" pitchFamily="2" charset="-122"/>
              </a:rPr>
              <a:t> WT</a:t>
            </a:r>
            <a:endParaRPr lang="da-DK" sz="1200" dirty="0">
              <a:latin typeface="Futura Bold"/>
              <a:ea typeface="STCaiyun" panose="020B0503020204020204" pitchFamily="2" charset="-122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B7DF549-9522-4A96-8C95-04C01EC13952}"/>
              </a:ext>
            </a:extLst>
          </p:cNvPr>
          <p:cNvSpPr/>
          <p:nvPr/>
        </p:nvSpPr>
        <p:spPr>
          <a:xfrm>
            <a:off x="4691813" y="5869154"/>
            <a:ext cx="10085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utura Bold"/>
                <a:ea typeface="STCaiyun" panose="020B0503020204020204" pitchFamily="2" charset="-122"/>
              </a:rPr>
              <a:t>Matched for: </a:t>
            </a:r>
            <a:endParaRPr lang="da-DK" sz="1200" dirty="0">
              <a:latin typeface="Futura Bold"/>
              <a:ea typeface="STCaiyun" panose="020B0503020204020204" pitchFamily="2" charset="-122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3D40161-E126-48AB-ACEF-C75684479777}"/>
              </a:ext>
            </a:extLst>
          </p:cNvPr>
          <p:cNvSpPr/>
          <p:nvPr/>
        </p:nvSpPr>
        <p:spPr>
          <a:xfrm>
            <a:off x="5572790" y="5891973"/>
            <a:ext cx="19269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Futura Bold"/>
                <a:ea typeface="STCaiyun" panose="020B0503020204020204" pitchFamily="2" charset="-122"/>
              </a:rPr>
              <a:t>Age at AD onset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Futura Bold"/>
                <a:ea typeface="STCaiyun" panose="020B0503020204020204" pitchFamily="2" charset="-122"/>
              </a:rPr>
              <a:t>Gender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err="1">
                <a:latin typeface="Futura Bold"/>
                <a:ea typeface="STCaiyun" panose="020B0503020204020204" pitchFamily="2" charset="-122"/>
              </a:rPr>
              <a:t>ApoE</a:t>
            </a:r>
            <a:r>
              <a:rPr lang="en-US" sz="1200" dirty="0">
                <a:latin typeface="Futura Bold"/>
                <a:ea typeface="STCaiyun" panose="020B0503020204020204" pitchFamily="2" charset="-122"/>
              </a:rPr>
              <a:t> genotype</a:t>
            </a:r>
            <a:endParaRPr lang="da-DK" sz="1200" dirty="0">
              <a:latin typeface="Futura Bold"/>
              <a:ea typeface="STCaiyun" panose="020B0503020204020204" pitchFamily="2" charset="-122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73142BA8-8224-42ED-8320-36EB5BAD375A}"/>
              </a:ext>
            </a:extLst>
          </p:cNvPr>
          <p:cNvSpPr/>
          <p:nvPr/>
        </p:nvSpPr>
        <p:spPr>
          <a:xfrm>
            <a:off x="4384056" y="5214671"/>
            <a:ext cx="1214426" cy="527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Futura Bold"/>
            </a:endParaRP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4210CCE4-48DA-45C1-A997-C1BEADB86F02}"/>
              </a:ext>
            </a:extLst>
          </p:cNvPr>
          <p:cNvSpPr/>
          <p:nvPr/>
        </p:nvSpPr>
        <p:spPr>
          <a:xfrm>
            <a:off x="5976920" y="5207396"/>
            <a:ext cx="1365566" cy="52706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Futura Bold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74EDA895-A99C-428F-8F0D-836D0C60E545}"/>
              </a:ext>
            </a:extLst>
          </p:cNvPr>
          <p:cNvPicPr/>
          <p:nvPr/>
        </p:nvPicPr>
        <p:blipFill rotWithShape="1">
          <a:blip r:embed="rId18"/>
          <a:srcRect l="11769" t="40260" r="-122" b="39868"/>
          <a:stretch/>
        </p:blipFill>
        <p:spPr>
          <a:xfrm>
            <a:off x="7499781" y="4672565"/>
            <a:ext cx="4384390" cy="13421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71CA92-DFB9-4934-BC21-EEF50BF12139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2" t="27767" r="5191" b="16382"/>
          <a:stretch/>
        </p:blipFill>
        <p:spPr>
          <a:xfrm>
            <a:off x="66028" y="702685"/>
            <a:ext cx="2863888" cy="152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61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BEED6ECE-C8AC-42C5-96BF-DA5FEB581D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8" t="27183" r="55792" b="51699"/>
          <a:stretch/>
        </p:blipFill>
        <p:spPr>
          <a:xfrm>
            <a:off x="3195389" y="2207265"/>
            <a:ext cx="392887" cy="377156"/>
          </a:xfrm>
          <a:prstGeom prst="rect">
            <a:avLst/>
          </a:prstGeom>
        </p:spPr>
      </p:pic>
      <p:pic>
        <p:nvPicPr>
          <p:cNvPr id="20" name="Obrázek 19" descr="Obsah obrázku text&#10;&#10;Popis byl vytvořen automaticky">
            <a:extLst>
              <a:ext uri="{FF2B5EF4-FFF2-40B4-BE49-F238E27FC236}">
                <a16:creationId xmlns:a16="http://schemas.microsoft.com/office/drawing/2014/main" id="{769A45D2-AC2B-43A7-8FBA-17DAB25F44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15619" r="45072" b="41046"/>
          <a:stretch/>
        </p:blipFill>
        <p:spPr>
          <a:xfrm>
            <a:off x="3272764" y="5604215"/>
            <a:ext cx="611443" cy="46957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AF31BEA-3CBE-4949-8FE1-2E38F67FF3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8329" y="127967"/>
            <a:ext cx="12011487" cy="527066"/>
          </a:xfrm>
        </p:spPr>
        <p:txBody>
          <a:bodyPr>
            <a:noAutofit/>
          </a:bodyPr>
          <a:lstStyle/>
          <a:p>
            <a:pPr algn="l"/>
            <a:r>
              <a:rPr lang="en-US" sz="2400" dirty="0">
                <a:latin typeface="Futura Bold"/>
              </a:rPr>
              <a:t>Dáša </a:t>
            </a:r>
            <a:r>
              <a:rPr lang="en-US" sz="2400" dirty="0" err="1">
                <a:latin typeface="Futura Bold"/>
              </a:rPr>
              <a:t>Bohačiaková</a:t>
            </a:r>
            <a:r>
              <a:rPr lang="cs-CZ" sz="2400" dirty="0">
                <a:latin typeface="Futura Bold"/>
              </a:rPr>
              <a:t> </a:t>
            </a:r>
            <a:r>
              <a:rPr lang="en-US" sz="2400" dirty="0">
                <a:latin typeface="Futura Bold"/>
              </a:rPr>
              <a:t>lab – </a:t>
            </a:r>
            <a:r>
              <a:rPr lang="en-US" sz="2400" i="1" dirty="0">
                <a:latin typeface="Futura Bold"/>
              </a:rPr>
              <a:t>in vitro </a:t>
            </a:r>
            <a:r>
              <a:rPr lang="cs-CZ" sz="2400" dirty="0">
                <a:latin typeface="Futura Bold"/>
              </a:rPr>
              <a:t>AD</a:t>
            </a:r>
            <a:r>
              <a:rPr lang="cs-CZ" sz="2400" i="1" dirty="0">
                <a:latin typeface="Futura Bold"/>
              </a:rPr>
              <a:t> </a:t>
            </a:r>
            <a:r>
              <a:rPr lang="en-US" sz="2400" dirty="0">
                <a:latin typeface="Futura Bold"/>
              </a:rPr>
              <a:t>modeling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AAC8BE3-FBC6-40D0-973F-F274EBCA32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72" b="43944"/>
          <a:stretch/>
        </p:blipFill>
        <p:spPr>
          <a:xfrm>
            <a:off x="236816" y="1707389"/>
            <a:ext cx="1473570" cy="231958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EC154D3-DB94-4329-A675-CD30BF07B1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22101" r="55217" b="36491"/>
          <a:stretch/>
        </p:blipFill>
        <p:spPr>
          <a:xfrm>
            <a:off x="225472" y="4563922"/>
            <a:ext cx="1638746" cy="126544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9FB8588-7E92-47E9-9900-B08D28E4B961}"/>
              </a:ext>
            </a:extLst>
          </p:cNvPr>
          <p:cNvSpPr txBox="1"/>
          <p:nvPr/>
        </p:nvSpPr>
        <p:spPr>
          <a:xfrm>
            <a:off x="72753" y="1116658"/>
            <a:ext cx="171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Futura Bold"/>
              </a:rPr>
              <a:t>AD p</a:t>
            </a:r>
            <a:r>
              <a:rPr lang="en-US" sz="1200" dirty="0">
                <a:latin typeface="Futura Bold"/>
              </a:rPr>
              <a:t>atient with </a:t>
            </a:r>
            <a:r>
              <a:rPr lang="en-US" sz="1200" i="1" dirty="0">
                <a:latin typeface="Futura Bold"/>
              </a:rPr>
              <a:t>SORL1 </a:t>
            </a:r>
            <a:r>
              <a:rPr lang="en-US" sz="1200" dirty="0">
                <a:latin typeface="Futura Bold"/>
              </a:rPr>
              <a:t>mutation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DF5B8B0-C453-41CF-8E73-55CADA5694E5}"/>
              </a:ext>
            </a:extLst>
          </p:cNvPr>
          <p:cNvSpPr txBox="1"/>
          <p:nvPr/>
        </p:nvSpPr>
        <p:spPr>
          <a:xfrm>
            <a:off x="185595" y="5913458"/>
            <a:ext cx="1159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utura Bold"/>
              </a:rPr>
              <a:t>Established iPSCs line</a:t>
            </a:r>
          </a:p>
        </p:txBody>
      </p:sp>
      <p:sp>
        <p:nvSpPr>
          <p:cNvPr id="16" name="Pravá složená závorka 15">
            <a:extLst>
              <a:ext uri="{FF2B5EF4-FFF2-40B4-BE49-F238E27FC236}">
                <a16:creationId xmlns:a16="http://schemas.microsoft.com/office/drawing/2014/main" id="{9E595F16-330A-4311-90C5-C934E2FEE708}"/>
              </a:ext>
            </a:extLst>
          </p:cNvPr>
          <p:cNvSpPr/>
          <p:nvPr/>
        </p:nvSpPr>
        <p:spPr>
          <a:xfrm>
            <a:off x="2725446" y="2676262"/>
            <a:ext cx="296926" cy="264556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 dirty="0">
              <a:latin typeface="Futura Bold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C38CF087-EE5F-43CE-A816-9E2425CDB93C}"/>
              </a:ext>
            </a:extLst>
          </p:cNvPr>
          <p:cNvSpPr txBox="1"/>
          <p:nvPr/>
        </p:nvSpPr>
        <p:spPr>
          <a:xfrm>
            <a:off x="1688215" y="1767081"/>
            <a:ext cx="14735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Futura Bold"/>
              </a:rPr>
              <a:t>reprogramming</a:t>
            </a:r>
            <a:endParaRPr lang="en-US" sz="1200" dirty="0">
              <a:latin typeface="Futura Bold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6CE629B3-EF5C-47A6-960C-59750DBA78CF}"/>
              </a:ext>
            </a:extLst>
          </p:cNvPr>
          <p:cNvSpPr txBox="1"/>
          <p:nvPr/>
        </p:nvSpPr>
        <p:spPr>
          <a:xfrm>
            <a:off x="2424457" y="5446973"/>
            <a:ext cx="7004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>
                <a:latin typeface="Futura Bold"/>
              </a:rPr>
              <a:t>CRISPR-Cas9</a:t>
            </a:r>
            <a:endParaRPr lang="en-US" sz="1200" dirty="0">
              <a:latin typeface="Futura Bold"/>
            </a:endParaRPr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A6D5AC6-9D11-4591-A44E-703D5358BE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4062" r="56473" b="38063"/>
          <a:stretch/>
        </p:blipFill>
        <p:spPr>
          <a:xfrm>
            <a:off x="3423564" y="3261841"/>
            <a:ext cx="1863853" cy="1360911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5B2CE698-FC63-4A5F-8A69-1C83A820EAE2}"/>
              </a:ext>
            </a:extLst>
          </p:cNvPr>
          <p:cNvSpPr txBox="1"/>
          <p:nvPr/>
        </p:nvSpPr>
        <p:spPr>
          <a:xfrm>
            <a:off x="3253511" y="4650735"/>
            <a:ext cx="1629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utura Bold"/>
              </a:rPr>
              <a:t>iPSCs line</a:t>
            </a:r>
            <a:r>
              <a:rPr lang="cs-CZ" sz="1200" dirty="0">
                <a:latin typeface="Futura Bold"/>
              </a:rPr>
              <a:t> with </a:t>
            </a:r>
            <a:r>
              <a:rPr lang="cs-CZ" sz="1200" i="1" dirty="0">
                <a:latin typeface="Futura Bold"/>
              </a:rPr>
              <a:t>SORL1</a:t>
            </a:r>
            <a:r>
              <a:rPr lang="cs-CZ" sz="1200" dirty="0">
                <a:latin typeface="Futura Bold"/>
              </a:rPr>
              <a:t> mutation</a:t>
            </a:r>
            <a:endParaRPr lang="en-US" sz="1200" dirty="0">
              <a:latin typeface="Futura Bold"/>
            </a:endParaRPr>
          </a:p>
        </p:txBody>
      </p:sp>
      <p:pic>
        <p:nvPicPr>
          <p:cNvPr id="28" name="Obrázek 27">
            <a:extLst>
              <a:ext uri="{FF2B5EF4-FFF2-40B4-BE49-F238E27FC236}">
                <a16:creationId xmlns:a16="http://schemas.microsoft.com/office/drawing/2014/main" id="{A88053DF-694B-43A3-9D7D-5A8FFB2841A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6785" r="74972" b="63257"/>
          <a:stretch/>
        </p:blipFill>
        <p:spPr>
          <a:xfrm>
            <a:off x="6102504" y="1471037"/>
            <a:ext cx="1535037" cy="1490534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F0D11BBA-F26F-4F17-A3DE-29C19EE52BF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t="6276" r="50000" b="59978"/>
          <a:stretch/>
        </p:blipFill>
        <p:spPr>
          <a:xfrm>
            <a:off x="6056577" y="4943280"/>
            <a:ext cx="2054978" cy="1273443"/>
          </a:xfrm>
          <a:prstGeom prst="rect">
            <a:avLst/>
          </a:prstGeom>
        </p:spPr>
      </p:pic>
      <p:cxnSp>
        <p:nvCxnSpPr>
          <p:cNvPr id="32" name="Přímá spojnice se šipkou 31">
            <a:extLst>
              <a:ext uri="{FF2B5EF4-FFF2-40B4-BE49-F238E27FC236}">
                <a16:creationId xmlns:a16="http://schemas.microsoft.com/office/drawing/2014/main" id="{5EB2D04B-8C81-4CAD-AD6B-DCBFE3FAB14F}"/>
              </a:ext>
            </a:extLst>
          </p:cNvPr>
          <p:cNvCxnSpPr>
            <a:cxnSpLocks/>
          </p:cNvCxnSpPr>
          <p:nvPr/>
        </p:nvCxnSpPr>
        <p:spPr>
          <a:xfrm flipV="1">
            <a:off x="5311793" y="2286536"/>
            <a:ext cx="710579" cy="7535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FEF74675-3709-4FFD-845F-53A0DD407338}"/>
              </a:ext>
            </a:extLst>
          </p:cNvPr>
          <p:cNvSpPr txBox="1"/>
          <p:nvPr/>
        </p:nvSpPr>
        <p:spPr>
          <a:xfrm>
            <a:off x="6085944" y="6456634"/>
            <a:ext cx="1243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Futura Bold"/>
              </a:rPr>
              <a:t>inducible neurons (2D)</a:t>
            </a:r>
          </a:p>
        </p:txBody>
      </p:sp>
      <p:cxnSp>
        <p:nvCxnSpPr>
          <p:cNvPr id="23" name="Přímá spojnice se šipkou 22">
            <a:extLst>
              <a:ext uri="{FF2B5EF4-FFF2-40B4-BE49-F238E27FC236}">
                <a16:creationId xmlns:a16="http://schemas.microsoft.com/office/drawing/2014/main" id="{E6AA7C60-E427-4EBD-8EB3-67EC0883E801}"/>
              </a:ext>
            </a:extLst>
          </p:cNvPr>
          <p:cNvCxnSpPr>
            <a:cxnSpLocks/>
          </p:cNvCxnSpPr>
          <p:nvPr/>
        </p:nvCxnSpPr>
        <p:spPr>
          <a:xfrm>
            <a:off x="5409817" y="5127848"/>
            <a:ext cx="786440" cy="6861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bdélník 5">
            <a:extLst>
              <a:ext uri="{FF2B5EF4-FFF2-40B4-BE49-F238E27FC236}">
                <a16:creationId xmlns:a16="http://schemas.microsoft.com/office/drawing/2014/main" id="{8260287E-1A1B-4491-A100-3DB46222B909}"/>
              </a:ext>
            </a:extLst>
          </p:cNvPr>
          <p:cNvSpPr/>
          <p:nvPr/>
        </p:nvSpPr>
        <p:spPr>
          <a:xfrm>
            <a:off x="6128221" y="2974861"/>
            <a:ext cx="13127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utura Bold"/>
              </a:rPr>
              <a:t>cerebral organoids (3D)</a:t>
            </a:r>
          </a:p>
        </p:txBody>
      </p:sp>
      <p:pic>
        <p:nvPicPr>
          <p:cNvPr id="31" name="Obrázek 30">
            <a:extLst>
              <a:ext uri="{FF2B5EF4-FFF2-40B4-BE49-F238E27FC236}">
                <a16:creationId xmlns:a16="http://schemas.microsoft.com/office/drawing/2014/main" id="{9CFEE859-152C-4D8A-9F33-182AF9BAA5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19889" y="3268727"/>
            <a:ext cx="3063852" cy="3259417"/>
          </a:xfrm>
          <a:prstGeom prst="rect">
            <a:avLst/>
          </a:prstGeom>
        </p:spPr>
      </p:pic>
      <p:sp>
        <p:nvSpPr>
          <p:cNvPr id="33" name="Obdélník 32">
            <a:extLst>
              <a:ext uri="{FF2B5EF4-FFF2-40B4-BE49-F238E27FC236}">
                <a16:creationId xmlns:a16="http://schemas.microsoft.com/office/drawing/2014/main" id="{39C20C22-A50A-4688-817D-8B280D34CBF5}"/>
              </a:ext>
            </a:extLst>
          </p:cNvPr>
          <p:cNvSpPr/>
          <p:nvPr/>
        </p:nvSpPr>
        <p:spPr>
          <a:xfrm>
            <a:off x="8877841" y="6581001"/>
            <a:ext cx="24021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Futura Bold"/>
                <a:ea typeface="Open Sans" panose="020B0606030504020204" pitchFamily="34" charset="0"/>
                <a:cs typeface="Open Sans" panose="020B0606030504020204" pitchFamily="34" charset="0"/>
              </a:rPr>
              <a:t>Endosomal swelling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8AD5F2-8A1C-4809-95AB-B12B7047BD9D}"/>
              </a:ext>
            </a:extLst>
          </p:cNvPr>
          <p:cNvGrpSpPr/>
          <p:nvPr/>
        </p:nvGrpSpPr>
        <p:grpSpPr>
          <a:xfrm>
            <a:off x="7980394" y="929329"/>
            <a:ext cx="3946022" cy="2065102"/>
            <a:chOff x="8443794" y="1188551"/>
            <a:chExt cx="3017364" cy="1591236"/>
          </a:xfrm>
        </p:grpSpPr>
        <p:pic>
          <p:nvPicPr>
            <p:cNvPr id="37" name="Picture 1">
              <a:extLst>
                <a:ext uri="{FF2B5EF4-FFF2-40B4-BE49-F238E27FC236}">
                  <a16:creationId xmlns:a16="http://schemas.microsoft.com/office/drawing/2014/main" id="{E4C329C9-954D-4F0B-B8AC-EFDB252F65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0396" t="37949" b="1"/>
            <a:stretch/>
          </p:blipFill>
          <p:spPr>
            <a:xfrm>
              <a:off x="8763382" y="1188551"/>
              <a:ext cx="2697776" cy="1591236"/>
            </a:xfrm>
            <a:prstGeom prst="rect">
              <a:avLst/>
            </a:prstGeom>
          </p:spPr>
        </p:pic>
        <p:sp>
          <p:nvSpPr>
            <p:cNvPr id="43" name="Obdélník 42">
              <a:extLst>
                <a:ext uri="{FF2B5EF4-FFF2-40B4-BE49-F238E27FC236}">
                  <a16:creationId xmlns:a16="http://schemas.microsoft.com/office/drawing/2014/main" id="{2AE8AA82-165A-4265-8A5C-F50F9ABB4BC2}"/>
                </a:ext>
              </a:extLst>
            </p:cNvPr>
            <p:cNvSpPr/>
            <p:nvPr/>
          </p:nvSpPr>
          <p:spPr>
            <a:xfrm>
              <a:off x="8445666" y="1416879"/>
              <a:ext cx="31771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800" dirty="0">
                  <a:latin typeface="Futura Bold"/>
                  <a:ea typeface="Open Sans" panose="020B0606030504020204" pitchFamily="34" charset="0"/>
                  <a:cs typeface="Open Sans" panose="020B0606030504020204" pitchFamily="34" charset="0"/>
                </a:rPr>
                <a:t>D9</a:t>
              </a:r>
              <a:endParaRPr lang="en-US" sz="1100" dirty="0">
                <a:latin typeface="Futura Bold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44" name="Obdélník 43">
              <a:extLst>
                <a:ext uri="{FF2B5EF4-FFF2-40B4-BE49-F238E27FC236}">
                  <a16:creationId xmlns:a16="http://schemas.microsoft.com/office/drawing/2014/main" id="{FA5F4D30-FEAC-45B4-B894-B4C5F5D1721B}"/>
                </a:ext>
              </a:extLst>
            </p:cNvPr>
            <p:cNvSpPr/>
            <p:nvPr/>
          </p:nvSpPr>
          <p:spPr>
            <a:xfrm>
              <a:off x="8443794" y="2245360"/>
              <a:ext cx="37382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cs-CZ" sz="800" dirty="0">
                  <a:latin typeface="Futura Bold"/>
                  <a:ea typeface="Open Sans" panose="020B0606030504020204" pitchFamily="34" charset="0"/>
                  <a:cs typeface="Open Sans" panose="020B0606030504020204" pitchFamily="34" charset="0"/>
                </a:rPr>
                <a:t>D14</a:t>
              </a:r>
              <a:endParaRPr lang="en-US" sz="1100" dirty="0">
                <a:latin typeface="Futura Bold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516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Sortilin-overview-cell-shader-shadow-black-bg-transp.png" descr="Sortilin-overview-cell-shader-shadow-black-bg-trans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2020" y="-351535"/>
            <a:ext cx="10287008" cy="7715256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Rectangle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3600"/>
            </a:pPr>
            <a:endParaRPr dirty="0">
              <a:latin typeface="Futura Bold"/>
            </a:endParaRPr>
          </a:p>
        </p:txBody>
      </p:sp>
      <p:sp>
        <p:nvSpPr>
          <p:cNvPr id="42" name="Division of Structural Biology, University of Osnabrück (Germany)"/>
          <p:cNvSpPr txBox="1"/>
          <p:nvPr/>
        </p:nvSpPr>
        <p:spPr>
          <a:xfrm>
            <a:off x="493459" y="240914"/>
            <a:ext cx="11728312" cy="4206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sz="2400" dirty="0"/>
              <a:t>Division of Structural Biology, University of Osnabrück (Germany)</a:t>
            </a:r>
          </a:p>
        </p:txBody>
      </p:sp>
      <p:pic>
        <p:nvPicPr>
          <p:cNvPr id="43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5298" y="1004400"/>
            <a:ext cx="3461404" cy="338018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ffectLst>
            <a:outerShdw blurRad="254000" dist="390919" dir="1768071" rotWithShape="0">
              <a:srgbClr val="000000">
                <a:alpha val="50000"/>
              </a:srgbClr>
            </a:outerShdw>
          </a:effectLst>
        </p:spPr>
      </p:pic>
      <p:grpSp>
        <p:nvGrpSpPr>
          <p:cNvPr id="53" name="Group"/>
          <p:cNvGrpSpPr/>
          <p:nvPr/>
        </p:nvGrpSpPr>
        <p:grpSpPr>
          <a:xfrm>
            <a:off x="464222" y="1142178"/>
            <a:ext cx="3560551" cy="3104623"/>
            <a:chOff x="0" y="0"/>
            <a:chExt cx="7121101" cy="6209244"/>
          </a:xfrm>
        </p:grpSpPr>
        <p:pic>
          <p:nvPicPr>
            <p:cNvPr id="44" name="Image" descr="Image"/>
            <p:cNvPicPr>
              <a:picLocks noChangeAspect="1"/>
            </p:cNvPicPr>
            <p:nvPr/>
          </p:nvPicPr>
          <p:blipFill>
            <a:blip r:embed="rId5"/>
            <a:srcRect l="3938" r="3938"/>
            <a:stretch>
              <a:fillRect/>
            </a:stretch>
          </p:blipFill>
          <p:spPr>
            <a:xfrm>
              <a:off x="2106121" y="0"/>
              <a:ext cx="1857165" cy="18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5" name="Image" descr="Image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857164" cy="18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12242" y="0"/>
              <a:ext cx="1857164" cy="18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" descr="Image"/>
            <p:cNvPicPr>
              <a:picLocks noChangeAspect="1"/>
            </p:cNvPicPr>
            <p:nvPr/>
          </p:nvPicPr>
          <p:blipFill>
            <a:blip r:embed="rId8"/>
            <a:srcRect t="2685" b="2685"/>
            <a:stretch>
              <a:fillRect/>
            </a:stretch>
          </p:blipFill>
          <p:spPr>
            <a:xfrm>
              <a:off x="0" y="4352081"/>
              <a:ext cx="1857165" cy="18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8" name="Image" descr="Image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0478" y="2176040"/>
              <a:ext cx="1857165" cy="1857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9" name="Image" descr="Image"/>
            <p:cNvPicPr>
              <a:picLocks noChangeAspect="1"/>
            </p:cNvPicPr>
            <p:nvPr/>
          </p:nvPicPr>
          <p:blipFill>
            <a:blip r:embed="rId10"/>
            <a:srcRect l="2900" t="1295" r="2900" b="10585"/>
            <a:stretch>
              <a:fillRect/>
            </a:stretch>
          </p:blipFill>
          <p:spPr>
            <a:xfrm>
              <a:off x="3159059" y="2176040"/>
              <a:ext cx="1853575" cy="1857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Image" descr="Image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106121" y="4352081"/>
              <a:ext cx="1857165" cy="18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Image" descr="Image"/>
            <p:cNvPicPr>
              <a:picLocks noChangeAspect="1"/>
            </p:cNvPicPr>
            <p:nvPr/>
          </p:nvPicPr>
          <p:blipFill>
            <a:blip r:embed="rId12"/>
            <a:srcRect b="2945"/>
            <a:stretch>
              <a:fillRect/>
            </a:stretch>
          </p:blipFill>
          <p:spPr>
            <a:xfrm>
              <a:off x="5264072" y="2176040"/>
              <a:ext cx="1857030" cy="18571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Anika-1536x1536.jpg" descr="Anika-1536x1536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212242" y="4352081"/>
              <a:ext cx="1857164" cy="18571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" name="SorLA"/>
          <p:cNvSpPr txBox="1"/>
          <p:nvPr/>
        </p:nvSpPr>
        <p:spPr>
          <a:xfrm>
            <a:off x="10476255" y="2422944"/>
            <a:ext cx="357470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lvl1pPr>
          </a:lstStyle>
          <a:p>
            <a:r>
              <a:rPr sz="900"/>
              <a:t>SorLA</a:t>
            </a:r>
          </a:p>
        </p:txBody>
      </p:sp>
      <p:sp>
        <p:nvSpPr>
          <p:cNvPr id="55" name="Milestones…"/>
          <p:cNvSpPr txBox="1"/>
          <p:nvPr/>
        </p:nvSpPr>
        <p:spPr>
          <a:xfrm>
            <a:off x="340506" y="5537091"/>
            <a:ext cx="11619650" cy="974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 defTabSz="228600">
              <a:defRPr sz="4400" i="1">
                <a:solidFill>
                  <a:srgbClr val="FFFFFF"/>
                </a:solidFill>
              </a:defRPr>
            </a:pPr>
            <a:r>
              <a:rPr sz="2000" dirty="0"/>
              <a:t>Milestones</a:t>
            </a:r>
          </a:p>
          <a:p>
            <a:pPr defTabSz="228600">
              <a:defRPr sz="4400" i="1">
                <a:solidFill>
                  <a:srgbClr val="FFFFFF"/>
                </a:solidFill>
              </a:defRPr>
            </a:pPr>
            <a:r>
              <a:rPr sz="2000" dirty="0"/>
              <a:t>1) Structural evaluation variant effect on protein folding using Cryo-EM</a:t>
            </a:r>
          </a:p>
          <a:p>
            <a:pPr defTabSz="228600">
              <a:defRPr sz="4400" i="1">
                <a:solidFill>
                  <a:srgbClr val="FFFFFF"/>
                </a:solidFill>
              </a:defRPr>
            </a:pPr>
            <a:r>
              <a:rPr sz="2000" dirty="0"/>
              <a:t>2) Evaluation of drugs that boost the </a:t>
            </a:r>
            <a:r>
              <a:rPr sz="2000" dirty="0" err="1"/>
              <a:t>sAPP:sSORLA</a:t>
            </a:r>
            <a:r>
              <a:rPr sz="2000" dirty="0"/>
              <a:t> complexing for structure determination</a:t>
            </a:r>
          </a:p>
        </p:txBody>
      </p:sp>
      <p:pic>
        <p:nvPicPr>
          <p:cNvPr id="18" name="Obrázek 8">
            <a:extLst>
              <a:ext uri="{FF2B5EF4-FFF2-40B4-BE49-F238E27FC236}">
                <a16:creationId xmlns:a16="http://schemas.microsoft.com/office/drawing/2014/main" id="{CCD06CEC-1BB2-4224-B986-D8CD94CBDFF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54"/>
          <a:stretch/>
        </p:blipFill>
        <p:spPr>
          <a:xfrm>
            <a:off x="10548594" y="-6092"/>
            <a:ext cx="1643406" cy="124113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571303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endParaRPr lang="en-US" b="1" i="1" dirty="0">
              <a:solidFill>
                <a:schemeClr val="bg1"/>
              </a:solidFill>
            </a:endParaRPr>
          </a:p>
          <a:p>
            <a:r>
              <a:rPr lang="en-US" b="1" i="1" dirty="0">
                <a:solidFill>
                  <a:schemeClr val="bg1"/>
                </a:solidFill>
              </a:rPr>
              <a:t>				</a:t>
            </a:r>
            <a:r>
              <a:rPr lang="hu-HU" b="1" i="1" dirty="0">
                <a:solidFill>
                  <a:schemeClr val="bg1"/>
                </a:solidFill>
              </a:rPr>
              <a:t>AIMs:</a:t>
            </a:r>
          </a:p>
          <a:p>
            <a:endParaRPr lang="hu-HU" b="1" i="1" dirty="0">
              <a:solidFill>
                <a:schemeClr val="bg1"/>
              </a:solidFill>
            </a:endParaRPr>
          </a:p>
          <a:p>
            <a:pPr marL="4000500" lvl="8" indent="-342900">
              <a:buAutoNum type="arabicPeriod"/>
            </a:pPr>
            <a:r>
              <a:rPr lang="en-US" b="1" i="1" dirty="0">
                <a:solidFill>
                  <a:schemeClr val="bg1"/>
                </a:solidFill>
              </a:rPr>
              <a:t>SORL1</a:t>
            </a:r>
            <a:r>
              <a:rPr lang="en-US" b="1" dirty="0">
                <a:solidFill>
                  <a:schemeClr val="bg1"/>
                </a:solidFill>
              </a:rPr>
              <a:t> mutations and </a:t>
            </a:r>
            <a:r>
              <a:rPr lang="en-US" b="1" dirty="0" err="1">
                <a:solidFill>
                  <a:schemeClr val="bg1"/>
                </a:solidFill>
              </a:rPr>
              <a:t>sSORLA</a:t>
            </a:r>
            <a:r>
              <a:rPr lang="en-US" b="1" dirty="0">
                <a:solidFill>
                  <a:schemeClr val="bg1"/>
                </a:solidFill>
              </a:rPr>
              <a:t> levels as predictors for inflammatory changes in the </a:t>
            </a:r>
            <a:r>
              <a:rPr lang="hu-HU" b="1" dirty="0">
                <a:solidFill>
                  <a:schemeClr val="bg1"/>
                </a:solidFill>
              </a:rPr>
              <a:t>brain</a:t>
            </a:r>
          </a:p>
          <a:p>
            <a:pPr marL="342900" indent="-342900">
              <a:buAutoNum type="arabicPeriod"/>
            </a:pPr>
            <a:endParaRPr lang="hu-HU" b="1" dirty="0">
              <a:solidFill>
                <a:schemeClr val="bg1"/>
              </a:solidFill>
            </a:endParaRPr>
          </a:p>
          <a:p>
            <a:pPr marL="4000500" lvl="8" indent="-342900">
              <a:buAutoNum type="arabicPeriod"/>
            </a:pPr>
            <a:r>
              <a:rPr lang="en-US" b="1" dirty="0">
                <a:solidFill>
                  <a:schemeClr val="bg1"/>
                </a:solidFill>
              </a:rPr>
              <a:t>Molecular anatomy of SORLA at the microglia-neuron and microglia-vascular interface and changes in AD</a:t>
            </a: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b="1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327479" y="250955"/>
            <a:ext cx="128469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Futura Bold"/>
              </a:rPr>
              <a:t>Laboratory of Neuroimmunology, Institute of Experimental Medicine</a:t>
            </a:r>
            <a:r>
              <a:rPr lang="hu-HU" sz="2400" dirty="0">
                <a:solidFill>
                  <a:schemeClr val="bg1"/>
                </a:solidFill>
                <a:latin typeface="Futura Bold"/>
              </a:rPr>
              <a:t> (Hungary)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56" y="1270000"/>
            <a:ext cx="2591953" cy="381971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68450" y="5313995"/>
            <a:ext cx="1752164" cy="1380190"/>
            <a:chOff x="9450490" y="5142408"/>
            <a:chExt cx="1752164" cy="1380190"/>
          </a:xfrm>
        </p:grpSpPr>
        <p:pic>
          <p:nvPicPr>
            <p:cNvPr id="12" name="Picture 2" descr="KÃ©ptalÃ¡lat a kÃ¶vetkezÅre: âMTA LendÃ¼let program logoâ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0490" y="5142408"/>
              <a:ext cx="861682" cy="86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KÃ©ptalÃ¡lat a kÃ¶vetkezÅre: âMTA LendÃ¼let program logoâ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50490" y="6032890"/>
              <a:ext cx="1752164" cy="4897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KÃ©ptalÃ¡lat a kÃ¶vetkezÅre: âMTA NAP logoâ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40972" y="5142408"/>
              <a:ext cx="861682" cy="8616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5838" y="3613414"/>
            <a:ext cx="2193662" cy="30368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714" y="3632661"/>
            <a:ext cx="3195886" cy="3061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45838" y="3618592"/>
            <a:ext cx="816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b="1" dirty="0">
                <a:solidFill>
                  <a:srgbClr val="FF02FF"/>
                </a:solidFill>
              </a:rPr>
              <a:t>SORLA</a:t>
            </a:r>
          </a:p>
          <a:p>
            <a:pPr lvl="0">
              <a:defRPr/>
            </a:pPr>
            <a:r>
              <a:rPr lang="en-GB" b="1" dirty="0">
                <a:solidFill>
                  <a:srgbClr val="58C7D9"/>
                </a:solidFill>
              </a:rPr>
              <a:t>Iba1</a:t>
            </a:r>
            <a:endParaRPr lang="hu-HU" b="1" dirty="0">
              <a:solidFill>
                <a:srgbClr val="58C7D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32300" y="3653135"/>
            <a:ext cx="8162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2FF"/>
                </a:solidFill>
              </a:rPr>
              <a:t>SORLA</a:t>
            </a:r>
          </a:p>
          <a:p>
            <a:r>
              <a:rPr lang="en-GB" b="1" dirty="0">
                <a:solidFill>
                  <a:srgbClr val="FFD913"/>
                </a:solidFill>
              </a:rPr>
              <a:t>Kv2.1</a:t>
            </a:r>
          </a:p>
          <a:p>
            <a:r>
              <a:rPr lang="en-GB" b="1" dirty="0">
                <a:solidFill>
                  <a:srgbClr val="0606FF"/>
                </a:solidFill>
              </a:rPr>
              <a:t>DAPI</a:t>
            </a:r>
            <a:endParaRPr lang="hu-HU" b="1" dirty="0">
              <a:solidFill>
                <a:srgbClr val="060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2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>
            <a:extLst>
              <a:ext uri="{FF2B5EF4-FFF2-40B4-BE49-F238E27FC236}">
                <a16:creationId xmlns:a16="http://schemas.microsoft.com/office/drawing/2014/main" id="{F84532A4-BF70-46DB-BB5E-FF8B70E79E60}"/>
              </a:ext>
            </a:extLst>
          </p:cNvPr>
          <p:cNvSpPr txBox="1">
            <a:spLocks/>
          </p:cNvSpPr>
          <p:nvPr/>
        </p:nvSpPr>
        <p:spPr>
          <a:xfrm>
            <a:off x="3429000" y="255577"/>
            <a:ext cx="5442858" cy="527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S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Futura Bold"/>
              </a:rPr>
              <a:t>uccesses</a:t>
            </a:r>
            <a:endParaRPr lang="en-US" sz="3200" dirty="0">
              <a:latin typeface="Futura Bold"/>
            </a:endParaRPr>
          </a:p>
        </p:txBody>
      </p:sp>
      <p:sp>
        <p:nvSpPr>
          <p:cNvPr id="28" name="Obdélník 27">
            <a:extLst>
              <a:ext uri="{FF2B5EF4-FFF2-40B4-BE49-F238E27FC236}">
                <a16:creationId xmlns:a16="http://schemas.microsoft.com/office/drawing/2014/main" id="{F5E4136E-E7A0-425A-A44D-B9B7B53E9C7E}"/>
              </a:ext>
            </a:extLst>
          </p:cNvPr>
          <p:cNvSpPr/>
          <p:nvPr/>
        </p:nvSpPr>
        <p:spPr>
          <a:xfrm>
            <a:off x="6030685" y="1057885"/>
            <a:ext cx="5900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C00000"/>
                </a:solidFill>
                <a:latin typeface="Futura Bold"/>
              </a:rPr>
              <a:t>In vitro </a:t>
            </a:r>
            <a:r>
              <a:rPr lang="en-US" sz="1600" dirty="0">
                <a:solidFill>
                  <a:srgbClr val="C00000"/>
                </a:solidFill>
                <a:latin typeface="Futura Bold"/>
              </a:rPr>
              <a:t>models: 80 days of differentiation of iPSCs into neurons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C00000"/>
              </a:solidFill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  <a:latin typeface="Futura Bold"/>
              </a:rPr>
              <a:t>Good source of SORLA protein production for methodologies (e.g. SORLA structure, drug screening)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rgbClr val="C00000"/>
              </a:solidFill>
              <a:latin typeface="Futura Bold"/>
            </a:endParaRP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CAB26E83-7537-40F4-A6FD-316FCC8D2228}"/>
              </a:ext>
            </a:extLst>
          </p:cNvPr>
          <p:cNvSpPr/>
          <p:nvPr/>
        </p:nvSpPr>
        <p:spPr>
          <a:xfrm>
            <a:off x="261257" y="1089311"/>
            <a:ext cx="552680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Prioritization of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SORL1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Establishment of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in vitro 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protocols for functional characterization of </a:t>
            </a:r>
            <a:r>
              <a:rPr lang="en-US" sz="1600" i="1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SORL1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 variants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>
                  <a:lumMod val="75000"/>
                </a:schemeClr>
              </a:solidFill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Introduction of advanced stem-cell based models for </a:t>
            </a:r>
            <a:r>
              <a:rPr lang="cs-CZ" sz="1600" i="1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SORL1</a:t>
            </a:r>
            <a:r>
              <a:rPr lang="cs-CZ" sz="1600" dirty="0">
                <a:solidFill>
                  <a:schemeClr val="accent6">
                    <a:lumMod val="75000"/>
                  </a:schemeClr>
                </a:solidFill>
                <a:latin typeface="Futura Bold"/>
              </a:rPr>
              <a:t>-associated AD modeling</a:t>
            </a:r>
            <a:endParaRPr lang="en-US" sz="1600" dirty="0">
              <a:solidFill>
                <a:schemeClr val="accent6">
                  <a:lumMod val="75000"/>
                </a:schemeClr>
              </a:solidFill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solidFill>
                <a:schemeClr val="accent6">
                  <a:lumMod val="75000"/>
                </a:schemeClr>
              </a:solidFill>
              <a:latin typeface="Futura Bold"/>
            </a:endParaRP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4300D207-801E-4732-85B9-CB32BA916313}"/>
              </a:ext>
            </a:extLst>
          </p:cNvPr>
          <p:cNvSpPr txBox="1">
            <a:spLocks/>
          </p:cNvSpPr>
          <p:nvPr/>
        </p:nvSpPr>
        <p:spPr>
          <a:xfrm>
            <a:off x="4026353" y="3488860"/>
            <a:ext cx="4248151" cy="5270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dirty="0">
                <a:latin typeface="Futura Bold"/>
              </a:rPr>
              <a:t>Expected o</a:t>
            </a:r>
            <a:r>
              <a:rPr lang="en-US" sz="3200" dirty="0" err="1">
                <a:latin typeface="Futura Bold"/>
              </a:rPr>
              <a:t>utcomes</a:t>
            </a:r>
            <a:endParaRPr lang="en-US" sz="3200" dirty="0">
              <a:latin typeface="Futura Bold"/>
            </a:endParaRPr>
          </a:p>
        </p:txBody>
      </p:sp>
      <p:sp>
        <p:nvSpPr>
          <p:cNvPr id="7" name="Obdélník 8">
            <a:extLst>
              <a:ext uri="{FF2B5EF4-FFF2-40B4-BE49-F238E27FC236}">
                <a16:creationId xmlns:a16="http://schemas.microsoft.com/office/drawing/2014/main" id="{D5978825-1CC7-4216-9AF6-2D1D0E3565D9}"/>
              </a:ext>
            </a:extLst>
          </p:cNvPr>
          <p:cNvSpPr/>
          <p:nvPr/>
        </p:nvSpPr>
        <p:spPr>
          <a:xfrm>
            <a:off x="261257" y="4230456"/>
            <a:ext cx="118246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utura Bold"/>
              </a:rPr>
              <a:t>Being able to confirm pathogenicity of </a:t>
            </a:r>
            <a:r>
              <a:rPr lang="en-US" sz="1600" i="1" dirty="0">
                <a:latin typeface="Futura Bold"/>
              </a:rPr>
              <a:t>SORL1</a:t>
            </a:r>
            <a:r>
              <a:rPr lang="en-US" sz="1600" dirty="0">
                <a:latin typeface="Futura Bold"/>
              </a:rPr>
              <a:t> variants using our </a:t>
            </a:r>
            <a:r>
              <a:rPr lang="en-US" sz="1600" b="1" dirty="0">
                <a:latin typeface="Futura Bold"/>
              </a:rPr>
              <a:t>new pathogenicity screening</a:t>
            </a:r>
            <a:r>
              <a:rPr lang="en-US" sz="1600" dirty="0">
                <a:latin typeface="Futura Bold"/>
              </a:rPr>
              <a:t>.</a:t>
            </a:r>
            <a:endParaRPr lang="cs-CZ" sz="16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latin typeface="Futura Bold"/>
              </a:rPr>
              <a:t>I</a:t>
            </a:r>
            <a:r>
              <a:rPr lang="en-US" sz="1600" dirty="0" err="1">
                <a:latin typeface="Futura Bold"/>
              </a:rPr>
              <a:t>ntegrate</a:t>
            </a:r>
            <a:r>
              <a:rPr lang="cs-CZ" sz="1600" dirty="0">
                <a:latin typeface="Futura Bold"/>
              </a:rPr>
              <a:t> </a:t>
            </a:r>
            <a:r>
              <a:rPr lang="cs-CZ" sz="1600" dirty="0" err="1">
                <a:latin typeface="Futura Bold"/>
              </a:rPr>
              <a:t>the</a:t>
            </a:r>
            <a:r>
              <a:rPr lang="en-US" sz="1600" dirty="0">
                <a:latin typeface="Futura Bold"/>
              </a:rPr>
              <a:t> evidence for a variant</a:t>
            </a:r>
            <a:r>
              <a:rPr lang="cs-CZ" sz="1600" dirty="0">
                <a:latin typeface="Futura Bold"/>
              </a:rPr>
              <a:t> </a:t>
            </a:r>
            <a:r>
              <a:rPr lang="en-US" sz="1600" dirty="0">
                <a:latin typeface="Futura Bold"/>
              </a:rPr>
              <a:t>functional effect and made public as variant annotations in</a:t>
            </a:r>
            <a:r>
              <a:rPr lang="cs-CZ" sz="1600" dirty="0">
                <a:latin typeface="Futura Bold"/>
              </a:rPr>
              <a:t> </a:t>
            </a:r>
            <a:r>
              <a:rPr lang="en-US" sz="1600" dirty="0">
                <a:latin typeface="Futura Bold"/>
              </a:rPr>
              <a:t>the </a:t>
            </a:r>
            <a:r>
              <a:rPr lang="en-US" sz="1600" b="1" dirty="0" err="1">
                <a:latin typeface="Futura Bold"/>
              </a:rPr>
              <a:t>Alzforum</a:t>
            </a:r>
            <a:r>
              <a:rPr lang="en-US" sz="1600" b="1" dirty="0">
                <a:latin typeface="Futura Bold"/>
              </a:rPr>
              <a:t> database</a:t>
            </a:r>
            <a:r>
              <a:rPr lang="en-US" sz="1600" dirty="0">
                <a:latin typeface="Futura Bold"/>
              </a:rPr>
              <a:t>.</a:t>
            </a:r>
            <a:endParaRPr lang="cs-CZ" sz="16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6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Futura Bold"/>
              </a:rPr>
              <a:t>Identify</a:t>
            </a:r>
            <a:r>
              <a:rPr lang="cs-CZ" sz="1600" dirty="0">
                <a:latin typeface="Futura Bold"/>
              </a:rPr>
              <a:t> </a:t>
            </a:r>
            <a:r>
              <a:rPr lang="en-US" sz="1600" dirty="0">
                <a:latin typeface="Futura Bold"/>
              </a:rPr>
              <a:t>drugs that stabilize the APP:SORLA complexing </a:t>
            </a:r>
            <a:r>
              <a:rPr lang="en-US" sz="1600" dirty="0">
                <a:latin typeface="Futura Bold"/>
                <a:sym typeface="Wingdings" panose="05000000000000000000" pitchFamily="2" charset="2"/>
              </a:rPr>
              <a:t> </a:t>
            </a:r>
            <a:r>
              <a:rPr lang="en-US" sz="1600" dirty="0">
                <a:latin typeface="Futura Bold"/>
              </a:rPr>
              <a:t>possible drug for </a:t>
            </a:r>
            <a:r>
              <a:rPr lang="en-US" sz="1600" i="1" dirty="0">
                <a:latin typeface="Futura Bold"/>
              </a:rPr>
              <a:t>SORL1</a:t>
            </a:r>
            <a:r>
              <a:rPr lang="en-US" sz="1600" dirty="0">
                <a:latin typeface="Futura Bold"/>
              </a:rPr>
              <a:t>-associated AD (</a:t>
            </a:r>
            <a:r>
              <a:rPr lang="en-US" sz="1600" b="1" dirty="0">
                <a:latin typeface="Futura Bold"/>
              </a:rPr>
              <a:t>personalized medicine</a:t>
            </a:r>
            <a:r>
              <a:rPr lang="en-US" sz="1600" dirty="0">
                <a:latin typeface="Futura Bold"/>
              </a:rPr>
              <a:t>).</a:t>
            </a:r>
            <a:endParaRPr lang="cs-CZ" sz="1600" dirty="0">
              <a:latin typeface="Futura Bo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Futura 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ED9726-7856-4383-9B9C-A98730A972D5}"/>
              </a:ext>
            </a:extLst>
          </p:cNvPr>
          <p:cNvSpPr/>
          <p:nvPr/>
        </p:nvSpPr>
        <p:spPr>
          <a:xfrm>
            <a:off x="5584370" y="226722"/>
            <a:ext cx="3286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Futura Bold"/>
              </a:rPr>
              <a:t>and </a:t>
            </a:r>
            <a:r>
              <a:rPr lang="en-US" sz="3200" dirty="0">
                <a:solidFill>
                  <a:srgbClr val="C00000"/>
                </a:solidFill>
                <a:latin typeface="Futura Bold"/>
              </a:rPr>
              <a:t>challenges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401048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/>
      <p:bldP spid="7" grpId="0"/>
      <p:bldP spid="2" grpId="0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4548</TotalTime>
  <Words>683</Words>
  <Application>Microsoft Office PowerPoint</Application>
  <PresentationFormat>Breedbeeld</PresentationFormat>
  <Paragraphs>157</Paragraphs>
  <Slides>10</Slides>
  <Notes>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Futura Bold</vt:lpstr>
      <vt:lpstr>Motiv Office</vt:lpstr>
      <vt:lpstr>SORLA-FIX consortium</vt:lpstr>
      <vt:lpstr>PowerPoint-presentatie</vt:lpstr>
      <vt:lpstr>PowerPoint-presentatie</vt:lpstr>
      <vt:lpstr>PowerPoint-presentatie</vt:lpstr>
      <vt:lpstr>PowerPoint-presentatie</vt:lpstr>
      <vt:lpstr>Dáša Bohačiaková lab – in vitro AD modeling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SORLA-FIX consortium</dc:title>
  <dc:creator>Jan Raška</dc:creator>
  <cp:lastModifiedBy>Christine Greve</cp:lastModifiedBy>
  <cp:revision>97</cp:revision>
  <dcterms:created xsi:type="dcterms:W3CDTF">2022-04-13T08:44:35Z</dcterms:created>
  <dcterms:modified xsi:type="dcterms:W3CDTF">2022-04-27T20:43:30Z</dcterms:modified>
</cp:coreProperties>
</file>